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A_20E2A7A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B_90485875.xml" ContentType="application/vnd.ms-powerpoint.comments+xml"/>
  <Override PartName="/ppt/comments/modernComment_12E_94DB09F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90" r:id="rId5"/>
  </p:sldMasterIdLst>
  <p:notesMasterIdLst>
    <p:notesMasterId r:id="rId49"/>
  </p:notesMasterIdLst>
  <p:handoutMasterIdLst>
    <p:handoutMasterId r:id="rId50"/>
  </p:handoutMasterIdLst>
  <p:sldIdLst>
    <p:sldId id="366" r:id="rId6"/>
    <p:sldId id="266" r:id="rId7"/>
    <p:sldId id="358" r:id="rId8"/>
    <p:sldId id="280" r:id="rId9"/>
    <p:sldId id="311" r:id="rId10"/>
    <p:sldId id="312" r:id="rId11"/>
    <p:sldId id="268" r:id="rId12"/>
    <p:sldId id="278" r:id="rId13"/>
    <p:sldId id="284" r:id="rId14"/>
    <p:sldId id="359" r:id="rId15"/>
    <p:sldId id="279" r:id="rId16"/>
    <p:sldId id="285" r:id="rId17"/>
    <p:sldId id="286" r:id="rId18"/>
    <p:sldId id="287" r:id="rId19"/>
    <p:sldId id="288" r:id="rId20"/>
    <p:sldId id="281" r:id="rId21"/>
    <p:sldId id="289" r:id="rId22"/>
    <p:sldId id="291" r:id="rId23"/>
    <p:sldId id="290" r:id="rId24"/>
    <p:sldId id="292" r:id="rId25"/>
    <p:sldId id="294" r:id="rId26"/>
    <p:sldId id="293" r:id="rId27"/>
    <p:sldId id="361" r:id="rId28"/>
    <p:sldId id="363" r:id="rId29"/>
    <p:sldId id="362" r:id="rId30"/>
    <p:sldId id="364" r:id="rId31"/>
    <p:sldId id="295" r:id="rId32"/>
    <p:sldId id="296" r:id="rId33"/>
    <p:sldId id="297" r:id="rId34"/>
    <p:sldId id="298" r:id="rId35"/>
    <p:sldId id="299" r:id="rId36"/>
    <p:sldId id="368" r:id="rId37"/>
    <p:sldId id="300" r:id="rId38"/>
    <p:sldId id="301" r:id="rId39"/>
    <p:sldId id="302" r:id="rId40"/>
    <p:sldId id="304" r:id="rId41"/>
    <p:sldId id="305" r:id="rId42"/>
    <p:sldId id="365" r:id="rId43"/>
    <p:sldId id="306" r:id="rId44"/>
    <p:sldId id="303" r:id="rId45"/>
    <p:sldId id="350" r:id="rId46"/>
    <p:sldId id="283" r:id="rId47"/>
    <p:sldId id="36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reference" id="{7A4EBF13-A09C-DA49-9CB5-7B1269826084}">
          <p14:sldIdLst/>
        </p14:section>
        <p14:section name="Default Section" id="{33297307-5E20-3A40-AC6A-F3ABACD9BFD1}">
          <p14:sldIdLst>
            <p14:sldId id="366"/>
            <p14:sldId id="266"/>
            <p14:sldId id="358"/>
            <p14:sldId id="280"/>
            <p14:sldId id="311"/>
            <p14:sldId id="312"/>
            <p14:sldId id="268"/>
            <p14:sldId id="278"/>
            <p14:sldId id="284"/>
            <p14:sldId id="359"/>
            <p14:sldId id="279"/>
            <p14:sldId id="285"/>
            <p14:sldId id="286"/>
            <p14:sldId id="287"/>
            <p14:sldId id="288"/>
            <p14:sldId id="281"/>
            <p14:sldId id="289"/>
            <p14:sldId id="291"/>
            <p14:sldId id="290"/>
            <p14:sldId id="292"/>
            <p14:sldId id="294"/>
            <p14:sldId id="293"/>
            <p14:sldId id="361"/>
            <p14:sldId id="363"/>
            <p14:sldId id="362"/>
            <p14:sldId id="364"/>
            <p14:sldId id="295"/>
            <p14:sldId id="296"/>
            <p14:sldId id="297"/>
            <p14:sldId id="298"/>
            <p14:sldId id="299"/>
            <p14:sldId id="368"/>
            <p14:sldId id="300"/>
            <p14:sldId id="301"/>
            <p14:sldId id="302"/>
            <p14:sldId id="304"/>
            <p14:sldId id="305"/>
            <p14:sldId id="365"/>
            <p14:sldId id="306"/>
            <p14:sldId id="303"/>
            <p14:sldId id="350"/>
            <p14:sldId id="283"/>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3A4B0D-BF50-9F75-449F-F4F392DA0A11}" name="Seaborn, Leslie" initials="SL" userId="S::lseaborn@bkd.com::eeb167cf-fc09-462a-b37a-ed8b9fbbf9e0" providerId="AD"/>
  <p188:author id="{1040940E-9BE0-35AD-6F49-1A06D3706B44}" name="Jackson, Lindsey" initials="JL" userId="S::LCJackson@bkd.com::745850f0-89e5-4e83-aa96-3349f463c66a" providerId="AD"/>
  <p188:author id="{0F3CDB50-6072-573B-30DD-49FAFCCE7E95}" name="Amy Kasper" initials="AK" userId="S::amy.kasper@wisconsin.gov::22ca7c45-1ec3-451e-8e9a-de2e9b9198f1" providerId="AD"/>
  <p188:author id="{13FC3A6B-18E1-5B4D-1BE7-B1C43A9532A5}" name="Bloechl-Anderson, Stephanie - DOA" initials="BASD" userId="S::stephanie.bloechlanderson@wisconsin.gov::68ed4fda-e4b0-4e94-91b4-b8a1995407fc" providerId="AD"/>
  <p188:author id="{6AA11AA9-8757-9773-6E1A-90F985D9A226}" name="Masters, Evan" initials="ME" userId="S::emasters@bkd.com::d4627a25-6550-48c1-97d5-4f307f4e8993" providerId="AD"/>
  <p188:author id="{CA9423AD-0C0F-D81B-CA29-AB91AD7AB6F6}" name="Jackson, Lindsey" initials="JL" userId="S::lcjackson@bkd.com::745850f0-89e5-4e83-aa96-3349f463c66a" providerId="AD"/>
  <p188:author id="{281AF8BC-CC42-EA41-2A7B-970209D37C15}" name="Murdock, Julie" initials="MJ" userId="S::jmurdock@bkd.com::976b5e0f-dea8-4da1-a62f-ef67f00156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264"/>
    <a:srgbClr val="C8C9C8"/>
    <a:srgbClr val="ACAFAF"/>
    <a:srgbClr val="DFE1DD"/>
    <a:srgbClr val="D42B1E"/>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46" autoAdjust="0"/>
    <p:restoredTop sz="83774" autoAdjust="0"/>
  </p:normalViewPr>
  <p:slideViewPr>
    <p:cSldViewPr snapToGrid="0">
      <p:cViewPr varScale="1">
        <p:scale>
          <a:sx n="93" d="100"/>
          <a:sy n="93" d="100"/>
        </p:scale>
        <p:origin x="72" y="138"/>
      </p:cViewPr>
      <p:guideLst/>
    </p:cSldViewPr>
  </p:slideViewPr>
  <p:notesTextViewPr>
    <p:cViewPr>
      <p:scale>
        <a:sx n="1" d="1"/>
        <a:sy n="1" d="1"/>
      </p:scale>
      <p:origin x="0" y="0"/>
    </p:cViewPr>
  </p:notesTextViewPr>
  <p:notesViewPr>
    <p:cSldViewPr snapToGrid="0">
      <p:cViewPr varScale="1">
        <p:scale>
          <a:sx n="81" d="100"/>
          <a:sy n="81" d="100"/>
        </p:scale>
        <p:origin x="20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omments/modernComment_10A_20E2A7AF.xml><?xml version="1.0" encoding="utf-8"?>
<p188:cmLst xmlns:a="http://schemas.openxmlformats.org/drawingml/2006/main" xmlns:r="http://schemas.openxmlformats.org/officeDocument/2006/relationships" xmlns:p188="http://schemas.microsoft.com/office/powerpoint/2018/8/main">
  <p188:cm id="{1D7A3E15-0A29-4EA7-B01A-59D8A3A67E85}" authorId="{6AA11AA9-8757-9773-6E1A-90F985D9A226}" status="resolved" created="2023-01-26T18:40:10.073" complete="100000">
    <pc:sldMkLst xmlns:pc="http://schemas.microsoft.com/office/powerpoint/2013/main/command">
      <pc:docMk/>
      <pc:sldMk cId="551724975" sldId="266"/>
    </pc:sldMkLst>
    <p188:txBody>
      <a:bodyPr/>
      <a:lstStyle/>
      <a:p>
        <a:r>
          <a:rPr lang="en-US"/>
          <a:t>Awaiting Headshot.</a:t>
        </a:r>
      </a:p>
    </p188:txBody>
  </p188:cm>
</p188:cmLst>
</file>

<file path=ppt/comments/modernComment_12B_90485875.xml><?xml version="1.0" encoding="utf-8"?>
<p188:cmLst xmlns:a="http://schemas.openxmlformats.org/drawingml/2006/main" xmlns:r="http://schemas.openxmlformats.org/officeDocument/2006/relationships" xmlns:p188="http://schemas.microsoft.com/office/powerpoint/2018/8/main">
  <p188:cm id="{37036B74-3B1A-447F-A006-D5FE0D0556E0}" authorId="{0F3CDB50-6072-573B-30DD-49FAFCCE7E95}" status="resolved" created="2023-01-19T22:00:07.628" complete="100000">
    <pc:sldMkLst xmlns:pc="http://schemas.microsoft.com/office/powerpoint/2013/main/command">
      <pc:docMk/>
      <pc:sldMk cId="2420660341" sldId="299"/>
    </pc:sldMkLst>
    <p188:replyLst>
      <p188:reply id="{F32036C5-C2F8-4613-9309-88ECE6BBA747}" authorId="{6AA11AA9-8757-9773-6E1A-90F985D9A226}" created="2023-01-26T18:54:36.892">
        <p188:txBody>
          <a:bodyPr/>
          <a:lstStyle/>
          <a:p>
            <a:r>
              <a:rPr lang="en-US"/>
              <a:t>Added a slide below. </a:t>
            </a:r>
          </a:p>
        </p188:txBody>
      </p188:reply>
    </p188:replyLst>
    <p188:txBody>
      <a:bodyPr/>
      <a:lstStyle/>
      <a:p>
        <a:r>
          <a:rPr lang="en-US"/>
          <a:t>Wondering what guidance they might be able to give to grantees that have "indirect costs" in their budget, and how best to avoid double dipping on time when there are both direct personnel expenses in a budget and indirect costs.  </a:t>
        </a:r>
      </a:p>
    </p188:txBody>
  </p188:cm>
</p188:cmLst>
</file>

<file path=ppt/comments/modernComment_12E_94DB09FE.xml><?xml version="1.0" encoding="utf-8"?>
<p188:cmLst xmlns:a="http://schemas.openxmlformats.org/drawingml/2006/main" xmlns:r="http://schemas.openxmlformats.org/officeDocument/2006/relationships" xmlns:p188="http://schemas.microsoft.com/office/powerpoint/2018/8/main">
  <p188:cm id="{55CFB2CD-4725-491D-8E52-7A2444E4A485}" authorId="{13FC3A6B-18E1-5B4D-1BE7-B1C43A9532A5}" status="resolved" created="2023-01-17T14:44:13.873" complete="100000">
    <ac:deMkLst xmlns:ac="http://schemas.microsoft.com/office/drawing/2013/main/command">
      <pc:docMk xmlns:pc="http://schemas.microsoft.com/office/powerpoint/2013/main/command"/>
      <pc:sldMk xmlns:pc="http://schemas.microsoft.com/office/powerpoint/2013/main/command" cId="2497382910" sldId="302"/>
      <ac:spMk id="4" creationId="{C5400187-841E-4A31-886D-E05C5CA7A74A}"/>
    </ac:deMkLst>
    <p188:replyLst>
      <p188:reply id="{1BB26AC1-FAA1-4E5A-89EF-4013E626961C}" authorId="{0F3CDB50-6072-573B-30DD-49FAFCCE7E95}" created="2023-01-19T22:07:11.284">
        <p188:txBody>
          <a:bodyPr/>
          <a:lstStyle/>
          <a:p>
            <a:r>
              <a:rPr lang="en-US"/>
              <a:t>Agree.  </a:t>
            </a:r>
          </a:p>
        </p188:txBody>
      </p188:reply>
    </p188:replyLst>
    <p188:txBody>
      <a:bodyPr/>
      <a:lstStyle/>
      <a:p>
        <a:r>
          <a:rPr lang="en-US"/>
          <a:t>See July 2022 Treasury FAQs, no. 6.15. 
Davis Bacon does not need to be applied to infrastructure projects funded solely by SLFRF grants. However, there are some situations in which Davis Bacon must be applied. In particular, Davis Bacon needs to be applied to projects in the District of Columbia and to projects that combine SLFRF funding with other grant programs which require the application of Davis Bacon. And local governments may still choose to comply with Davis Bacon when conducting their SLFRF infrastructure project– something that is incentivized by labor reporting workarounds for those compliant– but that is fully at the SLFRF grantee’s discretion. 
Given the complexity of applicability, I think the best advice is have the grantee seek its own legal counsel.</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32E5F-14F6-4A1B-965A-D8AF6DEF68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15EBE9A-D907-4A34-BC16-9579B61F9FE8}">
      <dgm:prSet/>
      <dgm:spPr/>
      <dgm:t>
        <a:bodyPr/>
        <a:lstStyle/>
        <a:p>
          <a:r>
            <a:rPr lang="en-US" dirty="0"/>
            <a:t>Characteristics of Employees</a:t>
          </a:r>
        </a:p>
      </dgm:t>
    </dgm:pt>
    <dgm:pt modelId="{C99B7BE4-3E08-486B-B5E8-5D080BF13F9E}" type="parTrans" cxnId="{4DD31717-6793-4B12-A856-2CE99D4E6488}">
      <dgm:prSet/>
      <dgm:spPr/>
      <dgm:t>
        <a:bodyPr/>
        <a:lstStyle/>
        <a:p>
          <a:endParaRPr lang="en-US"/>
        </a:p>
      </dgm:t>
    </dgm:pt>
    <dgm:pt modelId="{477DC640-2F4E-4CDD-B3A6-991A916BC259}" type="sibTrans" cxnId="{4DD31717-6793-4B12-A856-2CE99D4E6488}">
      <dgm:prSet/>
      <dgm:spPr/>
      <dgm:t>
        <a:bodyPr/>
        <a:lstStyle/>
        <a:p>
          <a:endParaRPr lang="en-US"/>
        </a:p>
      </dgm:t>
    </dgm:pt>
    <dgm:pt modelId="{9C792488-15DC-408A-85A1-0043A913E393}">
      <dgm:prSet/>
      <dgm:spPr/>
      <dgm:t>
        <a:bodyPr/>
        <a:lstStyle/>
        <a:p>
          <a:r>
            <a:rPr lang="en-US" dirty="0"/>
            <a:t>Work for one employer</a:t>
          </a:r>
        </a:p>
      </dgm:t>
    </dgm:pt>
    <dgm:pt modelId="{B961EEA9-629D-46ED-8FE9-61EEE3CA21A7}" type="parTrans" cxnId="{457985CA-A1B3-4A32-BCF8-F6BE654E8929}">
      <dgm:prSet/>
      <dgm:spPr/>
      <dgm:t>
        <a:bodyPr/>
        <a:lstStyle/>
        <a:p>
          <a:endParaRPr lang="en-US"/>
        </a:p>
      </dgm:t>
    </dgm:pt>
    <dgm:pt modelId="{6739945F-F29C-458C-A6E9-D8822D8022BC}" type="sibTrans" cxnId="{457985CA-A1B3-4A32-BCF8-F6BE654E8929}">
      <dgm:prSet/>
      <dgm:spPr/>
      <dgm:t>
        <a:bodyPr/>
        <a:lstStyle/>
        <a:p>
          <a:endParaRPr lang="en-US"/>
        </a:p>
      </dgm:t>
    </dgm:pt>
    <dgm:pt modelId="{35F06E5D-9516-4E91-A2C2-0DC3E5FA19F6}">
      <dgm:prSet/>
      <dgm:spPr/>
      <dgm:t>
        <a:bodyPr/>
        <a:lstStyle/>
        <a:p>
          <a:r>
            <a:rPr lang="en-US" dirty="0"/>
            <a:t>Employer dictates when and how work is performed</a:t>
          </a:r>
        </a:p>
      </dgm:t>
    </dgm:pt>
    <dgm:pt modelId="{E91A120F-5CBD-4CD4-85AC-5565D79CE7C4}" type="parTrans" cxnId="{0F58F148-CC2B-4A54-A18E-97E02F7CD973}">
      <dgm:prSet/>
      <dgm:spPr/>
      <dgm:t>
        <a:bodyPr/>
        <a:lstStyle/>
        <a:p>
          <a:endParaRPr lang="en-US"/>
        </a:p>
      </dgm:t>
    </dgm:pt>
    <dgm:pt modelId="{51FD7632-5B81-48E8-8921-5CC899B2149A}" type="sibTrans" cxnId="{0F58F148-CC2B-4A54-A18E-97E02F7CD973}">
      <dgm:prSet/>
      <dgm:spPr/>
      <dgm:t>
        <a:bodyPr/>
        <a:lstStyle/>
        <a:p>
          <a:endParaRPr lang="en-US"/>
        </a:p>
      </dgm:t>
    </dgm:pt>
    <dgm:pt modelId="{198DD2DE-E1F3-468D-99D4-6835503C171A}">
      <dgm:prSet/>
      <dgm:spPr/>
      <dgm:t>
        <a:bodyPr/>
        <a:lstStyle/>
        <a:p>
          <a:r>
            <a:rPr lang="en-US" dirty="0"/>
            <a:t>Uses the employer’s materials, tools, and equipment</a:t>
          </a:r>
        </a:p>
      </dgm:t>
    </dgm:pt>
    <dgm:pt modelId="{178CA94B-C199-441C-8F1E-AAB39E151AF0}" type="parTrans" cxnId="{6AC20CD3-DC07-4EF1-9020-DBBAAF6AF7CB}">
      <dgm:prSet/>
      <dgm:spPr/>
      <dgm:t>
        <a:bodyPr/>
        <a:lstStyle/>
        <a:p>
          <a:endParaRPr lang="en-US"/>
        </a:p>
      </dgm:t>
    </dgm:pt>
    <dgm:pt modelId="{B1B159A8-1B29-4151-ADC0-EC94AF7E1E1C}" type="sibTrans" cxnId="{6AC20CD3-DC07-4EF1-9020-DBBAAF6AF7CB}">
      <dgm:prSet/>
      <dgm:spPr/>
      <dgm:t>
        <a:bodyPr/>
        <a:lstStyle/>
        <a:p>
          <a:endParaRPr lang="en-US"/>
        </a:p>
      </dgm:t>
    </dgm:pt>
    <dgm:pt modelId="{282E21FC-EF72-4770-971B-85EBA0E02AC4}">
      <dgm:prSet/>
      <dgm:spPr/>
      <dgm:t>
        <a:bodyPr/>
        <a:lstStyle/>
        <a:p>
          <a:r>
            <a:rPr lang="en-US" dirty="0"/>
            <a:t>Paid hourly or salary wage</a:t>
          </a:r>
        </a:p>
      </dgm:t>
    </dgm:pt>
    <dgm:pt modelId="{93A34D11-4378-48CE-B0F4-34D59D817CE3}" type="parTrans" cxnId="{5088D8AB-C8BD-4845-8A54-F73C0044D7DF}">
      <dgm:prSet/>
      <dgm:spPr/>
      <dgm:t>
        <a:bodyPr/>
        <a:lstStyle/>
        <a:p>
          <a:endParaRPr lang="en-US"/>
        </a:p>
      </dgm:t>
    </dgm:pt>
    <dgm:pt modelId="{6C0A2B5A-859C-44E4-AC64-FE4702B510C8}" type="sibTrans" cxnId="{5088D8AB-C8BD-4845-8A54-F73C0044D7DF}">
      <dgm:prSet/>
      <dgm:spPr/>
      <dgm:t>
        <a:bodyPr/>
        <a:lstStyle/>
        <a:p>
          <a:endParaRPr lang="en-US"/>
        </a:p>
      </dgm:t>
    </dgm:pt>
    <dgm:pt modelId="{EC5E8B58-0740-4346-A293-B14F43C5CFCF}">
      <dgm:prSet/>
      <dgm:spPr/>
      <dgm:t>
        <a:bodyPr/>
        <a:lstStyle/>
        <a:p>
          <a:r>
            <a:rPr lang="en-US" dirty="0"/>
            <a:t>Ongoing relationship</a:t>
          </a:r>
        </a:p>
      </dgm:t>
    </dgm:pt>
    <dgm:pt modelId="{4C2BCFF5-FD82-4ADF-90C5-30FE86BF699D}" type="parTrans" cxnId="{331FA932-F5DB-419F-BBAF-135D6B595279}">
      <dgm:prSet/>
      <dgm:spPr/>
      <dgm:t>
        <a:bodyPr/>
        <a:lstStyle/>
        <a:p>
          <a:endParaRPr lang="en-US"/>
        </a:p>
      </dgm:t>
    </dgm:pt>
    <dgm:pt modelId="{B097E6FC-8BF5-4364-BEA9-63F4A0E4E1F8}" type="sibTrans" cxnId="{331FA932-F5DB-419F-BBAF-135D6B595279}">
      <dgm:prSet/>
      <dgm:spPr/>
      <dgm:t>
        <a:bodyPr/>
        <a:lstStyle/>
        <a:p>
          <a:endParaRPr lang="en-US"/>
        </a:p>
      </dgm:t>
    </dgm:pt>
    <dgm:pt modelId="{0BC1CA6F-C36B-4FBE-A8EA-842A2752D7A1}">
      <dgm:prSet/>
      <dgm:spPr/>
      <dgm:t>
        <a:bodyPr/>
        <a:lstStyle/>
        <a:p>
          <a:r>
            <a:rPr lang="en-US" dirty="0"/>
            <a:t>Characteristics of Contractors</a:t>
          </a:r>
        </a:p>
      </dgm:t>
    </dgm:pt>
    <dgm:pt modelId="{6E45232B-C69B-4967-92C2-C8DAC8D75CE8}" type="parTrans" cxnId="{3FD083CE-8FE3-4529-A4F3-4FAE9D5B86B7}">
      <dgm:prSet/>
      <dgm:spPr/>
      <dgm:t>
        <a:bodyPr/>
        <a:lstStyle/>
        <a:p>
          <a:endParaRPr lang="en-US"/>
        </a:p>
      </dgm:t>
    </dgm:pt>
    <dgm:pt modelId="{84BF1E42-A007-420F-B6D7-80F295B08E3A}" type="sibTrans" cxnId="{3FD083CE-8FE3-4529-A4F3-4FAE9D5B86B7}">
      <dgm:prSet/>
      <dgm:spPr/>
      <dgm:t>
        <a:bodyPr/>
        <a:lstStyle/>
        <a:p>
          <a:endParaRPr lang="en-US"/>
        </a:p>
      </dgm:t>
    </dgm:pt>
    <dgm:pt modelId="{DA4E0CAE-C10F-45E8-9BF0-DDB43E055E4E}">
      <dgm:prSet/>
      <dgm:spPr/>
      <dgm:t>
        <a:bodyPr/>
        <a:lstStyle/>
        <a:p>
          <a:r>
            <a:rPr lang="en-US" dirty="0"/>
            <a:t>Work with multiple employers</a:t>
          </a:r>
        </a:p>
      </dgm:t>
    </dgm:pt>
    <dgm:pt modelId="{CC278836-751B-40D9-BC00-CEBD45D6FE83}" type="parTrans" cxnId="{BB0D4403-4F29-44AA-AF82-3E452AA58464}">
      <dgm:prSet/>
      <dgm:spPr/>
      <dgm:t>
        <a:bodyPr/>
        <a:lstStyle/>
        <a:p>
          <a:endParaRPr lang="en-US"/>
        </a:p>
      </dgm:t>
    </dgm:pt>
    <dgm:pt modelId="{D3FD308B-EF03-4578-92C2-078B97A84C22}" type="sibTrans" cxnId="{BB0D4403-4F29-44AA-AF82-3E452AA58464}">
      <dgm:prSet/>
      <dgm:spPr/>
      <dgm:t>
        <a:bodyPr/>
        <a:lstStyle/>
        <a:p>
          <a:endParaRPr lang="en-US"/>
        </a:p>
      </dgm:t>
    </dgm:pt>
    <dgm:pt modelId="{EC1928DD-7741-4BCF-81F9-3DCE59A4C695}">
      <dgm:prSet/>
      <dgm:spPr/>
      <dgm:t>
        <a:bodyPr/>
        <a:lstStyle/>
        <a:p>
          <a:r>
            <a:rPr lang="en-US" dirty="0"/>
            <a:t>Decides when and how they will perform the work</a:t>
          </a:r>
        </a:p>
      </dgm:t>
    </dgm:pt>
    <dgm:pt modelId="{944CF26B-FB32-4D80-BE16-2C9A53FA4088}" type="parTrans" cxnId="{13CA9F69-4138-4D31-9BC2-1C3C225243C7}">
      <dgm:prSet/>
      <dgm:spPr/>
      <dgm:t>
        <a:bodyPr/>
        <a:lstStyle/>
        <a:p>
          <a:endParaRPr lang="en-US"/>
        </a:p>
      </dgm:t>
    </dgm:pt>
    <dgm:pt modelId="{0802B36F-2D5E-4A66-A8B4-8DE7C13D88B3}" type="sibTrans" cxnId="{13CA9F69-4138-4D31-9BC2-1C3C225243C7}">
      <dgm:prSet/>
      <dgm:spPr/>
      <dgm:t>
        <a:bodyPr/>
        <a:lstStyle/>
        <a:p>
          <a:endParaRPr lang="en-US"/>
        </a:p>
      </dgm:t>
    </dgm:pt>
    <dgm:pt modelId="{B33BC3F5-E00D-4D12-87F5-B68449CC81CB}">
      <dgm:prSet/>
      <dgm:spPr/>
      <dgm:t>
        <a:bodyPr/>
        <a:lstStyle/>
        <a:p>
          <a:r>
            <a:rPr lang="en-US" dirty="0"/>
            <a:t>Provides own materials, tools, and equipment</a:t>
          </a:r>
        </a:p>
      </dgm:t>
    </dgm:pt>
    <dgm:pt modelId="{242128F0-FA2F-4B87-BF23-680501F79F9B}" type="parTrans" cxnId="{FD458582-E36F-41C8-9D0B-61ECD2578F52}">
      <dgm:prSet/>
      <dgm:spPr/>
      <dgm:t>
        <a:bodyPr/>
        <a:lstStyle/>
        <a:p>
          <a:endParaRPr lang="en-US"/>
        </a:p>
      </dgm:t>
    </dgm:pt>
    <dgm:pt modelId="{5D665FA6-1C9B-4FEF-A6C2-031862D3166E}" type="sibTrans" cxnId="{FD458582-E36F-41C8-9D0B-61ECD2578F52}">
      <dgm:prSet/>
      <dgm:spPr/>
      <dgm:t>
        <a:bodyPr/>
        <a:lstStyle/>
        <a:p>
          <a:endParaRPr lang="en-US"/>
        </a:p>
      </dgm:t>
    </dgm:pt>
    <dgm:pt modelId="{D4EE0084-E724-4BA1-A045-71E0808A7840}">
      <dgm:prSet/>
      <dgm:spPr/>
      <dgm:t>
        <a:bodyPr/>
        <a:lstStyle/>
        <a:p>
          <a:r>
            <a:rPr lang="en-US" dirty="0"/>
            <a:t>Paid for completion of the project and/or by contract terms</a:t>
          </a:r>
        </a:p>
      </dgm:t>
    </dgm:pt>
    <dgm:pt modelId="{12B0D64D-19C2-46F3-ACAE-0097B484F149}" type="parTrans" cxnId="{88C0E9CE-057A-4E0C-9C49-3E868201FD91}">
      <dgm:prSet/>
      <dgm:spPr/>
      <dgm:t>
        <a:bodyPr/>
        <a:lstStyle/>
        <a:p>
          <a:endParaRPr lang="en-US"/>
        </a:p>
      </dgm:t>
    </dgm:pt>
    <dgm:pt modelId="{BEC7B11A-5A86-4DE3-823C-7CB64EF032FE}" type="sibTrans" cxnId="{88C0E9CE-057A-4E0C-9C49-3E868201FD91}">
      <dgm:prSet/>
      <dgm:spPr/>
      <dgm:t>
        <a:bodyPr/>
        <a:lstStyle/>
        <a:p>
          <a:endParaRPr lang="en-US"/>
        </a:p>
      </dgm:t>
    </dgm:pt>
    <dgm:pt modelId="{B1690C63-4CB9-4EE4-AA72-2011EC30B077}">
      <dgm:prSet/>
      <dgm:spPr/>
      <dgm:t>
        <a:bodyPr/>
        <a:lstStyle/>
        <a:p>
          <a:r>
            <a:rPr lang="en-US" dirty="0"/>
            <a:t>Temporary relationship </a:t>
          </a:r>
        </a:p>
      </dgm:t>
    </dgm:pt>
    <dgm:pt modelId="{AAEE23ED-E855-4D83-9352-137AA4944D3E}" type="parTrans" cxnId="{2A19CFA2-B956-48D6-88DE-DB4C1B73EAA5}">
      <dgm:prSet/>
      <dgm:spPr/>
      <dgm:t>
        <a:bodyPr/>
        <a:lstStyle/>
        <a:p>
          <a:endParaRPr lang="en-US"/>
        </a:p>
      </dgm:t>
    </dgm:pt>
    <dgm:pt modelId="{B943F7DA-FB6F-4E6B-AF9D-8BB2379D977C}" type="sibTrans" cxnId="{2A19CFA2-B956-48D6-88DE-DB4C1B73EAA5}">
      <dgm:prSet/>
      <dgm:spPr/>
      <dgm:t>
        <a:bodyPr/>
        <a:lstStyle/>
        <a:p>
          <a:endParaRPr lang="en-US"/>
        </a:p>
      </dgm:t>
    </dgm:pt>
    <dgm:pt modelId="{C51EC191-09E6-44D5-9AF7-239B0A4146AE}" type="pres">
      <dgm:prSet presAssocID="{44332E5F-14F6-4A1B-965A-D8AF6DEF6897}" presName="Name0" presStyleCnt="0">
        <dgm:presLayoutVars>
          <dgm:dir/>
          <dgm:animLvl val="lvl"/>
          <dgm:resizeHandles val="exact"/>
        </dgm:presLayoutVars>
      </dgm:prSet>
      <dgm:spPr/>
    </dgm:pt>
    <dgm:pt modelId="{0EA4FFF9-167D-4414-B1F3-4F2B0FD62B58}" type="pres">
      <dgm:prSet presAssocID="{815EBE9A-D907-4A34-BC16-9579B61F9FE8}" presName="composite" presStyleCnt="0"/>
      <dgm:spPr/>
    </dgm:pt>
    <dgm:pt modelId="{33D3AF41-5AD6-43B5-AE49-3CE3A6D1226C}" type="pres">
      <dgm:prSet presAssocID="{815EBE9A-D907-4A34-BC16-9579B61F9FE8}" presName="parTx" presStyleLbl="alignNode1" presStyleIdx="0" presStyleCnt="2">
        <dgm:presLayoutVars>
          <dgm:chMax val="0"/>
          <dgm:chPref val="0"/>
          <dgm:bulletEnabled val="1"/>
        </dgm:presLayoutVars>
      </dgm:prSet>
      <dgm:spPr/>
    </dgm:pt>
    <dgm:pt modelId="{55B21054-A372-4093-B77D-6640F1853D1E}" type="pres">
      <dgm:prSet presAssocID="{815EBE9A-D907-4A34-BC16-9579B61F9FE8}" presName="desTx" presStyleLbl="alignAccFollowNode1" presStyleIdx="0" presStyleCnt="2">
        <dgm:presLayoutVars>
          <dgm:bulletEnabled val="1"/>
        </dgm:presLayoutVars>
      </dgm:prSet>
      <dgm:spPr/>
    </dgm:pt>
    <dgm:pt modelId="{74F62249-B1E3-4C8B-96D0-FBAA94D9DB22}" type="pres">
      <dgm:prSet presAssocID="{477DC640-2F4E-4CDD-B3A6-991A916BC259}" presName="space" presStyleCnt="0"/>
      <dgm:spPr/>
    </dgm:pt>
    <dgm:pt modelId="{049E94FA-B48A-4A3D-A264-43DB050F4D2A}" type="pres">
      <dgm:prSet presAssocID="{0BC1CA6F-C36B-4FBE-A8EA-842A2752D7A1}" presName="composite" presStyleCnt="0"/>
      <dgm:spPr/>
    </dgm:pt>
    <dgm:pt modelId="{7CBF56AA-EAA4-4DB6-9E71-668E2AAA5514}" type="pres">
      <dgm:prSet presAssocID="{0BC1CA6F-C36B-4FBE-A8EA-842A2752D7A1}" presName="parTx" presStyleLbl="alignNode1" presStyleIdx="1" presStyleCnt="2">
        <dgm:presLayoutVars>
          <dgm:chMax val="0"/>
          <dgm:chPref val="0"/>
          <dgm:bulletEnabled val="1"/>
        </dgm:presLayoutVars>
      </dgm:prSet>
      <dgm:spPr/>
    </dgm:pt>
    <dgm:pt modelId="{ED5DB33C-26A2-4BEA-AFD6-53121530CD5C}" type="pres">
      <dgm:prSet presAssocID="{0BC1CA6F-C36B-4FBE-A8EA-842A2752D7A1}" presName="desTx" presStyleLbl="alignAccFollowNode1" presStyleIdx="1" presStyleCnt="2">
        <dgm:presLayoutVars>
          <dgm:bulletEnabled val="1"/>
        </dgm:presLayoutVars>
      </dgm:prSet>
      <dgm:spPr/>
    </dgm:pt>
  </dgm:ptLst>
  <dgm:cxnLst>
    <dgm:cxn modelId="{BB0D4403-4F29-44AA-AF82-3E452AA58464}" srcId="{0BC1CA6F-C36B-4FBE-A8EA-842A2752D7A1}" destId="{DA4E0CAE-C10F-45E8-9BF0-DDB43E055E4E}" srcOrd="0" destOrd="0" parTransId="{CC278836-751B-40D9-BC00-CEBD45D6FE83}" sibTransId="{D3FD308B-EF03-4578-92C2-078B97A84C22}"/>
    <dgm:cxn modelId="{0F495914-57C2-459D-863B-B1CFDBC71418}" type="presOf" srcId="{35F06E5D-9516-4E91-A2C2-0DC3E5FA19F6}" destId="{55B21054-A372-4093-B77D-6640F1853D1E}" srcOrd="0" destOrd="1" presId="urn:microsoft.com/office/officeart/2005/8/layout/hList1"/>
    <dgm:cxn modelId="{4DD31717-6793-4B12-A856-2CE99D4E6488}" srcId="{44332E5F-14F6-4A1B-965A-D8AF6DEF6897}" destId="{815EBE9A-D907-4A34-BC16-9579B61F9FE8}" srcOrd="0" destOrd="0" parTransId="{C99B7BE4-3E08-486B-B5E8-5D080BF13F9E}" sibTransId="{477DC640-2F4E-4CDD-B3A6-991A916BC259}"/>
    <dgm:cxn modelId="{331FA932-F5DB-419F-BBAF-135D6B595279}" srcId="{815EBE9A-D907-4A34-BC16-9579B61F9FE8}" destId="{EC5E8B58-0740-4346-A293-B14F43C5CFCF}" srcOrd="4" destOrd="0" parTransId="{4C2BCFF5-FD82-4ADF-90C5-30FE86BF699D}" sibTransId="{B097E6FC-8BF5-4364-BEA9-63F4A0E4E1F8}"/>
    <dgm:cxn modelId="{CF147F68-0F84-4EAB-8F76-A89EDCA25852}" type="presOf" srcId="{9C792488-15DC-408A-85A1-0043A913E393}" destId="{55B21054-A372-4093-B77D-6640F1853D1E}" srcOrd="0" destOrd="0" presId="urn:microsoft.com/office/officeart/2005/8/layout/hList1"/>
    <dgm:cxn modelId="{0F58F148-CC2B-4A54-A18E-97E02F7CD973}" srcId="{815EBE9A-D907-4A34-BC16-9579B61F9FE8}" destId="{35F06E5D-9516-4E91-A2C2-0DC3E5FA19F6}" srcOrd="1" destOrd="0" parTransId="{E91A120F-5CBD-4CD4-85AC-5565D79CE7C4}" sibTransId="{51FD7632-5B81-48E8-8921-5CC899B2149A}"/>
    <dgm:cxn modelId="{13CA9F69-4138-4D31-9BC2-1C3C225243C7}" srcId="{0BC1CA6F-C36B-4FBE-A8EA-842A2752D7A1}" destId="{EC1928DD-7741-4BCF-81F9-3DCE59A4C695}" srcOrd="1" destOrd="0" parTransId="{944CF26B-FB32-4D80-BE16-2C9A53FA4088}" sibTransId="{0802B36F-2D5E-4A66-A8B4-8DE7C13D88B3}"/>
    <dgm:cxn modelId="{5857DF6B-AC28-443B-B4AB-CDC170905186}" type="presOf" srcId="{EC1928DD-7741-4BCF-81F9-3DCE59A4C695}" destId="{ED5DB33C-26A2-4BEA-AFD6-53121530CD5C}" srcOrd="0" destOrd="1" presId="urn:microsoft.com/office/officeart/2005/8/layout/hList1"/>
    <dgm:cxn modelId="{C9A4F77A-93BA-4A3E-BC5B-3ACA7E39FB30}" type="presOf" srcId="{198DD2DE-E1F3-468D-99D4-6835503C171A}" destId="{55B21054-A372-4093-B77D-6640F1853D1E}" srcOrd="0" destOrd="2" presId="urn:microsoft.com/office/officeart/2005/8/layout/hList1"/>
    <dgm:cxn modelId="{FD458582-E36F-41C8-9D0B-61ECD2578F52}" srcId="{0BC1CA6F-C36B-4FBE-A8EA-842A2752D7A1}" destId="{B33BC3F5-E00D-4D12-87F5-B68449CC81CB}" srcOrd="2" destOrd="0" parTransId="{242128F0-FA2F-4B87-BF23-680501F79F9B}" sibTransId="{5D665FA6-1C9B-4FEF-A6C2-031862D3166E}"/>
    <dgm:cxn modelId="{1C366183-387C-4356-90E3-ECAF19C9B6DA}" type="presOf" srcId="{EC5E8B58-0740-4346-A293-B14F43C5CFCF}" destId="{55B21054-A372-4093-B77D-6640F1853D1E}" srcOrd="0" destOrd="4" presId="urn:microsoft.com/office/officeart/2005/8/layout/hList1"/>
    <dgm:cxn modelId="{DBEE6287-0554-49F9-BD42-02F79266806D}" type="presOf" srcId="{B1690C63-4CB9-4EE4-AA72-2011EC30B077}" destId="{ED5DB33C-26A2-4BEA-AFD6-53121530CD5C}" srcOrd="0" destOrd="4" presId="urn:microsoft.com/office/officeart/2005/8/layout/hList1"/>
    <dgm:cxn modelId="{DBBA948F-A51B-41D2-8B67-73E8821C52F7}" type="presOf" srcId="{D4EE0084-E724-4BA1-A045-71E0808A7840}" destId="{ED5DB33C-26A2-4BEA-AFD6-53121530CD5C}" srcOrd="0" destOrd="3" presId="urn:microsoft.com/office/officeart/2005/8/layout/hList1"/>
    <dgm:cxn modelId="{1310BD92-18B7-4C4C-81A7-F11F3146328C}" type="presOf" srcId="{DA4E0CAE-C10F-45E8-9BF0-DDB43E055E4E}" destId="{ED5DB33C-26A2-4BEA-AFD6-53121530CD5C}" srcOrd="0" destOrd="0" presId="urn:microsoft.com/office/officeart/2005/8/layout/hList1"/>
    <dgm:cxn modelId="{2A19CFA2-B956-48D6-88DE-DB4C1B73EAA5}" srcId="{0BC1CA6F-C36B-4FBE-A8EA-842A2752D7A1}" destId="{B1690C63-4CB9-4EE4-AA72-2011EC30B077}" srcOrd="4" destOrd="0" parTransId="{AAEE23ED-E855-4D83-9352-137AA4944D3E}" sibTransId="{B943F7DA-FB6F-4E6B-AF9D-8BB2379D977C}"/>
    <dgm:cxn modelId="{5088D8AB-C8BD-4845-8A54-F73C0044D7DF}" srcId="{815EBE9A-D907-4A34-BC16-9579B61F9FE8}" destId="{282E21FC-EF72-4770-971B-85EBA0E02AC4}" srcOrd="3" destOrd="0" parTransId="{93A34D11-4378-48CE-B0F4-34D59D817CE3}" sibTransId="{6C0A2B5A-859C-44E4-AC64-FE4702B510C8}"/>
    <dgm:cxn modelId="{17F1C0C5-829A-4320-8960-1B7266597743}" type="presOf" srcId="{B33BC3F5-E00D-4D12-87F5-B68449CC81CB}" destId="{ED5DB33C-26A2-4BEA-AFD6-53121530CD5C}" srcOrd="0" destOrd="2" presId="urn:microsoft.com/office/officeart/2005/8/layout/hList1"/>
    <dgm:cxn modelId="{457985CA-A1B3-4A32-BCF8-F6BE654E8929}" srcId="{815EBE9A-D907-4A34-BC16-9579B61F9FE8}" destId="{9C792488-15DC-408A-85A1-0043A913E393}" srcOrd="0" destOrd="0" parTransId="{B961EEA9-629D-46ED-8FE9-61EEE3CA21A7}" sibTransId="{6739945F-F29C-458C-A6E9-D8822D8022BC}"/>
    <dgm:cxn modelId="{3FD083CE-8FE3-4529-A4F3-4FAE9D5B86B7}" srcId="{44332E5F-14F6-4A1B-965A-D8AF6DEF6897}" destId="{0BC1CA6F-C36B-4FBE-A8EA-842A2752D7A1}" srcOrd="1" destOrd="0" parTransId="{6E45232B-C69B-4967-92C2-C8DAC8D75CE8}" sibTransId="{84BF1E42-A007-420F-B6D7-80F295B08E3A}"/>
    <dgm:cxn modelId="{88C0E9CE-057A-4E0C-9C49-3E868201FD91}" srcId="{0BC1CA6F-C36B-4FBE-A8EA-842A2752D7A1}" destId="{D4EE0084-E724-4BA1-A045-71E0808A7840}" srcOrd="3" destOrd="0" parTransId="{12B0D64D-19C2-46F3-ACAE-0097B484F149}" sibTransId="{BEC7B11A-5A86-4DE3-823C-7CB64EF032FE}"/>
    <dgm:cxn modelId="{6AC20CD3-DC07-4EF1-9020-DBBAAF6AF7CB}" srcId="{815EBE9A-D907-4A34-BC16-9579B61F9FE8}" destId="{198DD2DE-E1F3-468D-99D4-6835503C171A}" srcOrd="2" destOrd="0" parTransId="{178CA94B-C199-441C-8F1E-AAB39E151AF0}" sibTransId="{B1B159A8-1B29-4151-ADC0-EC94AF7E1E1C}"/>
    <dgm:cxn modelId="{6D17DFD7-1255-402C-86A3-5F442F54BF65}" type="presOf" srcId="{44332E5F-14F6-4A1B-965A-D8AF6DEF6897}" destId="{C51EC191-09E6-44D5-9AF7-239B0A4146AE}" srcOrd="0" destOrd="0" presId="urn:microsoft.com/office/officeart/2005/8/layout/hList1"/>
    <dgm:cxn modelId="{409B73E5-1F68-41F9-A763-BF31803D53C0}" type="presOf" srcId="{815EBE9A-D907-4A34-BC16-9579B61F9FE8}" destId="{33D3AF41-5AD6-43B5-AE49-3CE3A6D1226C}" srcOrd="0" destOrd="0" presId="urn:microsoft.com/office/officeart/2005/8/layout/hList1"/>
    <dgm:cxn modelId="{1A4842F4-D65F-45A3-9F4B-7A76DD0834D8}" type="presOf" srcId="{282E21FC-EF72-4770-971B-85EBA0E02AC4}" destId="{55B21054-A372-4093-B77D-6640F1853D1E}" srcOrd="0" destOrd="3" presId="urn:microsoft.com/office/officeart/2005/8/layout/hList1"/>
    <dgm:cxn modelId="{983CE7F8-EB47-48B7-95C9-BFA3FC88679D}" type="presOf" srcId="{0BC1CA6F-C36B-4FBE-A8EA-842A2752D7A1}" destId="{7CBF56AA-EAA4-4DB6-9E71-668E2AAA5514}" srcOrd="0" destOrd="0" presId="urn:microsoft.com/office/officeart/2005/8/layout/hList1"/>
    <dgm:cxn modelId="{C0A2F0E0-3178-4F18-9E89-3A15FCCC33EE}" type="presParOf" srcId="{C51EC191-09E6-44D5-9AF7-239B0A4146AE}" destId="{0EA4FFF9-167D-4414-B1F3-4F2B0FD62B58}" srcOrd="0" destOrd="0" presId="urn:microsoft.com/office/officeart/2005/8/layout/hList1"/>
    <dgm:cxn modelId="{31AA2F9B-2C89-4582-90AC-79861D4954B0}" type="presParOf" srcId="{0EA4FFF9-167D-4414-B1F3-4F2B0FD62B58}" destId="{33D3AF41-5AD6-43B5-AE49-3CE3A6D1226C}" srcOrd="0" destOrd="0" presId="urn:microsoft.com/office/officeart/2005/8/layout/hList1"/>
    <dgm:cxn modelId="{C55F7EB6-2D28-4837-A02E-5CD1E8E1CC0A}" type="presParOf" srcId="{0EA4FFF9-167D-4414-B1F3-4F2B0FD62B58}" destId="{55B21054-A372-4093-B77D-6640F1853D1E}" srcOrd="1" destOrd="0" presId="urn:microsoft.com/office/officeart/2005/8/layout/hList1"/>
    <dgm:cxn modelId="{8F104E52-68F8-4077-AAEC-2C7F50AB13D6}" type="presParOf" srcId="{C51EC191-09E6-44D5-9AF7-239B0A4146AE}" destId="{74F62249-B1E3-4C8B-96D0-FBAA94D9DB22}" srcOrd="1" destOrd="0" presId="urn:microsoft.com/office/officeart/2005/8/layout/hList1"/>
    <dgm:cxn modelId="{3E641384-2404-4C04-8282-80BD811611DA}" type="presParOf" srcId="{C51EC191-09E6-44D5-9AF7-239B0A4146AE}" destId="{049E94FA-B48A-4A3D-A264-43DB050F4D2A}" srcOrd="2" destOrd="0" presId="urn:microsoft.com/office/officeart/2005/8/layout/hList1"/>
    <dgm:cxn modelId="{51FF6A1D-68E1-4DB7-82A9-5AE083F7AFB2}" type="presParOf" srcId="{049E94FA-B48A-4A3D-A264-43DB050F4D2A}" destId="{7CBF56AA-EAA4-4DB6-9E71-668E2AAA5514}" srcOrd="0" destOrd="0" presId="urn:microsoft.com/office/officeart/2005/8/layout/hList1"/>
    <dgm:cxn modelId="{FB37A76E-C745-40BA-A4CE-53A4E5411214}" type="presParOf" srcId="{049E94FA-B48A-4A3D-A264-43DB050F4D2A}" destId="{ED5DB33C-26A2-4BEA-AFD6-53121530CD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A59DD-2259-4F72-9555-E77E262CAC2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9D825FF-41F6-442B-B105-B6C32C00A185}">
      <dgm:prSet/>
      <dgm:spPr/>
      <dgm:t>
        <a:bodyPr/>
        <a:lstStyle/>
        <a:p>
          <a:pPr>
            <a:lnSpc>
              <a:spcPct val="100000"/>
            </a:lnSpc>
          </a:pPr>
          <a:r>
            <a:rPr lang="en-US" dirty="0"/>
            <a:t>Exempt</a:t>
          </a:r>
        </a:p>
      </dgm:t>
    </dgm:pt>
    <dgm:pt modelId="{CBDB7B4F-E311-4EF9-9676-1BC2982DA000}" type="parTrans" cxnId="{04361931-6579-4E8A-AB38-474C7FF33087}">
      <dgm:prSet/>
      <dgm:spPr/>
      <dgm:t>
        <a:bodyPr/>
        <a:lstStyle/>
        <a:p>
          <a:endParaRPr lang="en-US"/>
        </a:p>
      </dgm:t>
    </dgm:pt>
    <dgm:pt modelId="{B17CC934-A751-40DD-8A98-04E045DD4E21}" type="sibTrans" cxnId="{04361931-6579-4E8A-AB38-474C7FF33087}">
      <dgm:prSet/>
      <dgm:spPr/>
      <dgm:t>
        <a:bodyPr/>
        <a:lstStyle/>
        <a:p>
          <a:endParaRPr lang="en-US"/>
        </a:p>
      </dgm:t>
    </dgm:pt>
    <dgm:pt modelId="{6F675A3C-1153-4A85-A21E-AA5FB4488DF9}">
      <dgm:prSet custT="1"/>
      <dgm:spPr/>
      <dgm:t>
        <a:bodyPr/>
        <a:lstStyle/>
        <a:p>
          <a:pPr>
            <a:lnSpc>
              <a:spcPct val="100000"/>
            </a:lnSpc>
          </a:pPr>
          <a:r>
            <a:rPr lang="en-US" sz="2600" dirty="0"/>
            <a:t>Ineligible for overtime</a:t>
          </a:r>
        </a:p>
      </dgm:t>
    </dgm:pt>
    <dgm:pt modelId="{3D681921-BA28-4696-B0B6-1D2407C99B1A}" type="parTrans" cxnId="{B433954B-A86A-4C89-AF5C-09BE30EC02F3}">
      <dgm:prSet/>
      <dgm:spPr/>
      <dgm:t>
        <a:bodyPr/>
        <a:lstStyle/>
        <a:p>
          <a:endParaRPr lang="en-US"/>
        </a:p>
      </dgm:t>
    </dgm:pt>
    <dgm:pt modelId="{D1F251D5-8878-46E4-91E1-E2F4A00FF51E}" type="sibTrans" cxnId="{B433954B-A86A-4C89-AF5C-09BE30EC02F3}">
      <dgm:prSet/>
      <dgm:spPr/>
      <dgm:t>
        <a:bodyPr/>
        <a:lstStyle/>
        <a:p>
          <a:endParaRPr lang="en-US"/>
        </a:p>
      </dgm:t>
    </dgm:pt>
    <dgm:pt modelId="{55A9E1AB-6DEC-4C40-BC12-42DA0F15B495}">
      <dgm:prSet custT="1"/>
      <dgm:spPr/>
      <dgm:t>
        <a:bodyPr/>
        <a:lstStyle/>
        <a:p>
          <a:pPr>
            <a:lnSpc>
              <a:spcPct val="100000"/>
            </a:lnSpc>
          </a:pPr>
          <a:r>
            <a:rPr lang="en-US" sz="2600" dirty="0"/>
            <a:t>Must fall into an exemption category</a:t>
          </a:r>
        </a:p>
      </dgm:t>
    </dgm:pt>
    <dgm:pt modelId="{66B3111E-BC49-46D1-B935-ACA7A835FFB9}" type="parTrans" cxnId="{B2FC2022-5E69-4FC2-A98C-14103FE2D8FD}">
      <dgm:prSet/>
      <dgm:spPr/>
      <dgm:t>
        <a:bodyPr/>
        <a:lstStyle/>
        <a:p>
          <a:endParaRPr lang="en-US"/>
        </a:p>
      </dgm:t>
    </dgm:pt>
    <dgm:pt modelId="{82CE7140-2EBD-461E-83FE-21FB914FA215}" type="sibTrans" cxnId="{B2FC2022-5E69-4FC2-A98C-14103FE2D8FD}">
      <dgm:prSet/>
      <dgm:spPr/>
      <dgm:t>
        <a:bodyPr/>
        <a:lstStyle/>
        <a:p>
          <a:endParaRPr lang="en-US"/>
        </a:p>
      </dgm:t>
    </dgm:pt>
    <dgm:pt modelId="{612B627B-F4AB-4882-8448-DEF7595C606C}">
      <dgm:prSet custT="1"/>
      <dgm:spPr/>
      <dgm:t>
        <a:bodyPr/>
        <a:lstStyle/>
        <a:p>
          <a:pPr>
            <a:lnSpc>
              <a:spcPct val="100000"/>
            </a:lnSpc>
          </a:pPr>
          <a:r>
            <a:rPr lang="en-US" sz="2600" dirty="0"/>
            <a:t>Paid a fixed salary</a:t>
          </a:r>
        </a:p>
      </dgm:t>
    </dgm:pt>
    <dgm:pt modelId="{FCBF2FF7-1BE7-40AD-8E64-B9E518E92903}" type="parTrans" cxnId="{91C89B8D-D6B9-4FA4-AEFF-086B38BE3455}">
      <dgm:prSet/>
      <dgm:spPr/>
      <dgm:t>
        <a:bodyPr/>
        <a:lstStyle/>
        <a:p>
          <a:endParaRPr lang="en-US"/>
        </a:p>
      </dgm:t>
    </dgm:pt>
    <dgm:pt modelId="{68FDF3A1-B4F6-4301-AAD3-1236D629CD95}" type="sibTrans" cxnId="{91C89B8D-D6B9-4FA4-AEFF-086B38BE3455}">
      <dgm:prSet/>
      <dgm:spPr/>
      <dgm:t>
        <a:bodyPr/>
        <a:lstStyle/>
        <a:p>
          <a:endParaRPr lang="en-US"/>
        </a:p>
      </dgm:t>
    </dgm:pt>
    <dgm:pt modelId="{005306AE-423C-4B60-87E0-6A6FB8852211}">
      <dgm:prSet/>
      <dgm:spPr/>
      <dgm:t>
        <a:bodyPr/>
        <a:lstStyle/>
        <a:p>
          <a:pPr>
            <a:lnSpc>
              <a:spcPct val="100000"/>
            </a:lnSpc>
          </a:pPr>
          <a:r>
            <a:rPr lang="en-US" dirty="0"/>
            <a:t>Non-Exempt</a:t>
          </a:r>
        </a:p>
      </dgm:t>
    </dgm:pt>
    <dgm:pt modelId="{D0FF361F-4FDC-40D5-A440-C21123E1A67A}" type="parTrans" cxnId="{23AD46CF-BB7C-4826-ABA4-5E97AC905992}">
      <dgm:prSet/>
      <dgm:spPr/>
      <dgm:t>
        <a:bodyPr/>
        <a:lstStyle/>
        <a:p>
          <a:endParaRPr lang="en-US"/>
        </a:p>
      </dgm:t>
    </dgm:pt>
    <dgm:pt modelId="{4EBEFCF4-1A71-48BC-972F-5936273E1DA2}" type="sibTrans" cxnId="{23AD46CF-BB7C-4826-ABA4-5E97AC905992}">
      <dgm:prSet/>
      <dgm:spPr/>
      <dgm:t>
        <a:bodyPr/>
        <a:lstStyle/>
        <a:p>
          <a:endParaRPr lang="en-US"/>
        </a:p>
      </dgm:t>
    </dgm:pt>
    <dgm:pt modelId="{ACBAB2B5-2D89-4046-96B7-45B8EA5F5ECE}">
      <dgm:prSet custT="1"/>
      <dgm:spPr/>
      <dgm:t>
        <a:bodyPr/>
        <a:lstStyle/>
        <a:p>
          <a:pPr>
            <a:lnSpc>
              <a:spcPct val="100000"/>
            </a:lnSpc>
          </a:pPr>
          <a:r>
            <a:rPr lang="en-US" sz="2600" dirty="0"/>
            <a:t>Eligible for overtime</a:t>
          </a:r>
        </a:p>
      </dgm:t>
    </dgm:pt>
    <dgm:pt modelId="{A33A6BB9-4512-446E-98A6-F44043DDDEA3}" type="parTrans" cxnId="{C40D317C-4EC8-4D5E-8825-A748C6FAD2AD}">
      <dgm:prSet/>
      <dgm:spPr/>
      <dgm:t>
        <a:bodyPr/>
        <a:lstStyle/>
        <a:p>
          <a:endParaRPr lang="en-US"/>
        </a:p>
      </dgm:t>
    </dgm:pt>
    <dgm:pt modelId="{F6DE191B-A4DF-4257-84B4-269296184FB6}" type="sibTrans" cxnId="{C40D317C-4EC8-4D5E-8825-A748C6FAD2AD}">
      <dgm:prSet/>
      <dgm:spPr/>
      <dgm:t>
        <a:bodyPr/>
        <a:lstStyle/>
        <a:p>
          <a:endParaRPr lang="en-US"/>
        </a:p>
      </dgm:t>
    </dgm:pt>
    <dgm:pt modelId="{5D8B18BC-A05C-4E24-B26F-A1F3719FECDF}">
      <dgm:prSet custT="1"/>
      <dgm:spPr/>
      <dgm:t>
        <a:bodyPr/>
        <a:lstStyle/>
        <a:p>
          <a:pPr>
            <a:lnSpc>
              <a:spcPct val="100000"/>
            </a:lnSpc>
          </a:pPr>
          <a:r>
            <a:rPr lang="en-US" sz="2600" dirty="0"/>
            <a:t>Paid less than $35,568 per year</a:t>
          </a:r>
        </a:p>
      </dgm:t>
    </dgm:pt>
    <dgm:pt modelId="{31B58FB8-BEA2-4446-83CF-683103FB5F43}" type="parTrans" cxnId="{816E0169-1869-4A5B-9728-ECCD03D6AA6E}">
      <dgm:prSet/>
      <dgm:spPr/>
      <dgm:t>
        <a:bodyPr/>
        <a:lstStyle/>
        <a:p>
          <a:endParaRPr lang="en-US"/>
        </a:p>
      </dgm:t>
    </dgm:pt>
    <dgm:pt modelId="{F8B7312A-DFE6-4CF1-B778-BD9C720F11A0}" type="sibTrans" cxnId="{816E0169-1869-4A5B-9728-ECCD03D6AA6E}">
      <dgm:prSet/>
      <dgm:spPr/>
      <dgm:t>
        <a:bodyPr/>
        <a:lstStyle/>
        <a:p>
          <a:endParaRPr lang="en-US"/>
        </a:p>
      </dgm:t>
    </dgm:pt>
    <dgm:pt modelId="{44FCA7FD-B091-4DF9-8BF9-AC466109991E}">
      <dgm:prSet custT="1"/>
      <dgm:spPr/>
      <dgm:t>
        <a:bodyPr/>
        <a:lstStyle/>
        <a:p>
          <a:pPr>
            <a:lnSpc>
              <a:spcPct val="100000"/>
            </a:lnSpc>
          </a:pPr>
          <a:r>
            <a:rPr lang="en-US" sz="2600" dirty="0"/>
            <a:t>Does not fall into an exemption category</a:t>
          </a:r>
        </a:p>
      </dgm:t>
    </dgm:pt>
    <dgm:pt modelId="{280FD01B-66A8-484F-8C6A-D936584B6835}" type="parTrans" cxnId="{064DEE95-E355-40E1-B8D6-4CA617E8D5B2}">
      <dgm:prSet/>
      <dgm:spPr/>
      <dgm:t>
        <a:bodyPr/>
        <a:lstStyle/>
        <a:p>
          <a:endParaRPr lang="en-US"/>
        </a:p>
      </dgm:t>
    </dgm:pt>
    <dgm:pt modelId="{AEAA7CE6-A045-4AB1-A819-081F8222373F}" type="sibTrans" cxnId="{064DEE95-E355-40E1-B8D6-4CA617E8D5B2}">
      <dgm:prSet/>
      <dgm:spPr/>
      <dgm:t>
        <a:bodyPr/>
        <a:lstStyle/>
        <a:p>
          <a:endParaRPr lang="en-US"/>
        </a:p>
      </dgm:t>
    </dgm:pt>
    <dgm:pt modelId="{232D7F92-EF3C-4BC1-B864-4644D14B0883}">
      <dgm:prSet custT="1"/>
      <dgm:spPr/>
      <dgm:t>
        <a:bodyPr/>
        <a:lstStyle/>
        <a:p>
          <a:pPr>
            <a:lnSpc>
              <a:spcPct val="100000"/>
            </a:lnSpc>
          </a:pPr>
          <a:r>
            <a:rPr lang="en-US" sz="2600" dirty="0"/>
            <a:t>Paid hourly or salary</a:t>
          </a:r>
        </a:p>
      </dgm:t>
    </dgm:pt>
    <dgm:pt modelId="{B1223303-2735-4D96-9E63-798087B1FDC7}" type="parTrans" cxnId="{3100EAE9-9B4B-4C94-AEC9-BAB93CEB53A5}">
      <dgm:prSet/>
      <dgm:spPr/>
      <dgm:t>
        <a:bodyPr/>
        <a:lstStyle/>
        <a:p>
          <a:endParaRPr lang="en-US"/>
        </a:p>
      </dgm:t>
    </dgm:pt>
    <dgm:pt modelId="{A3D388D5-3757-45D5-9E22-7127A1BA6927}" type="sibTrans" cxnId="{3100EAE9-9B4B-4C94-AEC9-BAB93CEB53A5}">
      <dgm:prSet/>
      <dgm:spPr/>
      <dgm:t>
        <a:bodyPr/>
        <a:lstStyle/>
        <a:p>
          <a:endParaRPr lang="en-US"/>
        </a:p>
      </dgm:t>
    </dgm:pt>
    <dgm:pt modelId="{0C04F7AC-D097-4157-BDEA-49B973270C6F}">
      <dgm:prSet/>
      <dgm:spPr/>
      <dgm:t>
        <a:bodyPr/>
        <a:lstStyle/>
        <a:p>
          <a:pPr>
            <a:lnSpc>
              <a:spcPct val="100000"/>
            </a:lnSpc>
          </a:pPr>
          <a:r>
            <a:rPr lang="en-US" dirty="0"/>
            <a:t>Exemption Categories</a:t>
          </a:r>
        </a:p>
      </dgm:t>
    </dgm:pt>
    <dgm:pt modelId="{4F9F22A9-989E-4482-9D7C-1D25B0A0B207}" type="parTrans" cxnId="{AA30CF69-F6BD-48BE-BA1A-DE6275EA9138}">
      <dgm:prSet/>
      <dgm:spPr/>
      <dgm:t>
        <a:bodyPr/>
        <a:lstStyle/>
        <a:p>
          <a:endParaRPr lang="en-US"/>
        </a:p>
      </dgm:t>
    </dgm:pt>
    <dgm:pt modelId="{4049ACCC-090C-4CC9-8D68-9213B17C813A}" type="sibTrans" cxnId="{AA30CF69-F6BD-48BE-BA1A-DE6275EA9138}">
      <dgm:prSet/>
      <dgm:spPr/>
      <dgm:t>
        <a:bodyPr/>
        <a:lstStyle/>
        <a:p>
          <a:endParaRPr lang="en-US"/>
        </a:p>
      </dgm:t>
    </dgm:pt>
    <dgm:pt modelId="{4BF48405-FE0E-4AEC-8A7E-2A9807694D9E}">
      <dgm:prSet/>
      <dgm:spPr/>
      <dgm:t>
        <a:bodyPr/>
        <a:lstStyle/>
        <a:p>
          <a:pPr algn="l">
            <a:lnSpc>
              <a:spcPct val="100000"/>
            </a:lnSpc>
          </a:pPr>
          <a:r>
            <a:rPr lang="en-US" dirty="0"/>
            <a:t>Executive</a:t>
          </a:r>
        </a:p>
      </dgm:t>
    </dgm:pt>
    <dgm:pt modelId="{E77321A3-34F4-4A1A-965B-022E7C4CDEFC}" type="parTrans" cxnId="{2B473910-A3D4-4A7B-A1AE-CEF5E0ED2A32}">
      <dgm:prSet/>
      <dgm:spPr/>
      <dgm:t>
        <a:bodyPr/>
        <a:lstStyle/>
        <a:p>
          <a:endParaRPr lang="en-US"/>
        </a:p>
      </dgm:t>
    </dgm:pt>
    <dgm:pt modelId="{4EE5D0AD-9418-4412-958F-79F98DDB46B3}" type="sibTrans" cxnId="{2B473910-A3D4-4A7B-A1AE-CEF5E0ED2A32}">
      <dgm:prSet/>
      <dgm:spPr/>
      <dgm:t>
        <a:bodyPr/>
        <a:lstStyle/>
        <a:p>
          <a:endParaRPr lang="en-US"/>
        </a:p>
      </dgm:t>
    </dgm:pt>
    <dgm:pt modelId="{16427852-E759-4191-A25D-A0FAD98CD337}">
      <dgm:prSet/>
      <dgm:spPr/>
      <dgm:t>
        <a:bodyPr/>
        <a:lstStyle/>
        <a:p>
          <a:pPr algn="l">
            <a:lnSpc>
              <a:spcPct val="100000"/>
            </a:lnSpc>
          </a:pPr>
          <a:r>
            <a:rPr lang="en-US" dirty="0"/>
            <a:t>Administrative</a:t>
          </a:r>
        </a:p>
      </dgm:t>
    </dgm:pt>
    <dgm:pt modelId="{4F0FD990-CD9B-4F69-B584-ACEC2EDD6A44}" type="parTrans" cxnId="{4CA4A4C2-E51B-4BE9-945D-16B93525D517}">
      <dgm:prSet/>
      <dgm:spPr/>
      <dgm:t>
        <a:bodyPr/>
        <a:lstStyle/>
        <a:p>
          <a:endParaRPr lang="en-US"/>
        </a:p>
      </dgm:t>
    </dgm:pt>
    <dgm:pt modelId="{EE62B774-27E2-4C7A-8756-5FD08FA2EB36}" type="sibTrans" cxnId="{4CA4A4C2-E51B-4BE9-945D-16B93525D517}">
      <dgm:prSet/>
      <dgm:spPr/>
      <dgm:t>
        <a:bodyPr/>
        <a:lstStyle/>
        <a:p>
          <a:endParaRPr lang="en-US"/>
        </a:p>
      </dgm:t>
    </dgm:pt>
    <dgm:pt modelId="{A194A444-9DE6-47FF-B042-2C6186770C4E}">
      <dgm:prSet/>
      <dgm:spPr/>
      <dgm:t>
        <a:bodyPr/>
        <a:lstStyle/>
        <a:p>
          <a:pPr algn="l">
            <a:lnSpc>
              <a:spcPct val="100000"/>
            </a:lnSpc>
          </a:pPr>
          <a:r>
            <a:rPr lang="en-US" dirty="0"/>
            <a:t>Professionals</a:t>
          </a:r>
        </a:p>
      </dgm:t>
    </dgm:pt>
    <dgm:pt modelId="{89DEF027-5A27-4A24-8CAF-C2F3C9C8EA2B}" type="parTrans" cxnId="{CB4CCB79-F468-4E33-9206-EDE6BE216455}">
      <dgm:prSet/>
      <dgm:spPr/>
      <dgm:t>
        <a:bodyPr/>
        <a:lstStyle/>
        <a:p>
          <a:endParaRPr lang="en-US"/>
        </a:p>
      </dgm:t>
    </dgm:pt>
    <dgm:pt modelId="{30E26E86-FD83-46FF-B3F4-26E557F3E8E5}" type="sibTrans" cxnId="{CB4CCB79-F468-4E33-9206-EDE6BE216455}">
      <dgm:prSet/>
      <dgm:spPr/>
      <dgm:t>
        <a:bodyPr/>
        <a:lstStyle/>
        <a:p>
          <a:endParaRPr lang="en-US"/>
        </a:p>
      </dgm:t>
    </dgm:pt>
    <dgm:pt modelId="{465075A8-0692-44F5-B9DC-B1339FAB9A15}">
      <dgm:prSet/>
      <dgm:spPr/>
      <dgm:t>
        <a:bodyPr/>
        <a:lstStyle/>
        <a:p>
          <a:pPr algn="l">
            <a:lnSpc>
              <a:spcPct val="100000"/>
            </a:lnSpc>
          </a:pPr>
          <a:r>
            <a:rPr lang="en-US" dirty="0"/>
            <a:t>Highly Compensated</a:t>
          </a:r>
        </a:p>
      </dgm:t>
    </dgm:pt>
    <dgm:pt modelId="{6FEC840F-9E1D-4221-84D2-0F41A06552B5}" type="parTrans" cxnId="{1BD43DEC-23E8-4A51-AD90-FF694B64ABE1}">
      <dgm:prSet/>
      <dgm:spPr/>
      <dgm:t>
        <a:bodyPr/>
        <a:lstStyle/>
        <a:p>
          <a:endParaRPr lang="en-US"/>
        </a:p>
      </dgm:t>
    </dgm:pt>
    <dgm:pt modelId="{613F04F9-CF8F-405B-B1F9-F9C72AA9DEE7}" type="sibTrans" cxnId="{1BD43DEC-23E8-4A51-AD90-FF694B64ABE1}">
      <dgm:prSet/>
      <dgm:spPr/>
      <dgm:t>
        <a:bodyPr/>
        <a:lstStyle/>
        <a:p>
          <a:endParaRPr lang="en-US"/>
        </a:p>
      </dgm:t>
    </dgm:pt>
    <dgm:pt modelId="{F3FDA8D1-F88E-45AF-903F-36171276FDE6}">
      <dgm:prSet custT="1"/>
      <dgm:spPr/>
      <dgm:t>
        <a:bodyPr/>
        <a:lstStyle/>
        <a:p>
          <a:pPr>
            <a:lnSpc>
              <a:spcPct val="100000"/>
            </a:lnSpc>
          </a:pPr>
          <a:r>
            <a:rPr lang="en-US" sz="2600" dirty="0"/>
            <a:t>Paid at Least $35,568 per year</a:t>
          </a:r>
        </a:p>
      </dgm:t>
    </dgm:pt>
    <dgm:pt modelId="{B7DCC3B1-1F59-4EEE-8C28-44E47FB19537}" type="parTrans" cxnId="{84CDA3BB-8223-4AF7-8127-3CC3E6FC4097}">
      <dgm:prSet/>
      <dgm:spPr/>
    </dgm:pt>
    <dgm:pt modelId="{AB99913D-D786-4165-B371-4F3A1DF970BF}" type="sibTrans" cxnId="{84CDA3BB-8223-4AF7-8127-3CC3E6FC4097}">
      <dgm:prSet/>
      <dgm:spPr/>
    </dgm:pt>
    <dgm:pt modelId="{9C355369-2871-4EDC-BA96-8AFBA224CD4F}">
      <dgm:prSet/>
      <dgm:spPr/>
      <dgm:t>
        <a:bodyPr/>
        <a:lstStyle/>
        <a:p>
          <a:pPr algn="l">
            <a:lnSpc>
              <a:spcPct val="100000"/>
            </a:lnSpc>
          </a:pPr>
          <a:r>
            <a:rPr lang="en-US" dirty="0"/>
            <a:t>Computer Employees</a:t>
          </a:r>
        </a:p>
      </dgm:t>
    </dgm:pt>
    <dgm:pt modelId="{A9FEC587-0158-447B-BE09-325E70D0EA5D}" type="parTrans" cxnId="{96ECE358-140D-4920-BAD7-E7D2669FB04C}">
      <dgm:prSet/>
      <dgm:spPr/>
    </dgm:pt>
    <dgm:pt modelId="{B42DA127-0283-4E15-BFC3-FA992CC9DC5F}" type="sibTrans" cxnId="{96ECE358-140D-4920-BAD7-E7D2669FB04C}">
      <dgm:prSet/>
      <dgm:spPr/>
    </dgm:pt>
    <dgm:pt modelId="{5A0EC6BF-F55C-4A47-A1C9-59491A2B8903}" type="pres">
      <dgm:prSet presAssocID="{84FA59DD-2259-4F72-9555-E77E262CAC2D}" presName="Name0" presStyleCnt="0">
        <dgm:presLayoutVars>
          <dgm:dir/>
          <dgm:animLvl val="lvl"/>
          <dgm:resizeHandles val="exact"/>
        </dgm:presLayoutVars>
      </dgm:prSet>
      <dgm:spPr/>
    </dgm:pt>
    <dgm:pt modelId="{367714D5-2B76-4F35-97DE-9E522EC8381E}" type="pres">
      <dgm:prSet presAssocID="{39D825FF-41F6-442B-B105-B6C32C00A185}" presName="composite" presStyleCnt="0"/>
      <dgm:spPr/>
    </dgm:pt>
    <dgm:pt modelId="{4B42F369-CB2F-405A-ACE8-11DE826CECAB}" type="pres">
      <dgm:prSet presAssocID="{39D825FF-41F6-442B-B105-B6C32C00A185}" presName="parTx" presStyleLbl="alignNode1" presStyleIdx="0" presStyleCnt="3">
        <dgm:presLayoutVars>
          <dgm:chMax val="0"/>
          <dgm:chPref val="0"/>
          <dgm:bulletEnabled val="1"/>
        </dgm:presLayoutVars>
      </dgm:prSet>
      <dgm:spPr/>
    </dgm:pt>
    <dgm:pt modelId="{B7E3DD78-9305-47CD-9A3F-A9AA6DA341DE}" type="pres">
      <dgm:prSet presAssocID="{39D825FF-41F6-442B-B105-B6C32C00A185}" presName="desTx" presStyleLbl="alignAccFollowNode1" presStyleIdx="0" presStyleCnt="3">
        <dgm:presLayoutVars>
          <dgm:bulletEnabled val="1"/>
        </dgm:presLayoutVars>
      </dgm:prSet>
      <dgm:spPr/>
    </dgm:pt>
    <dgm:pt modelId="{A3EFD961-CE98-44A0-8CBE-543A166FFD40}" type="pres">
      <dgm:prSet presAssocID="{B17CC934-A751-40DD-8A98-04E045DD4E21}" presName="space" presStyleCnt="0"/>
      <dgm:spPr/>
    </dgm:pt>
    <dgm:pt modelId="{0893B813-2419-4330-99F7-CD56EC720040}" type="pres">
      <dgm:prSet presAssocID="{005306AE-423C-4B60-87E0-6A6FB8852211}" presName="composite" presStyleCnt="0"/>
      <dgm:spPr/>
    </dgm:pt>
    <dgm:pt modelId="{27C96CE1-9197-45C3-9467-D9ED2A6CF609}" type="pres">
      <dgm:prSet presAssocID="{005306AE-423C-4B60-87E0-6A6FB8852211}" presName="parTx" presStyleLbl="alignNode1" presStyleIdx="1" presStyleCnt="3">
        <dgm:presLayoutVars>
          <dgm:chMax val="0"/>
          <dgm:chPref val="0"/>
          <dgm:bulletEnabled val="1"/>
        </dgm:presLayoutVars>
      </dgm:prSet>
      <dgm:spPr/>
    </dgm:pt>
    <dgm:pt modelId="{27B87CCA-DF60-4BC0-BBF0-62C4E6D72D4C}" type="pres">
      <dgm:prSet presAssocID="{005306AE-423C-4B60-87E0-6A6FB8852211}" presName="desTx" presStyleLbl="alignAccFollowNode1" presStyleIdx="1" presStyleCnt="3">
        <dgm:presLayoutVars>
          <dgm:bulletEnabled val="1"/>
        </dgm:presLayoutVars>
      </dgm:prSet>
      <dgm:spPr/>
    </dgm:pt>
    <dgm:pt modelId="{B323EFD7-7591-490F-8FE0-63D0A8C2B44D}" type="pres">
      <dgm:prSet presAssocID="{4EBEFCF4-1A71-48BC-972F-5936273E1DA2}" presName="space" presStyleCnt="0"/>
      <dgm:spPr/>
    </dgm:pt>
    <dgm:pt modelId="{7B9A90FF-D731-448F-B2B9-553B0F2E4FDF}" type="pres">
      <dgm:prSet presAssocID="{0C04F7AC-D097-4157-BDEA-49B973270C6F}" presName="composite" presStyleCnt="0"/>
      <dgm:spPr/>
    </dgm:pt>
    <dgm:pt modelId="{8E30AB7F-F100-47E9-A105-95A3C5DAB912}" type="pres">
      <dgm:prSet presAssocID="{0C04F7AC-D097-4157-BDEA-49B973270C6F}" presName="parTx" presStyleLbl="alignNode1" presStyleIdx="2" presStyleCnt="3">
        <dgm:presLayoutVars>
          <dgm:chMax val="0"/>
          <dgm:chPref val="0"/>
          <dgm:bulletEnabled val="1"/>
        </dgm:presLayoutVars>
      </dgm:prSet>
      <dgm:spPr/>
    </dgm:pt>
    <dgm:pt modelId="{C5174221-DB75-463F-B2FA-39DF5934C398}" type="pres">
      <dgm:prSet presAssocID="{0C04F7AC-D097-4157-BDEA-49B973270C6F}" presName="desTx" presStyleLbl="alignAccFollowNode1" presStyleIdx="2" presStyleCnt="3">
        <dgm:presLayoutVars>
          <dgm:bulletEnabled val="1"/>
        </dgm:presLayoutVars>
      </dgm:prSet>
      <dgm:spPr/>
    </dgm:pt>
  </dgm:ptLst>
  <dgm:cxnLst>
    <dgm:cxn modelId="{86AC450D-7200-4647-B9AC-8A5C215FB63A}" type="presOf" srcId="{ACBAB2B5-2D89-4046-96B7-45B8EA5F5ECE}" destId="{27B87CCA-DF60-4BC0-BBF0-62C4E6D72D4C}" srcOrd="0" destOrd="0" presId="urn:microsoft.com/office/officeart/2005/8/layout/hList1"/>
    <dgm:cxn modelId="{2B473910-A3D4-4A7B-A1AE-CEF5E0ED2A32}" srcId="{0C04F7AC-D097-4157-BDEA-49B973270C6F}" destId="{4BF48405-FE0E-4AEC-8A7E-2A9807694D9E}" srcOrd="0" destOrd="0" parTransId="{E77321A3-34F4-4A1A-965B-022E7C4CDEFC}" sibTransId="{4EE5D0AD-9418-4412-958F-79F98DDB46B3}"/>
    <dgm:cxn modelId="{5CDEFD20-D244-4371-A70C-98EDEBC15C99}" type="presOf" srcId="{232D7F92-EF3C-4BC1-B864-4644D14B0883}" destId="{27B87CCA-DF60-4BC0-BBF0-62C4E6D72D4C}" srcOrd="0" destOrd="3" presId="urn:microsoft.com/office/officeart/2005/8/layout/hList1"/>
    <dgm:cxn modelId="{B2FC2022-5E69-4FC2-A98C-14103FE2D8FD}" srcId="{39D825FF-41F6-442B-B105-B6C32C00A185}" destId="{55A9E1AB-6DEC-4C40-BC12-42DA0F15B495}" srcOrd="2" destOrd="0" parTransId="{66B3111E-BC49-46D1-B935-ACA7A835FFB9}" sibTransId="{82CE7140-2EBD-461E-83FE-21FB914FA215}"/>
    <dgm:cxn modelId="{761E5F22-F5A0-406E-A85D-34F2F024FAEC}" type="presOf" srcId="{612B627B-F4AB-4882-8448-DEF7595C606C}" destId="{B7E3DD78-9305-47CD-9A3F-A9AA6DA341DE}" srcOrd="0" destOrd="3" presId="urn:microsoft.com/office/officeart/2005/8/layout/hList1"/>
    <dgm:cxn modelId="{CCA9C723-82CB-40C9-AA78-980629528325}" type="presOf" srcId="{9C355369-2871-4EDC-BA96-8AFBA224CD4F}" destId="{C5174221-DB75-463F-B2FA-39DF5934C398}" srcOrd="0" destOrd="4" presId="urn:microsoft.com/office/officeart/2005/8/layout/hList1"/>
    <dgm:cxn modelId="{ACD0552C-DB70-4F94-9439-732FD202077D}" type="presOf" srcId="{4BF48405-FE0E-4AEC-8A7E-2A9807694D9E}" destId="{C5174221-DB75-463F-B2FA-39DF5934C398}" srcOrd="0" destOrd="0" presId="urn:microsoft.com/office/officeart/2005/8/layout/hList1"/>
    <dgm:cxn modelId="{04361931-6579-4E8A-AB38-474C7FF33087}" srcId="{84FA59DD-2259-4F72-9555-E77E262CAC2D}" destId="{39D825FF-41F6-442B-B105-B6C32C00A185}" srcOrd="0" destOrd="0" parTransId="{CBDB7B4F-E311-4EF9-9676-1BC2982DA000}" sibTransId="{B17CC934-A751-40DD-8A98-04E045DD4E21}"/>
    <dgm:cxn modelId="{449D7132-2CBE-44E6-A7AE-352FDF6F1B0E}" type="presOf" srcId="{39D825FF-41F6-442B-B105-B6C32C00A185}" destId="{4B42F369-CB2F-405A-ACE8-11DE826CECAB}" srcOrd="0" destOrd="0" presId="urn:microsoft.com/office/officeart/2005/8/layout/hList1"/>
    <dgm:cxn modelId="{1286013D-AAE6-4557-8528-81E7DAFA52A6}" type="presOf" srcId="{F3FDA8D1-F88E-45AF-903F-36171276FDE6}" destId="{B7E3DD78-9305-47CD-9A3F-A9AA6DA341DE}" srcOrd="0" destOrd="1" presId="urn:microsoft.com/office/officeart/2005/8/layout/hList1"/>
    <dgm:cxn modelId="{33B05C5D-6D7D-4AD6-9D73-785DCE3D46B2}" type="presOf" srcId="{44FCA7FD-B091-4DF9-8BF9-AC466109991E}" destId="{27B87CCA-DF60-4BC0-BBF0-62C4E6D72D4C}" srcOrd="0" destOrd="2" presId="urn:microsoft.com/office/officeart/2005/8/layout/hList1"/>
    <dgm:cxn modelId="{816E0169-1869-4A5B-9728-ECCD03D6AA6E}" srcId="{005306AE-423C-4B60-87E0-6A6FB8852211}" destId="{5D8B18BC-A05C-4E24-B26F-A1F3719FECDF}" srcOrd="1" destOrd="0" parTransId="{31B58FB8-BEA2-4446-83CF-683103FB5F43}" sibTransId="{F8B7312A-DFE6-4CF1-B778-BD9C720F11A0}"/>
    <dgm:cxn modelId="{AA30CF69-F6BD-48BE-BA1A-DE6275EA9138}" srcId="{84FA59DD-2259-4F72-9555-E77E262CAC2D}" destId="{0C04F7AC-D097-4157-BDEA-49B973270C6F}" srcOrd="2" destOrd="0" parTransId="{4F9F22A9-989E-4482-9D7C-1D25B0A0B207}" sibTransId="{4049ACCC-090C-4CC9-8D68-9213B17C813A}"/>
    <dgm:cxn modelId="{B433954B-A86A-4C89-AF5C-09BE30EC02F3}" srcId="{39D825FF-41F6-442B-B105-B6C32C00A185}" destId="{6F675A3C-1153-4A85-A21E-AA5FB4488DF9}" srcOrd="0" destOrd="0" parTransId="{3D681921-BA28-4696-B0B6-1D2407C99B1A}" sibTransId="{D1F251D5-8878-46E4-91E1-E2F4A00FF51E}"/>
    <dgm:cxn modelId="{CF902E4C-6206-4C0A-8EAA-DA71725BD144}" type="presOf" srcId="{16427852-E759-4191-A25D-A0FAD98CD337}" destId="{C5174221-DB75-463F-B2FA-39DF5934C398}" srcOrd="0" destOrd="1" presId="urn:microsoft.com/office/officeart/2005/8/layout/hList1"/>
    <dgm:cxn modelId="{D7901254-142F-4DB1-A66D-9D1C997A4CBE}" type="presOf" srcId="{5D8B18BC-A05C-4E24-B26F-A1F3719FECDF}" destId="{27B87CCA-DF60-4BC0-BBF0-62C4E6D72D4C}" srcOrd="0" destOrd="1" presId="urn:microsoft.com/office/officeart/2005/8/layout/hList1"/>
    <dgm:cxn modelId="{96ECE358-140D-4920-BAD7-E7D2669FB04C}" srcId="{0C04F7AC-D097-4157-BDEA-49B973270C6F}" destId="{9C355369-2871-4EDC-BA96-8AFBA224CD4F}" srcOrd="4" destOrd="0" parTransId="{A9FEC587-0158-447B-BE09-325E70D0EA5D}" sibTransId="{B42DA127-0283-4E15-BFC3-FA992CC9DC5F}"/>
    <dgm:cxn modelId="{CB4CCB79-F468-4E33-9206-EDE6BE216455}" srcId="{0C04F7AC-D097-4157-BDEA-49B973270C6F}" destId="{A194A444-9DE6-47FF-B042-2C6186770C4E}" srcOrd="2" destOrd="0" parTransId="{89DEF027-5A27-4A24-8CAF-C2F3C9C8EA2B}" sibTransId="{30E26E86-FD83-46FF-B3F4-26E557F3E8E5}"/>
    <dgm:cxn modelId="{C40D317C-4EC8-4D5E-8825-A748C6FAD2AD}" srcId="{005306AE-423C-4B60-87E0-6A6FB8852211}" destId="{ACBAB2B5-2D89-4046-96B7-45B8EA5F5ECE}" srcOrd="0" destOrd="0" parTransId="{A33A6BB9-4512-446E-98A6-F44043DDDEA3}" sibTransId="{F6DE191B-A4DF-4257-84B4-269296184FB6}"/>
    <dgm:cxn modelId="{37FBC57C-44D8-48C5-B213-FB16BE6B1172}" type="presOf" srcId="{465075A8-0692-44F5-B9DC-B1339FAB9A15}" destId="{C5174221-DB75-463F-B2FA-39DF5934C398}" srcOrd="0" destOrd="3" presId="urn:microsoft.com/office/officeart/2005/8/layout/hList1"/>
    <dgm:cxn modelId="{74791789-E8EB-49FA-BDBC-8462D1BEBEA0}" type="presOf" srcId="{005306AE-423C-4B60-87E0-6A6FB8852211}" destId="{27C96CE1-9197-45C3-9467-D9ED2A6CF609}" srcOrd="0" destOrd="0" presId="urn:microsoft.com/office/officeart/2005/8/layout/hList1"/>
    <dgm:cxn modelId="{91C89B8D-D6B9-4FA4-AEFF-086B38BE3455}" srcId="{39D825FF-41F6-442B-B105-B6C32C00A185}" destId="{612B627B-F4AB-4882-8448-DEF7595C606C}" srcOrd="3" destOrd="0" parTransId="{FCBF2FF7-1BE7-40AD-8E64-B9E518E92903}" sibTransId="{68FDF3A1-B4F6-4301-AAD3-1236D629CD95}"/>
    <dgm:cxn modelId="{064DEE95-E355-40E1-B8D6-4CA617E8D5B2}" srcId="{005306AE-423C-4B60-87E0-6A6FB8852211}" destId="{44FCA7FD-B091-4DF9-8BF9-AC466109991E}" srcOrd="2" destOrd="0" parTransId="{280FD01B-66A8-484F-8C6A-D936584B6835}" sibTransId="{AEAA7CE6-A045-4AB1-A819-081F8222373F}"/>
    <dgm:cxn modelId="{B8A7C09C-D115-4DFE-9347-918676777EFA}" type="presOf" srcId="{84FA59DD-2259-4F72-9555-E77E262CAC2D}" destId="{5A0EC6BF-F55C-4A47-A1C9-59491A2B8903}" srcOrd="0" destOrd="0" presId="urn:microsoft.com/office/officeart/2005/8/layout/hList1"/>
    <dgm:cxn modelId="{2CB1F2AF-56AF-4126-B2BC-96DFE4AC5E0D}" type="presOf" srcId="{55A9E1AB-6DEC-4C40-BC12-42DA0F15B495}" destId="{B7E3DD78-9305-47CD-9A3F-A9AA6DA341DE}" srcOrd="0" destOrd="2" presId="urn:microsoft.com/office/officeart/2005/8/layout/hList1"/>
    <dgm:cxn modelId="{2C3AD1B6-3310-4E54-8CC1-C911AD00DDB2}" type="presOf" srcId="{6F675A3C-1153-4A85-A21E-AA5FB4488DF9}" destId="{B7E3DD78-9305-47CD-9A3F-A9AA6DA341DE}" srcOrd="0" destOrd="0" presId="urn:microsoft.com/office/officeart/2005/8/layout/hList1"/>
    <dgm:cxn modelId="{84CDA3BB-8223-4AF7-8127-3CC3E6FC4097}" srcId="{39D825FF-41F6-442B-B105-B6C32C00A185}" destId="{F3FDA8D1-F88E-45AF-903F-36171276FDE6}" srcOrd="1" destOrd="0" parTransId="{B7DCC3B1-1F59-4EEE-8C28-44E47FB19537}" sibTransId="{AB99913D-D786-4165-B371-4F3A1DF970BF}"/>
    <dgm:cxn modelId="{4CA4A4C2-E51B-4BE9-945D-16B93525D517}" srcId="{0C04F7AC-D097-4157-BDEA-49B973270C6F}" destId="{16427852-E759-4191-A25D-A0FAD98CD337}" srcOrd="1" destOrd="0" parTransId="{4F0FD990-CD9B-4F69-B584-ACEC2EDD6A44}" sibTransId="{EE62B774-27E2-4C7A-8756-5FD08FA2EB36}"/>
    <dgm:cxn modelId="{23AD46CF-BB7C-4826-ABA4-5E97AC905992}" srcId="{84FA59DD-2259-4F72-9555-E77E262CAC2D}" destId="{005306AE-423C-4B60-87E0-6A6FB8852211}" srcOrd="1" destOrd="0" parTransId="{D0FF361F-4FDC-40D5-A440-C21123E1A67A}" sibTransId="{4EBEFCF4-1A71-48BC-972F-5936273E1DA2}"/>
    <dgm:cxn modelId="{F02375E1-E21A-4C11-9149-B2D024D10BB9}" type="presOf" srcId="{A194A444-9DE6-47FF-B042-2C6186770C4E}" destId="{C5174221-DB75-463F-B2FA-39DF5934C398}" srcOrd="0" destOrd="2" presId="urn:microsoft.com/office/officeart/2005/8/layout/hList1"/>
    <dgm:cxn modelId="{FEB71BE2-42FC-49C2-BC9B-DA3035DDE5B1}" type="presOf" srcId="{0C04F7AC-D097-4157-BDEA-49B973270C6F}" destId="{8E30AB7F-F100-47E9-A105-95A3C5DAB912}" srcOrd="0" destOrd="0" presId="urn:microsoft.com/office/officeart/2005/8/layout/hList1"/>
    <dgm:cxn modelId="{3100EAE9-9B4B-4C94-AEC9-BAB93CEB53A5}" srcId="{005306AE-423C-4B60-87E0-6A6FB8852211}" destId="{232D7F92-EF3C-4BC1-B864-4644D14B0883}" srcOrd="3" destOrd="0" parTransId="{B1223303-2735-4D96-9E63-798087B1FDC7}" sibTransId="{A3D388D5-3757-45D5-9E22-7127A1BA6927}"/>
    <dgm:cxn modelId="{1BD43DEC-23E8-4A51-AD90-FF694B64ABE1}" srcId="{0C04F7AC-D097-4157-BDEA-49B973270C6F}" destId="{465075A8-0692-44F5-B9DC-B1339FAB9A15}" srcOrd="3" destOrd="0" parTransId="{6FEC840F-9E1D-4221-84D2-0F41A06552B5}" sibTransId="{613F04F9-CF8F-405B-B1F9-F9C72AA9DEE7}"/>
    <dgm:cxn modelId="{ED1474B4-5904-4BD2-B967-D6701FBF3A36}" type="presParOf" srcId="{5A0EC6BF-F55C-4A47-A1C9-59491A2B8903}" destId="{367714D5-2B76-4F35-97DE-9E522EC8381E}" srcOrd="0" destOrd="0" presId="urn:microsoft.com/office/officeart/2005/8/layout/hList1"/>
    <dgm:cxn modelId="{9927E1C0-F186-4581-81A1-20ED72525755}" type="presParOf" srcId="{367714D5-2B76-4F35-97DE-9E522EC8381E}" destId="{4B42F369-CB2F-405A-ACE8-11DE826CECAB}" srcOrd="0" destOrd="0" presId="urn:microsoft.com/office/officeart/2005/8/layout/hList1"/>
    <dgm:cxn modelId="{0EAE65A1-8D14-4742-B79E-DDF014F5F872}" type="presParOf" srcId="{367714D5-2B76-4F35-97DE-9E522EC8381E}" destId="{B7E3DD78-9305-47CD-9A3F-A9AA6DA341DE}" srcOrd="1" destOrd="0" presId="urn:microsoft.com/office/officeart/2005/8/layout/hList1"/>
    <dgm:cxn modelId="{2D1A9C3C-9819-41F7-A230-FA787F045707}" type="presParOf" srcId="{5A0EC6BF-F55C-4A47-A1C9-59491A2B8903}" destId="{A3EFD961-CE98-44A0-8CBE-543A166FFD40}" srcOrd="1" destOrd="0" presId="urn:microsoft.com/office/officeart/2005/8/layout/hList1"/>
    <dgm:cxn modelId="{FEA4858F-6CE0-4596-B0B4-6351C6A45B5B}" type="presParOf" srcId="{5A0EC6BF-F55C-4A47-A1C9-59491A2B8903}" destId="{0893B813-2419-4330-99F7-CD56EC720040}" srcOrd="2" destOrd="0" presId="urn:microsoft.com/office/officeart/2005/8/layout/hList1"/>
    <dgm:cxn modelId="{86701CBD-3C55-4C8D-A40A-E21E14856FE3}" type="presParOf" srcId="{0893B813-2419-4330-99F7-CD56EC720040}" destId="{27C96CE1-9197-45C3-9467-D9ED2A6CF609}" srcOrd="0" destOrd="0" presId="urn:microsoft.com/office/officeart/2005/8/layout/hList1"/>
    <dgm:cxn modelId="{C1F473ED-7FDF-4EBE-B6B7-27AB7FBCE0D4}" type="presParOf" srcId="{0893B813-2419-4330-99F7-CD56EC720040}" destId="{27B87CCA-DF60-4BC0-BBF0-62C4E6D72D4C}" srcOrd="1" destOrd="0" presId="urn:microsoft.com/office/officeart/2005/8/layout/hList1"/>
    <dgm:cxn modelId="{E4416D8C-3085-4F4E-ABEF-2454FE153E17}" type="presParOf" srcId="{5A0EC6BF-F55C-4A47-A1C9-59491A2B8903}" destId="{B323EFD7-7591-490F-8FE0-63D0A8C2B44D}" srcOrd="3" destOrd="0" presId="urn:microsoft.com/office/officeart/2005/8/layout/hList1"/>
    <dgm:cxn modelId="{4F607AFB-2F26-4766-9716-412B3B5A0CCE}" type="presParOf" srcId="{5A0EC6BF-F55C-4A47-A1C9-59491A2B8903}" destId="{7B9A90FF-D731-448F-B2B9-553B0F2E4FDF}" srcOrd="4" destOrd="0" presId="urn:microsoft.com/office/officeart/2005/8/layout/hList1"/>
    <dgm:cxn modelId="{60EDDD0E-8284-4443-9A71-CF053EA01E12}" type="presParOf" srcId="{7B9A90FF-D731-448F-B2B9-553B0F2E4FDF}" destId="{8E30AB7F-F100-47E9-A105-95A3C5DAB912}" srcOrd="0" destOrd="0" presId="urn:microsoft.com/office/officeart/2005/8/layout/hList1"/>
    <dgm:cxn modelId="{92DD15D8-C18B-4C46-A696-5DB17856A1B2}" type="presParOf" srcId="{7B9A90FF-D731-448F-B2B9-553B0F2E4FDF}" destId="{C5174221-DB75-463F-B2FA-39DF5934C3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3AF41-5AD6-43B5-AE49-3CE3A6D1226C}">
      <dsp:nvSpPr>
        <dsp:cNvPr id="0" name=""/>
        <dsp:cNvSpPr/>
      </dsp:nvSpPr>
      <dsp:spPr>
        <a:xfrm>
          <a:off x="54" y="168871"/>
          <a:ext cx="5250864"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Characteristics of Employees</a:t>
          </a:r>
        </a:p>
      </dsp:txBody>
      <dsp:txXfrm>
        <a:off x="54" y="168871"/>
        <a:ext cx="5250864" cy="777600"/>
      </dsp:txXfrm>
    </dsp:sp>
    <dsp:sp modelId="{55B21054-A372-4093-B77D-6640F1853D1E}">
      <dsp:nvSpPr>
        <dsp:cNvPr id="0" name=""/>
        <dsp:cNvSpPr/>
      </dsp:nvSpPr>
      <dsp:spPr>
        <a:xfrm>
          <a:off x="54" y="946471"/>
          <a:ext cx="5250864" cy="36686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Work for one employer</a:t>
          </a:r>
        </a:p>
        <a:p>
          <a:pPr marL="228600" lvl="1" indent="-228600" algn="l" defTabSz="1200150">
            <a:lnSpc>
              <a:spcPct val="90000"/>
            </a:lnSpc>
            <a:spcBef>
              <a:spcPct val="0"/>
            </a:spcBef>
            <a:spcAft>
              <a:spcPct val="15000"/>
            </a:spcAft>
            <a:buChar char="•"/>
          </a:pPr>
          <a:r>
            <a:rPr lang="en-US" sz="2700" kern="1200" dirty="0"/>
            <a:t>Employer dictates when and how work is performed</a:t>
          </a:r>
        </a:p>
        <a:p>
          <a:pPr marL="228600" lvl="1" indent="-228600" algn="l" defTabSz="1200150">
            <a:lnSpc>
              <a:spcPct val="90000"/>
            </a:lnSpc>
            <a:spcBef>
              <a:spcPct val="0"/>
            </a:spcBef>
            <a:spcAft>
              <a:spcPct val="15000"/>
            </a:spcAft>
            <a:buChar char="•"/>
          </a:pPr>
          <a:r>
            <a:rPr lang="en-US" sz="2700" kern="1200" dirty="0"/>
            <a:t>Uses the employer’s materials, tools, and equipment</a:t>
          </a:r>
        </a:p>
        <a:p>
          <a:pPr marL="228600" lvl="1" indent="-228600" algn="l" defTabSz="1200150">
            <a:lnSpc>
              <a:spcPct val="90000"/>
            </a:lnSpc>
            <a:spcBef>
              <a:spcPct val="0"/>
            </a:spcBef>
            <a:spcAft>
              <a:spcPct val="15000"/>
            </a:spcAft>
            <a:buChar char="•"/>
          </a:pPr>
          <a:r>
            <a:rPr lang="en-US" sz="2700" kern="1200" dirty="0"/>
            <a:t>Paid hourly or salary wage</a:t>
          </a:r>
        </a:p>
        <a:p>
          <a:pPr marL="228600" lvl="1" indent="-228600" algn="l" defTabSz="1200150">
            <a:lnSpc>
              <a:spcPct val="90000"/>
            </a:lnSpc>
            <a:spcBef>
              <a:spcPct val="0"/>
            </a:spcBef>
            <a:spcAft>
              <a:spcPct val="15000"/>
            </a:spcAft>
            <a:buChar char="•"/>
          </a:pPr>
          <a:r>
            <a:rPr lang="en-US" sz="2700" kern="1200" dirty="0"/>
            <a:t>Ongoing relationship</a:t>
          </a:r>
        </a:p>
      </dsp:txBody>
      <dsp:txXfrm>
        <a:off x="54" y="946471"/>
        <a:ext cx="5250864" cy="3668692"/>
      </dsp:txXfrm>
    </dsp:sp>
    <dsp:sp modelId="{7CBF56AA-EAA4-4DB6-9E71-668E2AAA5514}">
      <dsp:nvSpPr>
        <dsp:cNvPr id="0" name=""/>
        <dsp:cNvSpPr/>
      </dsp:nvSpPr>
      <dsp:spPr>
        <a:xfrm>
          <a:off x="5986039" y="168871"/>
          <a:ext cx="5250864"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Characteristics of Contractors</a:t>
          </a:r>
        </a:p>
      </dsp:txBody>
      <dsp:txXfrm>
        <a:off x="5986039" y="168871"/>
        <a:ext cx="5250864" cy="777600"/>
      </dsp:txXfrm>
    </dsp:sp>
    <dsp:sp modelId="{ED5DB33C-26A2-4BEA-AFD6-53121530CD5C}">
      <dsp:nvSpPr>
        <dsp:cNvPr id="0" name=""/>
        <dsp:cNvSpPr/>
      </dsp:nvSpPr>
      <dsp:spPr>
        <a:xfrm>
          <a:off x="5986039" y="946471"/>
          <a:ext cx="5250864" cy="36686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Work with multiple employers</a:t>
          </a:r>
        </a:p>
        <a:p>
          <a:pPr marL="228600" lvl="1" indent="-228600" algn="l" defTabSz="1200150">
            <a:lnSpc>
              <a:spcPct val="90000"/>
            </a:lnSpc>
            <a:spcBef>
              <a:spcPct val="0"/>
            </a:spcBef>
            <a:spcAft>
              <a:spcPct val="15000"/>
            </a:spcAft>
            <a:buChar char="•"/>
          </a:pPr>
          <a:r>
            <a:rPr lang="en-US" sz="2700" kern="1200" dirty="0"/>
            <a:t>Decides when and how they will perform the work</a:t>
          </a:r>
        </a:p>
        <a:p>
          <a:pPr marL="228600" lvl="1" indent="-228600" algn="l" defTabSz="1200150">
            <a:lnSpc>
              <a:spcPct val="90000"/>
            </a:lnSpc>
            <a:spcBef>
              <a:spcPct val="0"/>
            </a:spcBef>
            <a:spcAft>
              <a:spcPct val="15000"/>
            </a:spcAft>
            <a:buChar char="•"/>
          </a:pPr>
          <a:r>
            <a:rPr lang="en-US" sz="2700" kern="1200" dirty="0"/>
            <a:t>Provides own materials, tools, and equipment</a:t>
          </a:r>
        </a:p>
        <a:p>
          <a:pPr marL="228600" lvl="1" indent="-228600" algn="l" defTabSz="1200150">
            <a:lnSpc>
              <a:spcPct val="90000"/>
            </a:lnSpc>
            <a:spcBef>
              <a:spcPct val="0"/>
            </a:spcBef>
            <a:spcAft>
              <a:spcPct val="15000"/>
            </a:spcAft>
            <a:buChar char="•"/>
          </a:pPr>
          <a:r>
            <a:rPr lang="en-US" sz="2700" kern="1200" dirty="0"/>
            <a:t>Paid for completion of the project and/or by contract terms</a:t>
          </a:r>
        </a:p>
        <a:p>
          <a:pPr marL="228600" lvl="1" indent="-228600" algn="l" defTabSz="1200150">
            <a:lnSpc>
              <a:spcPct val="90000"/>
            </a:lnSpc>
            <a:spcBef>
              <a:spcPct val="0"/>
            </a:spcBef>
            <a:spcAft>
              <a:spcPct val="15000"/>
            </a:spcAft>
            <a:buChar char="•"/>
          </a:pPr>
          <a:r>
            <a:rPr lang="en-US" sz="2700" kern="1200" dirty="0"/>
            <a:t>Temporary relationship </a:t>
          </a:r>
        </a:p>
      </dsp:txBody>
      <dsp:txXfrm>
        <a:off x="5986039" y="946471"/>
        <a:ext cx="5250864" cy="3668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2F369-CB2F-405A-ACE8-11DE826CECAB}">
      <dsp:nvSpPr>
        <dsp:cNvPr id="0" name=""/>
        <dsp:cNvSpPr/>
      </dsp:nvSpPr>
      <dsp:spPr>
        <a:xfrm>
          <a:off x="3511" y="192032"/>
          <a:ext cx="3423760"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100000"/>
            </a:lnSpc>
            <a:spcBef>
              <a:spcPct val="0"/>
            </a:spcBef>
            <a:spcAft>
              <a:spcPct val="35000"/>
            </a:spcAft>
            <a:buNone/>
          </a:pPr>
          <a:r>
            <a:rPr lang="en-US" sz="2700" kern="1200" dirty="0"/>
            <a:t>Exempt</a:t>
          </a:r>
        </a:p>
      </dsp:txBody>
      <dsp:txXfrm>
        <a:off x="3511" y="192032"/>
        <a:ext cx="3423760" cy="777600"/>
      </dsp:txXfrm>
    </dsp:sp>
    <dsp:sp modelId="{B7E3DD78-9305-47CD-9A3F-A9AA6DA341DE}">
      <dsp:nvSpPr>
        <dsp:cNvPr id="0" name=""/>
        <dsp:cNvSpPr/>
      </dsp:nvSpPr>
      <dsp:spPr>
        <a:xfrm>
          <a:off x="3511" y="969632"/>
          <a:ext cx="3423760" cy="36223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100000"/>
            </a:lnSpc>
            <a:spcBef>
              <a:spcPct val="0"/>
            </a:spcBef>
            <a:spcAft>
              <a:spcPct val="15000"/>
            </a:spcAft>
            <a:buChar char="•"/>
          </a:pPr>
          <a:r>
            <a:rPr lang="en-US" sz="2600" kern="1200" dirty="0"/>
            <a:t>Ineligible for overtime</a:t>
          </a:r>
        </a:p>
        <a:p>
          <a:pPr marL="228600" lvl="1" indent="-228600" algn="l" defTabSz="1155700">
            <a:lnSpc>
              <a:spcPct val="100000"/>
            </a:lnSpc>
            <a:spcBef>
              <a:spcPct val="0"/>
            </a:spcBef>
            <a:spcAft>
              <a:spcPct val="15000"/>
            </a:spcAft>
            <a:buChar char="•"/>
          </a:pPr>
          <a:r>
            <a:rPr lang="en-US" sz="2600" kern="1200" dirty="0"/>
            <a:t>Paid at Least $35,568 per year</a:t>
          </a:r>
        </a:p>
        <a:p>
          <a:pPr marL="228600" lvl="1" indent="-228600" algn="l" defTabSz="1155700">
            <a:lnSpc>
              <a:spcPct val="100000"/>
            </a:lnSpc>
            <a:spcBef>
              <a:spcPct val="0"/>
            </a:spcBef>
            <a:spcAft>
              <a:spcPct val="15000"/>
            </a:spcAft>
            <a:buChar char="•"/>
          </a:pPr>
          <a:r>
            <a:rPr lang="en-US" sz="2600" kern="1200" dirty="0"/>
            <a:t>Must fall into an exemption category</a:t>
          </a:r>
        </a:p>
        <a:p>
          <a:pPr marL="228600" lvl="1" indent="-228600" algn="l" defTabSz="1155700">
            <a:lnSpc>
              <a:spcPct val="100000"/>
            </a:lnSpc>
            <a:spcBef>
              <a:spcPct val="0"/>
            </a:spcBef>
            <a:spcAft>
              <a:spcPct val="15000"/>
            </a:spcAft>
            <a:buChar char="•"/>
          </a:pPr>
          <a:r>
            <a:rPr lang="en-US" sz="2600" kern="1200" dirty="0"/>
            <a:t>Paid a fixed salary</a:t>
          </a:r>
        </a:p>
      </dsp:txBody>
      <dsp:txXfrm>
        <a:off x="3511" y="969632"/>
        <a:ext cx="3423760" cy="3622370"/>
      </dsp:txXfrm>
    </dsp:sp>
    <dsp:sp modelId="{27C96CE1-9197-45C3-9467-D9ED2A6CF609}">
      <dsp:nvSpPr>
        <dsp:cNvPr id="0" name=""/>
        <dsp:cNvSpPr/>
      </dsp:nvSpPr>
      <dsp:spPr>
        <a:xfrm>
          <a:off x="3906599" y="192032"/>
          <a:ext cx="3423760"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100000"/>
            </a:lnSpc>
            <a:spcBef>
              <a:spcPct val="0"/>
            </a:spcBef>
            <a:spcAft>
              <a:spcPct val="35000"/>
            </a:spcAft>
            <a:buNone/>
          </a:pPr>
          <a:r>
            <a:rPr lang="en-US" sz="2700" kern="1200" dirty="0"/>
            <a:t>Non-Exempt</a:t>
          </a:r>
        </a:p>
      </dsp:txBody>
      <dsp:txXfrm>
        <a:off x="3906599" y="192032"/>
        <a:ext cx="3423760" cy="777600"/>
      </dsp:txXfrm>
    </dsp:sp>
    <dsp:sp modelId="{27B87CCA-DF60-4BC0-BBF0-62C4E6D72D4C}">
      <dsp:nvSpPr>
        <dsp:cNvPr id="0" name=""/>
        <dsp:cNvSpPr/>
      </dsp:nvSpPr>
      <dsp:spPr>
        <a:xfrm>
          <a:off x="3906599" y="969632"/>
          <a:ext cx="3423760" cy="36223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100000"/>
            </a:lnSpc>
            <a:spcBef>
              <a:spcPct val="0"/>
            </a:spcBef>
            <a:spcAft>
              <a:spcPct val="15000"/>
            </a:spcAft>
            <a:buChar char="•"/>
          </a:pPr>
          <a:r>
            <a:rPr lang="en-US" sz="2600" kern="1200" dirty="0"/>
            <a:t>Eligible for overtime</a:t>
          </a:r>
        </a:p>
        <a:p>
          <a:pPr marL="228600" lvl="1" indent="-228600" algn="l" defTabSz="1155700">
            <a:lnSpc>
              <a:spcPct val="100000"/>
            </a:lnSpc>
            <a:spcBef>
              <a:spcPct val="0"/>
            </a:spcBef>
            <a:spcAft>
              <a:spcPct val="15000"/>
            </a:spcAft>
            <a:buChar char="•"/>
          </a:pPr>
          <a:r>
            <a:rPr lang="en-US" sz="2600" kern="1200" dirty="0"/>
            <a:t>Paid less than $35,568 per year</a:t>
          </a:r>
        </a:p>
        <a:p>
          <a:pPr marL="228600" lvl="1" indent="-228600" algn="l" defTabSz="1155700">
            <a:lnSpc>
              <a:spcPct val="100000"/>
            </a:lnSpc>
            <a:spcBef>
              <a:spcPct val="0"/>
            </a:spcBef>
            <a:spcAft>
              <a:spcPct val="15000"/>
            </a:spcAft>
            <a:buChar char="•"/>
          </a:pPr>
          <a:r>
            <a:rPr lang="en-US" sz="2600" kern="1200" dirty="0"/>
            <a:t>Does not fall into an exemption category</a:t>
          </a:r>
        </a:p>
        <a:p>
          <a:pPr marL="228600" lvl="1" indent="-228600" algn="l" defTabSz="1155700">
            <a:lnSpc>
              <a:spcPct val="100000"/>
            </a:lnSpc>
            <a:spcBef>
              <a:spcPct val="0"/>
            </a:spcBef>
            <a:spcAft>
              <a:spcPct val="15000"/>
            </a:spcAft>
            <a:buChar char="•"/>
          </a:pPr>
          <a:r>
            <a:rPr lang="en-US" sz="2600" kern="1200" dirty="0"/>
            <a:t>Paid hourly or salary</a:t>
          </a:r>
        </a:p>
      </dsp:txBody>
      <dsp:txXfrm>
        <a:off x="3906599" y="969632"/>
        <a:ext cx="3423760" cy="3622370"/>
      </dsp:txXfrm>
    </dsp:sp>
    <dsp:sp modelId="{8E30AB7F-F100-47E9-A105-95A3C5DAB912}">
      <dsp:nvSpPr>
        <dsp:cNvPr id="0" name=""/>
        <dsp:cNvSpPr/>
      </dsp:nvSpPr>
      <dsp:spPr>
        <a:xfrm>
          <a:off x="7809686" y="192032"/>
          <a:ext cx="3423760"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100000"/>
            </a:lnSpc>
            <a:spcBef>
              <a:spcPct val="0"/>
            </a:spcBef>
            <a:spcAft>
              <a:spcPct val="35000"/>
            </a:spcAft>
            <a:buNone/>
          </a:pPr>
          <a:r>
            <a:rPr lang="en-US" sz="2700" kern="1200" dirty="0"/>
            <a:t>Exemption Categories</a:t>
          </a:r>
        </a:p>
      </dsp:txBody>
      <dsp:txXfrm>
        <a:off x="7809686" y="192032"/>
        <a:ext cx="3423760" cy="777600"/>
      </dsp:txXfrm>
    </dsp:sp>
    <dsp:sp modelId="{C5174221-DB75-463F-B2FA-39DF5934C398}">
      <dsp:nvSpPr>
        <dsp:cNvPr id="0" name=""/>
        <dsp:cNvSpPr/>
      </dsp:nvSpPr>
      <dsp:spPr>
        <a:xfrm>
          <a:off x="7809686" y="969632"/>
          <a:ext cx="3423760" cy="36223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100000"/>
            </a:lnSpc>
            <a:spcBef>
              <a:spcPct val="0"/>
            </a:spcBef>
            <a:spcAft>
              <a:spcPct val="15000"/>
            </a:spcAft>
            <a:buChar char="•"/>
          </a:pPr>
          <a:r>
            <a:rPr lang="en-US" sz="2700" kern="1200" dirty="0"/>
            <a:t>Executive</a:t>
          </a:r>
        </a:p>
        <a:p>
          <a:pPr marL="228600" lvl="1" indent="-228600" algn="l" defTabSz="1200150">
            <a:lnSpc>
              <a:spcPct val="100000"/>
            </a:lnSpc>
            <a:spcBef>
              <a:spcPct val="0"/>
            </a:spcBef>
            <a:spcAft>
              <a:spcPct val="15000"/>
            </a:spcAft>
            <a:buChar char="•"/>
          </a:pPr>
          <a:r>
            <a:rPr lang="en-US" sz="2700" kern="1200" dirty="0"/>
            <a:t>Administrative</a:t>
          </a:r>
        </a:p>
        <a:p>
          <a:pPr marL="228600" lvl="1" indent="-228600" algn="l" defTabSz="1200150">
            <a:lnSpc>
              <a:spcPct val="100000"/>
            </a:lnSpc>
            <a:spcBef>
              <a:spcPct val="0"/>
            </a:spcBef>
            <a:spcAft>
              <a:spcPct val="15000"/>
            </a:spcAft>
            <a:buChar char="•"/>
          </a:pPr>
          <a:r>
            <a:rPr lang="en-US" sz="2700" kern="1200" dirty="0"/>
            <a:t>Professionals</a:t>
          </a:r>
        </a:p>
        <a:p>
          <a:pPr marL="228600" lvl="1" indent="-228600" algn="l" defTabSz="1200150">
            <a:lnSpc>
              <a:spcPct val="100000"/>
            </a:lnSpc>
            <a:spcBef>
              <a:spcPct val="0"/>
            </a:spcBef>
            <a:spcAft>
              <a:spcPct val="15000"/>
            </a:spcAft>
            <a:buChar char="•"/>
          </a:pPr>
          <a:r>
            <a:rPr lang="en-US" sz="2700" kern="1200" dirty="0"/>
            <a:t>Highly Compensated</a:t>
          </a:r>
        </a:p>
        <a:p>
          <a:pPr marL="228600" lvl="1" indent="-228600" algn="l" defTabSz="1200150">
            <a:lnSpc>
              <a:spcPct val="100000"/>
            </a:lnSpc>
            <a:spcBef>
              <a:spcPct val="0"/>
            </a:spcBef>
            <a:spcAft>
              <a:spcPct val="15000"/>
            </a:spcAft>
            <a:buChar char="•"/>
          </a:pPr>
          <a:r>
            <a:rPr lang="en-US" sz="2700" kern="1200" dirty="0"/>
            <a:t>Computer Employees</a:t>
          </a:r>
        </a:p>
      </dsp:txBody>
      <dsp:txXfrm>
        <a:off x="7809686" y="969632"/>
        <a:ext cx="3423760" cy="36223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03CDB7-3B2D-4B75-B6DA-6C335CBF0D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84ABD7-F2DF-461D-AB32-CAE9CCAA36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E5A3A9-954F-4F34-81F7-525CC2313004}" type="datetimeFigureOut">
              <a:rPr lang="en-US" smtClean="0"/>
              <a:t>1/31/2023</a:t>
            </a:fld>
            <a:endParaRPr lang="en-US" dirty="0"/>
          </a:p>
        </p:txBody>
      </p:sp>
      <p:sp>
        <p:nvSpPr>
          <p:cNvPr id="4" name="Footer Placeholder 3">
            <a:extLst>
              <a:ext uri="{FF2B5EF4-FFF2-40B4-BE49-F238E27FC236}">
                <a16:creationId xmlns:a16="http://schemas.microsoft.com/office/drawing/2014/main" id="{1644C257-ECAB-4449-9B24-041D6A6423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This presentation encompasses best practices for Human Resource practices. FORVIS is not providing legal advice. </a:t>
            </a:r>
          </a:p>
        </p:txBody>
      </p:sp>
      <p:sp>
        <p:nvSpPr>
          <p:cNvPr id="5" name="Slide Number Placeholder 4">
            <a:extLst>
              <a:ext uri="{FF2B5EF4-FFF2-40B4-BE49-F238E27FC236}">
                <a16:creationId xmlns:a16="http://schemas.microsoft.com/office/drawing/2014/main" id="{4F8F7FF8-E03D-479B-AB94-6C480C2AFA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DCA491-CA97-469A-8D1C-AF1CCC2138BB}" type="slidenum">
              <a:rPr lang="en-US" smtClean="0"/>
              <a:t>‹#›</a:t>
            </a:fld>
            <a:endParaRPr lang="en-US" dirty="0"/>
          </a:p>
        </p:txBody>
      </p:sp>
    </p:spTree>
    <p:extLst>
      <p:ext uri="{BB962C8B-B14F-4D97-AF65-F5344CB8AC3E}">
        <p14:creationId xmlns:p14="http://schemas.microsoft.com/office/powerpoint/2010/main" val="29716952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1/31/2023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This presentation encompasses best practices for Human Resource practices. FORVIS is not providing legal advice.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dirty="0"/>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This presentation encompasses best practices for Human Resource practices. FORVIS is not providing legal advice. </a:t>
            </a:r>
            <a:endParaRPr lang="en-US" dirty="0"/>
          </a:p>
        </p:txBody>
      </p:sp>
      <p:sp>
        <p:nvSpPr>
          <p:cNvPr id="5" name="Slide Number Placeholder 4"/>
          <p:cNvSpPr>
            <a:spLocks noGrp="1"/>
          </p:cNvSpPr>
          <p:nvPr>
            <p:ph type="sldNum" sz="quarter" idx="5"/>
          </p:nvPr>
        </p:nvSpPr>
        <p:spPr/>
        <p:txBody>
          <a:bodyPr/>
          <a:lstStyle/>
          <a:p>
            <a:fld id="{EA127591-DBB9-45B4-9091-E724E8EB4673}" type="slidenum">
              <a:rPr lang="en-US" smtClean="0"/>
              <a:t>1</a:t>
            </a:fld>
            <a:endParaRPr lang="en-US" dirty="0"/>
          </a:p>
        </p:txBody>
      </p:sp>
    </p:spTree>
    <p:extLst>
      <p:ext uri="{BB962C8B-B14F-4D97-AF65-F5344CB8AC3E}">
        <p14:creationId xmlns:p14="http://schemas.microsoft.com/office/powerpoint/2010/main" val="342303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This presentation encompasses best practices for Human Resource practices. FORVIS is not providing legal advice. </a:t>
            </a:r>
            <a:endParaRPr lang="en-US" dirty="0"/>
          </a:p>
        </p:txBody>
      </p:sp>
      <p:sp>
        <p:nvSpPr>
          <p:cNvPr id="5" name="Slide Number Placeholder 4"/>
          <p:cNvSpPr>
            <a:spLocks noGrp="1"/>
          </p:cNvSpPr>
          <p:nvPr>
            <p:ph type="sldNum" sz="quarter" idx="5"/>
          </p:nvPr>
        </p:nvSpPr>
        <p:spPr/>
        <p:txBody>
          <a:bodyPr/>
          <a:lstStyle/>
          <a:p>
            <a:fld id="{EA127591-DBB9-45B4-9091-E724E8EB4673}" type="slidenum">
              <a:rPr lang="en-US" smtClean="0"/>
              <a:t>30</a:t>
            </a:fld>
            <a:endParaRPr lang="en-US" dirty="0"/>
          </a:p>
        </p:txBody>
      </p:sp>
    </p:spTree>
    <p:extLst>
      <p:ext uri="{BB962C8B-B14F-4D97-AF65-F5344CB8AC3E}">
        <p14:creationId xmlns:p14="http://schemas.microsoft.com/office/powerpoint/2010/main" val="52505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Presenting Team Introductions</a:t>
            </a:r>
          </a:p>
          <a:p>
            <a:endParaRPr lang="en-US" dirty="0"/>
          </a:p>
        </p:txBody>
      </p:sp>
      <p:sp>
        <p:nvSpPr>
          <p:cNvPr id="4" name="Slide Number Placeholder 3"/>
          <p:cNvSpPr>
            <a:spLocks noGrp="1"/>
          </p:cNvSpPr>
          <p:nvPr>
            <p:ph type="sldNum" sz="quarter" idx="5"/>
          </p:nvPr>
        </p:nvSpPr>
        <p:spPr/>
        <p:txBody>
          <a:bodyPr/>
          <a:lstStyle/>
          <a:p>
            <a:fld id="{EA127591-DBB9-45B4-9091-E724E8EB4673}" type="slidenum">
              <a:rPr lang="en-US" smtClean="0"/>
              <a:t>2</a:t>
            </a:fld>
            <a:endParaRPr lang="en-US" dirty="0"/>
          </a:p>
        </p:txBody>
      </p:sp>
    </p:spTree>
    <p:extLst>
      <p:ext uri="{BB962C8B-B14F-4D97-AF65-F5344CB8AC3E}">
        <p14:creationId xmlns:p14="http://schemas.microsoft.com/office/powerpoint/2010/main" val="32686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6</a:t>
            </a:fld>
            <a:endParaRPr lang="en-US" dirty="0"/>
          </a:p>
        </p:txBody>
      </p:sp>
    </p:spTree>
    <p:extLst>
      <p:ext uri="{BB962C8B-B14F-4D97-AF65-F5344CB8AC3E}">
        <p14:creationId xmlns:p14="http://schemas.microsoft.com/office/powerpoint/2010/main" val="334164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8</a:t>
            </a:fld>
            <a:endParaRPr lang="en-US" dirty="0"/>
          </a:p>
        </p:txBody>
      </p:sp>
    </p:spTree>
    <p:extLst>
      <p:ext uri="{BB962C8B-B14F-4D97-AF65-F5344CB8AC3E}">
        <p14:creationId xmlns:p14="http://schemas.microsoft.com/office/powerpoint/2010/main" val="333155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12</a:t>
            </a:fld>
            <a:endParaRPr lang="en-US" dirty="0"/>
          </a:p>
        </p:txBody>
      </p:sp>
    </p:spTree>
    <p:extLst>
      <p:ext uri="{BB962C8B-B14F-4D97-AF65-F5344CB8AC3E}">
        <p14:creationId xmlns:p14="http://schemas.microsoft.com/office/powerpoint/2010/main" val="320313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15</a:t>
            </a:fld>
            <a:endParaRPr lang="en-US" dirty="0"/>
          </a:p>
        </p:txBody>
      </p:sp>
    </p:spTree>
    <p:extLst>
      <p:ext uri="{BB962C8B-B14F-4D97-AF65-F5344CB8AC3E}">
        <p14:creationId xmlns:p14="http://schemas.microsoft.com/office/powerpoint/2010/main" val="236063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23</a:t>
            </a:fld>
            <a:endParaRPr lang="en-US" dirty="0"/>
          </a:p>
        </p:txBody>
      </p:sp>
    </p:spTree>
    <p:extLst>
      <p:ext uri="{BB962C8B-B14F-4D97-AF65-F5344CB8AC3E}">
        <p14:creationId xmlns:p14="http://schemas.microsoft.com/office/powerpoint/2010/main" val="151619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24</a:t>
            </a:fld>
            <a:endParaRPr lang="en-US" dirty="0"/>
          </a:p>
        </p:txBody>
      </p:sp>
    </p:spTree>
    <p:extLst>
      <p:ext uri="{BB962C8B-B14F-4D97-AF65-F5344CB8AC3E}">
        <p14:creationId xmlns:p14="http://schemas.microsoft.com/office/powerpoint/2010/main" val="193466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This presentation encompasses best practices for Human Resource practices. FORVIS is not providing legal advice. </a:t>
            </a:r>
          </a:p>
        </p:txBody>
      </p:sp>
      <p:sp>
        <p:nvSpPr>
          <p:cNvPr id="5" name="Slide Number Placeholder 4"/>
          <p:cNvSpPr>
            <a:spLocks noGrp="1"/>
          </p:cNvSpPr>
          <p:nvPr>
            <p:ph type="sldNum" sz="quarter" idx="5"/>
          </p:nvPr>
        </p:nvSpPr>
        <p:spPr/>
        <p:txBody>
          <a:bodyPr/>
          <a:lstStyle/>
          <a:p>
            <a:fld id="{EA127591-DBB9-45B4-9091-E724E8EB4673}" type="slidenum">
              <a:rPr lang="en-US" smtClean="0"/>
              <a:t>26</a:t>
            </a:fld>
            <a:endParaRPr lang="en-US" dirty="0"/>
          </a:p>
        </p:txBody>
      </p:sp>
    </p:spTree>
    <p:extLst>
      <p:ext uri="{BB962C8B-B14F-4D97-AF65-F5344CB8AC3E}">
        <p14:creationId xmlns:p14="http://schemas.microsoft.com/office/powerpoint/2010/main" val="3876440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a:prstGeom prst="rect">
            <a:avLst/>
          </a:prstGeom>
        </p:spPr>
        <p:txBody>
          <a:bodyPr tIns="0" bIns="0" anchor="ctr" anchorCtr="0">
            <a:normAutofit/>
          </a:bodyPr>
          <a:lstStyle>
            <a:lvl1pPr algn="l">
              <a:defRPr sz="4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a:prstGeom prst="rect">
            <a:avLst/>
          </a:prstGeo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rgbClr val="D42B1E"/>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a:prstGeom prst="rect">
            <a:avLst/>
          </a:prstGeom>
        </p:spPr>
        <p:txBody>
          <a:bodyPr tIns="0" bIns="0">
            <a:noAutofit/>
          </a:bodyPr>
          <a:lstStyle>
            <a:lvl1pPr>
              <a:defRPr sz="4000">
                <a:solidFill>
                  <a:schemeClr val="bg1"/>
                </a:solidFill>
              </a:defRPr>
            </a:lvl1pPr>
          </a:lstStyle>
          <a:p>
            <a:r>
              <a:rPr lang="en-US"/>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a:prstGeom prst="rect">
            <a:avLst/>
          </a:prstGeom>
        </p:spPr>
        <p:txBody>
          <a:bodyPr anchor="ctr" anchorCtr="0">
            <a:normAutofit/>
          </a:bodyPr>
          <a:lstStyle>
            <a:lvl1pPr marL="0" indent="0">
              <a:spcAft>
                <a:spcPts val="300"/>
              </a:spcAft>
              <a:buNone/>
              <a:defRPr sz="2500" b="1"/>
            </a:lvl1pPr>
            <a:lvl2pPr>
              <a:spcAft>
                <a:spcPts val="300"/>
              </a:spcAft>
              <a:defRPr/>
            </a:lvl2pPr>
          </a:lstStyle>
          <a:p>
            <a:pPr lvl="0"/>
            <a:r>
              <a:rPr lang="en-US"/>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a:prstGeom prst="rect">
            <a:avLst/>
          </a:prstGeo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a:prstGeom prst="rect">
            <a:avLst/>
          </a:prstGeom>
        </p:spPr>
        <p:txBody>
          <a:bodyPr anchor="ctr" anchorCtr="0">
            <a:normAutofit/>
          </a:bodyPr>
          <a:lstStyle>
            <a:lvl1pPr marL="0" indent="0">
              <a:spcAft>
                <a:spcPts val="300"/>
              </a:spcAft>
              <a:buNone/>
              <a:defRPr sz="2000" b="0"/>
            </a:lvl1pPr>
            <a:lvl2pPr>
              <a:spcAft>
                <a:spcPts val="300"/>
              </a:spcAft>
              <a:defRPr/>
            </a:lvl2pPr>
          </a:lstStyle>
          <a:p>
            <a:pPr lvl="0"/>
            <a:r>
              <a:rPr lang="en-US"/>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a:prstGeom prst="rect">
            <a:avLst/>
          </a:prstGeom>
        </p:spPr>
        <p:txBody>
          <a:bodyPr tIns="0" bIns="0" anchor="b" anchorCtr="0">
            <a:noAutofit/>
          </a:bodyPr>
          <a:lstStyle>
            <a:lvl1pPr algn="l">
              <a:defRPr sz="6000"/>
            </a:lvl1pPr>
          </a:lstStyle>
          <a:p>
            <a:r>
              <a:rPr lang="en-US"/>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
            <a:ext cx="7401896" cy="5582264"/>
          </a:xfrm>
          <a:prstGeom prst="rect">
            <a:avLst/>
          </a:prstGeom>
        </p:spPr>
        <p:txBody>
          <a:bodyPr tIns="0" bIns="0" anchor="ctr" anchorCtr="0">
            <a:noAutofit/>
          </a:bodyPr>
          <a:lstStyle>
            <a:lvl1pPr algn="l">
              <a:defRPr sz="6000">
                <a:solidFill>
                  <a:schemeClr val="bg1"/>
                </a:solidFill>
              </a:defRPr>
            </a:lvl1pPr>
          </a:lstStyle>
          <a:p>
            <a:r>
              <a:rPr lang="en-US"/>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a:solidFill>
                  <a:schemeClr val="bg1"/>
                </a:solidFill>
                <a:latin typeface="Arial" panose="020B0604020202020204" pitchFamily="34" charset="0"/>
                <a:cs typeface="Arial" panose="020B0604020202020204" pitchFamily="34" charset="0"/>
              </a:rPr>
              <a:t>forvis.com</a:t>
            </a:r>
          </a:p>
        </p:txBody>
      </p:sp>
    </p:spTree>
    <p:extLst>
      <p:ext uri="{BB962C8B-B14F-4D97-AF65-F5344CB8AC3E}">
        <p14:creationId xmlns:p14="http://schemas.microsoft.com/office/powerpoint/2010/main" val="2875595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esenter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8019-646D-4124-A9E3-01C2E7BEE10A}"/>
              </a:ext>
            </a:extLst>
          </p:cNvPr>
          <p:cNvSpPr>
            <a:spLocks noGrp="1"/>
          </p:cNvSpPr>
          <p:nvPr>
            <p:ph type="title" hasCustomPrompt="1"/>
          </p:nvPr>
        </p:nvSpPr>
        <p:spPr>
          <a:xfrm>
            <a:off x="342899" y="393542"/>
            <a:ext cx="11363325" cy="768096"/>
          </a:xfrm>
        </p:spPr>
        <p:txBody>
          <a:bodyPr/>
          <a:lstStyle>
            <a:lvl1pPr>
              <a:defRPr/>
            </a:lvl1pPr>
          </a:lstStyle>
          <a:p>
            <a:r>
              <a:rPr lang="en-US"/>
              <a:t>Meet the Presenters</a:t>
            </a:r>
          </a:p>
        </p:txBody>
      </p:sp>
      <p:sp>
        <p:nvSpPr>
          <p:cNvPr id="5" name="Picture Placeholder 4">
            <a:extLst>
              <a:ext uri="{FF2B5EF4-FFF2-40B4-BE49-F238E27FC236}">
                <a16:creationId xmlns:a16="http://schemas.microsoft.com/office/drawing/2014/main" id="{6D304A2A-7C97-497E-A9D7-8DD819FEA767}"/>
              </a:ext>
            </a:extLst>
          </p:cNvPr>
          <p:cNvSpPr>
            <a:spLocks noGrp="1"/>
          </p:cNvSpPr>
          <p:nvPr>
            <p:ph type="pic" sz="quarter" idx="13"/>
          </p:nvPr>
        </p:nvSpPr>
        <p:spPr>
          <a:xfrm>
            <a:off x="342900" y="1820920"/>
            <a:ext cx="1692275" cy="1836680"/>
          </a:xfrm>
        </p:spPr>
        <p:txBody>
          <a:bodyPr/>
          <a:lstStyle/>
          <a:p>
            <a:endParaRPr lang="en-US"/>
          </a:p>
        </p:txBody>
      </p:sp>
      <p:sp>
        <p:nvSpPr>
          <p:cNvPr id="9" name="Text Placeholder 8">
            <a:extLst>
              <a:ext uri="{FF2B5EF4-FFF2-40B4-BE49-F238E27FC236}">
                <a16:creationId xmlns:a16="http://schemas.microsoft.com/office/drawing/2014/main" id="{B81BDB01-21A7-432D-9033-7C15E22F17D7}"/>
              </a:ext>
            </a:extLst>
          </p:cNvPr>
          <p:cNvSpPr>
            <a:spLocks noGrp="1"/>
          </p:cNvSpPr>
          <p:nvPr>
            <p:ph type="body" sz="quarter" idx="14"/>
          </p:nvPr>
        </p:nvSpPr>
        <p:spPr>
          <a:xfrm>
            <a:off x="2208212" y="1820921"/>
            <a:ext cx="3735388" cy="365126"/>
          </a:xfrm>
        </p:spPr>
        <p:txBody>
          <a:bodyPr>
            <a:noAutofit/>
          </a:bodyPr>
          <a:lstStyle>
            <a:lvl1pPr marL="0" indent="0">
              <a:buFontTx/>
              <a:buNone/>
              <a:defRPr sz="2400" b="1"/>
            </a:lvl1pPr>
          </a:lstStyle>
          <a:p>
            <a:pPr lvl="0"/>
            <a:endParaRPr lang="en-US"/>
          </a:p>
        </p:txBody>
      </p:sp>
      <p:sp>
        <p:nvSpPr>
          <p:cNvPr id="17" name="Text Placeholder 8">
            <a:extLst>
              <a:ext uri="{FF2B5EF4-FFF2-40B4-BE49-F238E27FC236}">
                <a16:creationId xmlns:a16="http://schemas.microsoft.com/office/drawing/2014/main" id="{3933E2AC-216C-4C31-9BCD-36E7E230EAC1}"/>
              </a:ext>
            </a:extLst>
          </p:cNvPr>
          <p:cNvSpPr>
            <a:spLocks noGrp="1"/>
          </p:cNvSpPr>
          <p:nvPr>
            <p:ph type="body" sz="quarter" idx="20"/>
          </p:nvPr>
        </p:nvSpPr>
        <p:spPr>
          <a:xfrm>
            <a:off x="2206685" y="2315689"/>
            <a:ext cx="3735388" cy="365126"/>
          </a:xfrm>
        </p:spPr>
        <p:txBody>
          <a:bodyPr>
            <a:normAutofit/>
          </a:bodyPr>
          <a:lstStyle>
            <a:lvl1pPr marL="0" indent="0">
              <a:buFontTx/>
              <a:buNone/>
              <a:defRPr sz="2000" b="0"/>
            </a:lvl1pPr>
          </a:lstStyle>
          <a:p>
            <a:pPr lvl="0"/>
            <a:endParaRPr lang="en-US"/>
          </a:p>
        </p:txBody>
      </p:sp>
      <p:sp>
        <p:nvSpPr>
          <p:cNvPr id="21" name="Picture Placeholder 4">
            <a:extLst>
              <a:ext uri="{FF2B5EF4-FFF2-40B4-BE49-F238E27FC236}">
                <a16:creationId xmlns:a16="http://schemas.microsoft.com/office/drawing/2014/main" id="{7F268179-CF99-4D49-85F0-1AE79120462F}"/>
              </a:ext>
            </a:extLst>
          </p:cNvPr>
          <p:cNvSpPr>
            <a:spLocks noGrp="1"/>
          </p:cNvSpPr>
          <p:nvPr>
            <p:ph type="pic" sz="quarter" idx="21"/>
          </p:nvPr>
        </p:nvSpPr>
        <p:spPr>
          <a:xfrm>
            <a:off x="6248402" y="1820920"/>
            <a:ext cx="1692275" cy="1836680"/>
          </a:xfrm>
        </p:spPr>
        <p:txBody>
          <a:bodyPr/>
          <a:lstStyle/>
          <a:p>
            <a:endParaRPr lang="en-US"/>
          </a:p>
        </p:txBody>
      </p:sp>
      <p:sp>
        <p:nvSpPr>
          <p:cNvPr id="24" name="Picture Placeholder 4">
            <a:extLst>
              <a:ext uri="{FF2B5EF4-FFF2-40B4-BE49-F238E27FC236}">
                <a16:creationId xmlns:a16="http://schemas.microsoft.com/office/drawing/2014/main" id="{C5DB1B80-7633-4B45-AB30-15069450A9B4}"/>
              </a:ext>
            </a:extLst>
          </p:cNvPr>
          <p:cNvSpPr>
            <a:spLocks noGrp="1"/>
          </p:cNvSpPr>
          <p:nvPr>
            <p:ph type="pic" sz="quarter" idx="24"/>
          </p:nvPr>
        </p:nvSpPr>
        <p:spPr>
          <a:xfrm>
            <a:off x="341373" y="3935941"/>
            <a:ext cx="1692275" cy="1836680"/>
          </a:xfrm>
        </p:spPr>
        <p:txBody>
          <a:bodyPr/>
          <a:lstStyle/>
          <a:p>
            <a:endParaRPr lang="en-US"/>
          </a:p>
        </p:txBody>
      </p:sp>
      <p:sp>
        <p:nvSpPr>
          <p:cNvPr id="27" name="Picture Placeholder 4">
            <a:extLst>
              <a:ext uri="{FF2B5EF4-FFF2-40B4-BE49-F238E27FC236}">
                <a16:creationId xmlns:a16="http://schemas.microsoft.com/office/drawing/2014/main" id="{4178D786-C117-4D16-8069-2D2353E69DC3}"/>
              </a:ext>
            </a:extLst>
          </p:cNvPr>
          <p:cNvSpPr>
            <a:spLocks noGrp="1"/>
          </p:cNvSpPr>
          <p:nvPr>
            <p:ph type="pic" sz="quarter" idx="27"/>
          </p:nvPr>
        </p:nvSpPr>
        <p:spPr>
          <a:xfrm>
            <a:off x="6252309" y="4016431"/>
            <a:ext cx="1692275" cy="1836680"/>
          </a:xfrm>
        </p:spPr>
        <p:txBody>
          <a:bodyPr/>
          <a:lstStyle/>
          <a:p>
            <a:endParaRPr lang="en-US"/>
          </a:p>
        </p:txBody>
      </p:sp>
      <p:sp>
        <p:nvSpPr>
          <p:cNvPr id="30" name="Text Placeholder 8">
            <a:extLst>
              <a:ext uri="{FF2B5EF4-FFF2-40B4-BE49-F238E27FC236}">
                <a16:creationId xmlns:a16="http://schemas.microsoft.com/office/drawing/2014/main" id="{0FEAC918-DB4B-4C9D-A037-38AE3ABC17C8}"/>
              </a:ext>
            </a:extLst>
          </p:cNvPr>
          <p:cNvSpPr>
            <a:spLocks noGrp="1"/>
          </p:cNvSpPr>
          <p:nvPr>
            <p:ph type="body" sz="quarter" idx="30"/>
          </p:nvPr>
        </p:nvSpPr>
        <p:spPr>
          <a:xfrm>
            <a:off x="8113712" y="1832974"/>
            <a:ext cx="3735388" cy="365126"/>
          </a:xfrm>
        </p:spPr>
        <p:txBody>
          <a:bodyPr>
            <a:noAutofit/>
          </a:bodyPr>
          <a:lstStyle>
            <a:lvl1pPr marL="0" indent="0">
              <a:buFontTx/>
              <a:buNone/>
              <a:defRPr sz="2400" b="1"/>
            </a:lvl1pPr>
          </a:lstStyle>
          <a:p>
            <a:pPr lvl="0"/>
            <a:endParaRPr lang="en-US"/>
          </a:p>
        </p:txBody>
      </p:sp>
      <p:sp>
        <p:nvSpPr>
          <p:cNvPr id="31" name="Text Placeholder 8">
            <a:extLst>
              <a:ext uri="{FF2B5EF4-FFF2-40B4-BE49-F238E27FC236}">
                <a16:creationId xmlns:a16="http://schemas.microsoft.com/office/drawing/2014/main" id="{797BE107-5A18-4851-A2AC-0A3B4278D417}"/>
              </a:ext>
            </a:extLst>
          </p:cNvPr>
          <p:cNvSpPr>
            <a:spLocks noGrp="1"/>
          </p:cNvSpPr>
          <p:nvPr>
            <p:ph type="body" sz="quarter" idx="31"/>
          </p:nvPr>
        </p:nvSpPr>
        <p:spPr>
          <a:xfrm>
            <a:off x="8112185" y="2327742"/>
            <a:ext cx="3735388" cy="365126"/>
          </a:xfrm>
        </p:spPr>
        <p:txBody>
          <a:bodyPr>
            <a:normAutofit/>
          </a:bodyPr>
          <a:lstStyle>
            <a:lvl1pPr marL="0" indent="0">
              <a:buFontTx/>
              <a:buNone/>
              <a:defRPr sz="2000" b="0"/>
            </a:lvl1pPr>
          </a:lstStyle>
          <a:p>
            <a:pPr lvl="0"/>
            <a:endParaRPr lang="en-US"/>
          </a:p>
        </p:txBody>
      </p:sp>
      <p:sp>
        <p:nvSpPr>
          <p:cNvPr id="32" name="Text Placeholder 8">
            <a:extLst>
              <a:ext uri="{FF2B5EF4-FFF2-40B4-BE49-F238E27FC236}">
                <a16:creationId xmlns:a16="http://schemas.microsoft.com/office/drawing/2014/main" id="{263689DE-7349-48F4-BC2F-784875DB7F28}"/>
              </a:ext>
            </a:extLst>
          </p:cNvPr>
          <p:cNvSpPr>
            <a:spLocks noGrp="1"/>
          </p:cNvSpPr>
          <p:nvPr>
            <p:ph type="body" sz="quarter" idx="32"/>
          </p:nvPr>
        </p:nvSpPr>
        <p:spPr>
          <a:xfrm>
            <a:off x="2204304" y="3935941"/>
            <a:ext cx="3735388" cy="365126"/>
          </a:xfrm>
        </p:spPr>
        <p:txBody>
          <a:bodyPr>
            <a:noAutofit/>
          </a:bodyPr>
          <a:lstStyle>
            <a:lvl1pPr marL="0" indent="0">
              <a:buFontTx/>
              <a:buNone/>
              <a:defRPr sz="2400" b="1"/>
            </a:lvl1pPr>
          </a:lstStyle>
          <a:p>
            <a:pPr lvl="0"/>
            <a:endParaRPr lang="en-US"/>
          </a:p>
        </p:txBody>
      </p:sp>
      <p:sp>
        <p:nvSpPr>
          <p:cNvPr id="33" name="Text Placeholder 8">
            <a:extLst>
              <a:ext uri="{FF2B5EF4-FFF2-40B4-BE49-F238E27FC236}">
                <a16:creationId xmlns:a16="http://schemas.microsoft.com/office/drawing/2014/main" id="{DE3E86B1-7EE9-4F24-93BB-E72E9CA5ED3A}"/>
              </a:ext>
            </a:extLst>
          </p:cNvPr>
          <p:cNvSpPr>
            <a:spLocks noGrp="1"/>
          </p:cNvSpPr>
          <p:nvPr>
            <p:ph type="body" sz="quarter" idx="33"/>
          </p:nvPr>
        </p:nvSpPr>
        <p:spPr>
          <a:xfrm>
            <a:off x="2202777" y="4430709"/>
            <a:ext cx="3735388" cy="365126"/>
          </a:xfrm>
        </p:spPr>
        <p:txBody>
          <a:bodyPr>
            <a:normAutofit/>
          </a:bodyPr>
          <a:lstStyle>
            <a:lvl1pPr marL="0" indent="0">
              <a:buFontTx/>
              <a:buNone/>
              <a:defRPr sz="2000" b="0"/>
            </a:lvl1pPr>
          </a:lstStyle>
          <a:p>
            <a:pPr lvl="0"/>
            <a:endParaRPr lang="en-US"/>
          </a:p>
        </p:txBody>
      </p:sp>
      <p:sp>
        <p:nvSpPr>
          <p:cNvPr id="34" name="Text Placeholder 8">
            <a:extLst>
              <a:ext uri="{FF2B5EF4-FFF2-40B4-BE49-F238E27FC236}">
                <a16:creationId xmlns:a16="http://schemas.microsoft.com/office/drawing/2014/main" id="{EF03F97F-AD6D-445C-806B-F22DCD724555}"/>
              </a:ext>
            </a:extLst>
          </p:cNvPr>
          <p:cNvSpPr>
            <a:spLocks noGrp="1"/>
          </p:cNvSpPr>
          <p:nvPr>
            <p:ph type="body" sz="quarter" idx="34"/>
          </p:nvPr>
        </p:nvSpPr>
        <p:spPr>
          <a:xfrm>
            <a:off x="8109804" y="3947994"/>
            <a:ext cx="3735388" cy="365126"/>
          </a:xfrm>
        </p:spPr>
        <p:txBody>
          <a:bodyPr>
            <a:noAutofit/>
          </a:bodyPr>
          <a:lstStyle>
            <a:lvl1pPr marL="0" indent="0">
              <a:buFontTx/>
              <a:buNone/>
              <a:defRPr sz="2400" b="1"/>
            </a:lvl1pPr>
          </a:lstStyle>
          <a:p>
            <a:pPr lvl="0"/>
            <a:endParaRPr lang="en-US"/>
          </a:p>
        </p:txBody>
      </p:sp>
      <p:sp>
        <p:nvSpPr>
          <p:cNvPr id="35" name="Text Placeholder 8">
            <a:extLst>
              <a:ext uri="{FF2B5EF4-FFF2-40B4-BE49-F238E27FC236}">
                <a16:creationId xmlns:a16="http://schemas.microsoft.com/office/drawing/2014/main" id="{B237B923-38C7-41C3-8AFD-53EA4E2D930E}"/>
              </a:ext>
            </a:extLst>
          </p:cNvPr>
          <p:cNvSpPr>
            <a:spLocks noGrp="1"/>
          </p:cNvSpPr>
          <p:nvPr>
            <p:ph type="body" sz="quarter" idx="35"/>
          </p:nvPr>
        </p:nvSpPr>
        <p:spPr>
          <a:xfrm>
            <a:off x="8108277" y="4442762"/>
            <a:ext cx="3735388" cy="365126"/>
          </a:xfrm>
        </p:spPr>
        <p:txBody>
          <a:bodyPr>
            <a:normAutofit/>
          </a:bodyPr>
          <a:lstStyle>
            <a:lvl1pPr marL="0" indent="0">
              <a:buFontTx/>
              <a:buNone/>
              <a:defRPr sz="2000" b="0"/>
            </a:lvl1pPr>
          </a:lstStyle>
          <a:p>
            <a:pPr lvl="0"/>
            <a:endParaRPr lang="en-US"/>
          </a:p>
        </p:txBody>
      </p:sp>
      <p:sp>
        <p:nvSpPr>
          <p:cNvPr id="25" name="Slide Number Placeholder 5">
            <a:extLst>
              <a:ext uri="{FF2B5EF4-FFF2-40B4-BE49-F238E27FC236}">
                <a16:creationId xmlns:a16="http://schemas.microsoft.com/office/drawing/2014/main" id="{0F948DA0-6C3C-4A68-9A17-FE587F86AE02}"/>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t>‹#›</a:t>
            </a:fld>
            <a:endParaRPr lang="en-US"/>
          </a:p>
        </p:txBody>
      </p:sp>
      <p:pic>
        <p:nvPicPr>
          <p:cNvPr id="29" name="Picture 28">
            <a:extLst>
              <a:ext uri="{FF2B5EF4-FFF2-40B4-BE49-F238E27FC236}">
                <a16:creationId xmlns:a16="http://schemas.microsoft.com/office/drawing/2014/main" id="{6B05FD7E-ABA5-4519-97E1-C8105630917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01"/>
          <a:stretch/>
        </p:blipFill>
        <p:spPr>
          <a:xfrm>
            <a:off x="7799750" y="-13335"/>
            <a:ext cx="4354150" cy="274320"/>
          </a:xfrm>
          <a:prstGeom prst="rect">
            <a:avLst/>
          </a:prstGeom>
        </p:spPr>
      </p:pic>
      <p:pic>
        <p:nvPicPr>
          <p:cNvPr id="23" name="Picture 22">
            <a:extLst>
              <a:ext uri="{FF2B5EF4-FFF2-40B4-BE49-F238E27FC236}">
                <a16:creationId xmlns:a16="http://schemas.microsoft.com/office/drawing/2014/main" id="{61BD2093-3C89-48F4-8B9D-23C589989D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244908" y="6089175"/>
            <a:ext cx="1976576" cy="777240"/>
          </a:xfrm>
          <a:prstGeom prst="rect">
            <a:avLst/>
          </a:prstGeom>
        </p:spPr>
      </p:pic>
    </p:spTree>
    <p:extLst>
      <p:ext uri="{BB962C8B-B14F-4D97-AF65-F5344CB8AC3E}">
        <p14:creationId xmlns:p14="http://schemas.microsoft.com/office/powerpoint/2010/main" val="245154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580C9CC-1B8B-4FBD-AFA4-CBA841DE4E84}"/>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Tree>
    <p:extLst>
      <p:ext uri="{BB962C8B-B14F-4D97-AF65-F5344CB8AC3E}">
        <p14:creationId xmlns:p14="http://schemas.microsoft.com/office/powerpoint/2010/main" val="4420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a:prstGeom prst="rect">
            <a:avLst/>
          </a:prstGeom>
        </p:spPr>
        <p:txBody>
          <a:bodyPr/>
          <a:lstStyle>
            <a:lvl1pPr algn="ctr">
              <a:defRPr>
                <a:solidFill>
                  <a:schemeClr val="bg1"/>
                </a:solidFill>
              </a:defRPr>
            </a:lvl1pPr>
          </a:lstStyle>
          <a:p>
            <a:r>
              <a:rPr lang="en-US"/>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a:prstGeom prst="rect">
            <a:avLst/>
          </a:prstGeom>
        </p:spPr>
        <p:txBody>
          <a:bodyPr>
            <a:normAutofit/>
          </a:bodyPr>
          <a:lstStyle>
            <a:lvl1pPr marL="0" indent="0">
              <a:spcAft>
                <a:spcPts val="3000"/>
              </a:spcAft>
              <a:buNone/>
              <a:defRPr sz="2000"/>
            </a:lvl1pPr>
          </a:lstStyle>
          <a:p>
            <a:pPr lvl="0"/>
            <a:r>
              <a:rPr lang="en-US"/>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a:prstGeom prst="rect">
            <a:avLst/>
          </a:prstGeo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70839"/>
            <a:ext cx="11236960" cy="62039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a:prstGeom prst="rect">
            <a:avLst/>
          </a:prstGeo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a:prstGeom prst="rect">
            <a:avLst/>
          </a:prstGeo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5743"/>
            <a:ext cx="4084320" cy="903445"/>
          </a:xfrm>
          <a:prstGeom prst="rect">
            <a:avLst/>
          </a:prstGeom>
        </p:spPr>
        <p:txBody>
          <a:bodyPr/>
          <a:lstStyle>
            <a:lvl1pPr>
              <a:defRPr>
                <a:solidFill>
                  <a:schemeClr val="bg1"/>
                </a:solidFill>
              </a:defRPr>
            </a:lvl1pPr>
          </a:lstStyle>
          <a:p>
            <a:r>
              <a:rPr lang="en-US"/>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5176684" y="225743"/>
            <a:ext cx="6537795" cy="5811623"/>
          </a:xfrm>
          <a:prstGeom prst="rect">
            <a:avLst/>
          </a:prstGeo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a:prstGeom prst="rect">
            <a:avLst/>
          </a:prstGeo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Rectangle 9">
            <a:extLst>
              <a:ext uri="{FF2B5EF4-FFF2-40B4-BE49-F238E27FC236}">
                <a16:creationId xmlns:a16="http://schemas.microsoft.com/office/drawing/2014/main" id="{EE6C1460-991B-AFD5-E7B0-0C7ADBE1A854}"/>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8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a:prstGeom prst="rect">
            <a:avLst/>
          </a:prstGeom>
        </p:spPr>
        <p:txBody>
          <a:bodyPr>
            <a:normAutofit/>
          </a:bodyPr>
          <a:lstStyle>
            <a:lvl1pPr>
              <a:defRPr sz="3000">
                <a:solidFill>
                  <a:schemeClr val="tx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dirty="0"/>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a:prstGeom prst="rect">
            <a:avLst/>
          </a:prstGeo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a:prstGeom prst="rect">
            <a:avLst/>
          </a:prstGeo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7" r:id="rId8"/>
    <p:sldLayoutId id="2147483688" r:id="rId9"/>
    <p:sldLayoutId id="2147483681" r:id="rId10"/>
    <p:sldLayoutId id="2147483682" r:id="rId11"/>
    <p:sldLayoutId id="2147483680" r:id="rId12"/>
    <p:sldLayoutId id="2147483689" r:id="rId13"/>
    <p:sldLayoutId id="2147483698" r:id="rId14"/>
  </p:sldLayoutIdLst>
  <p:hf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SzPct val="100000"/>
        <a:buFont typeface="System Font Regular"/>
        <a:buNone/>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71AFC-5ACC-430D-9593-05CCC51775D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red and black logo&#10;&#10;Description automatically generated with low confidence">
            <a:extLst>
              <a:ext uri="{FF2B5EF4-FFF2-40B4-BE49-F238E27FC236}">
                <a16:creationId xmlns:a16="http://schemas.microsoft.com/office/drawing/2014/main" id="{D9A07CEB-207D-4E27-9983-6B50DAFA113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4451272-AA2F-4D28-BCBD-710FAE129584}"/>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275693C8-D3B5-473D-AA2F-27A33E229D67}"/>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sp>
        <p:nvSpPr>
          <p:cNvPr id="11" name="Rectangle 10">
            <a:extLst>
              <a:ext uri="{FF2B5EF4-FFF2-40B4-BE49-F238E27FC236}">
                <a16:creationId xmlns:a16="http://schemas.microsoft.com/office/drawing/2014/main" id="{06A646AF-4956-4503-9CDB-274536106114}"/>
              </a:ext>
            </a:extLst>
          </p:cNvPr>
          <p:cNvSpPr/>
          <p:nvPr userDrawn="1"/>
        </p:nvSpPr>
        <p:spPr>
          <a:xfrm>
            <a:off x="183173" y="325314"/>
            <a:ext cx="11825654" cy="5618610"/>
          </a:xfrm>
          <a:prstGeom prst="rect">
            <a:avLst/>
          </a:prstGeom>
          <a:solidFill>
            <a:srgbClr val="60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606264"/>
              </a:solidFill>
            </a:endParaRPr>
          </a:p>
        </p:txBody>
      </p:sp>
    </p:spTree>
    <p:extLst>
      <p:ext uri="{BB962C8B-B14F-4D97-AF65-F5344CB8AC3E}">
        <p14:creationId xmlns:p14="http://schemas.microsoft.com/office/powerpoint/2010/main" val="1973437904"/>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A_20E2A7AF.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2B_9048587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microsoft.com/office/2018/10/relationships/comments" Target="../comments/modernComment_12E_94DB09FE.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ecfr.gov/current/title-29/subtitle-B/chapter-V/subchapter-A/part-516" TargetMode="External"/><Relationship Id="rId2" Type="http://schemas.openxmlformats.org/officeDocument/2006/relationships/hyperlink" Target="https://www.dol.gov/agencies/whd/flsa/misclassification" TargetMode="External"/><Relationship Id="rId1" Type="http://schemas.openxmlformats.org/officeDocument/2006/relationships/slideLayout" Target="../slideLayouts/slideLayout6.xml"/><Relationship Id="rId6" Type="http://schemas.openxmlformats.org/officeDocument/2006/relationships/hyperlink" Target="https://dpm.wi.gov/Pages/HR_Admin/WisconsinHrHandbook.aspx" TargetMode="External"/><Relationship Id="rId5" Type="http://schemas.openxmlformats.org/officeDocument/2006/relationships/hyperlink" Target="https://www.dol.gov/agencies/whd/overtime/2019/index" TargetMode="External"/><Relationship Id="rId4" Type="http://schemas.openxmlformats.org/officeDocument/2006/relationships/hyperlink" Target="https://www.dol.gov/sites/dolgov/files/WHD/legacy/files/whdfs21.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D1FB-7A2A-4B1D-B9D6-0777BDC37EE2}"/>
              </a:ext>
            </a:extLst>
          </p:cNvPr>
          <p:cNvSpPr>
            <a:spLocks noGrp="1"/>
          </p:cNvSpPr>
          <p:nvPr>
            <p:ph type="ctrTitle"/>
          </p:nvPr>
        </p:nvSpPr>
        <p:spPr/>
        <p:txBody>
          <a:bodyPr>
            <a:normAutofit fontScale="90000"/>
          </a:bodyPr>
          <a:lstStyle/>
          <a:p>
            <a:r>
              <a:rPr lang="en-US" dirty="0"/>
              <a:t>Grant Related Human Resources Overview</a:t>
            </a:r>
          </a:p>
        </p:txBody>
      </p:sp>
      <p:sp>
        <p:nvSpPr>
          <p:cNvPr id="3" name="Subtitle 2">
            <a:extLst>
              <a:ext uri="{FF2B5EF4-FFF2-40B4-BE49-F238E27FC236}">
                <a16:creationId xmlns:a16="http://schemas.microsoft.com/office/drawing/2014/main" id="{4FB4C798-2122-7EB1-1DF3-0E20D25E152B}"/>
              </a:ext>
            </a:extLst>
          </p:cNvPr>
          <p:cNvSpPr>
            <a:spLocks noGrp="1"/>
          </p:cNvSpPr>
          <p:nvPr>
            <p:ph type="subTitle" idx="1"/>
          </p:nvPr>
        </p:nvSpPr>
        <p:spPr/>
        <p:txBody>
          <a:bodyPr>
            <a:normAutofit/>
          </a:bodyPr>
          <a:lstStyle/>
          <a:p>
            <a:pPr algn="r"/>
            <a:r>
              <a:rPr lang="en-US" dirty="0"/>
              <a:t>2/9/23</a:t>
            </a:r>
          </a:p>
        </p:txBody>
      </p:sp>
      <p:sp>
        <p:nvSpPr>
          <p:cNvPr id="5" name="Subtitle 2">
            <a:extLst>
              <a:ext uri="{FF2B5EF4-FFF2-40B4-BE49-F238E27FC236}">
                <a16:creationId xmlns:a16="http://schemas.microsoft.com/office/drawing/2014/main" id="{0501C336-0C98-4925-81D9-4982C0957E87}"/>
              </a:ext>
            </a:extLst>
          </p:cNvPr>
          <p:cNvSpPr txBox="1">
            <a:spLocks/>
          </p:cNvSpPr>
          <p:nvPr/>
        </p:nvSpPr>
        <p:spPr>
          <a:xfrm>
            <a:off x="5165455" y="4059399"/>
            <a:ext cx="6597054" cy="917893"/>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1000"/>
              </a:spcBef>
              <a:buFont typeface="Wingdings" panose="05000000000000000000" pitchFamily="2" charset="2"/>
              <a:buNone/>
              <a:tabLst/>
              <a:defRPr sz="20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System Font Regular"/>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SzPct val="100000"/>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System Font Regular"/>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a:solidFill>
                  <a:schemeClr val="bg1"/>
                </a:solidFill>
                <a:latin typeface="Arial"/>
                <a:cs typeface="Arial"/>
              </a:rPr>
              <a:t>Presented in conjunction with:</a:t>
            </a:r>
          </a:p>
          <a:p>
            <a:pPr algn="r"/>
            <a:r>
              <a:rPr lang="en-US" b="1" dirty="0">
                <a:solidFill>
                  <a:schemeClr val="bg1"/>
                </a:solidFill>
                <a:latin typeface="Arial"/>
                <a:cs typeface="Arial"/>
              </a:rPr>
              <a:t>Wisconsin Department of Administration (DOA)</a:t>
            </a:r>
          </a:p>
          <a:p>
            <a:pPr algn="r"/>
            <a:r>
              <a:rPr lang="en-US" b="1" dirty="0">
                <a:solidFill>
                  <a:schemeClr val="bg1"/>
                </a:solidFill>
                <a:latin typeface="Arial"/>
                <a:cs typeface="Arial"/>
              </a:rPr>
              <a:t>Wisconsin Economic Development Corporation (WEDC) </a:t>
            </a:r>
            <a:endParaRPr lang="en-US" b="1" dirty="0">
              <a:solidFill>
                <a:schemeClr val="bg1"/>
              </a:solidFill>
            </a:endParaRPr>
          </a:p>
          <a:p>
            <a:pPr algn="r"/>
            <a:endParaRPr lang="en-US" b="1" dirty="0">
              <a:solidFill>
                <a:schemeClr val="bg1"/>
              </a:solidFill>
            </a:endParaRPr>
          </a:p>
        </p:txBody>
      </p:sp>
      <p:pic>
        <p:nvPicPr>
          <p:cNvPr id="4" name="Picture 3">
            <a:extLst>
              <a:ext uri="{FF2B5EF4-FFF2-40B4-BE49-F238E27FC236}">
                <a16:creationId xmlns:a16="http://schemas.microsoft.com/office/drawing/2014/main" id="{BBEDE8F1-D22F-451F-AD06-64978C7AFDE6}"/>
              </a:ext>
            </a:extLst>
          </p:cNvPr>
          <p:cNvPicPr>
            <a:picLocks noChangeAspect="1"/>
          </p:cNvPicPr>
          <p:nvPr/>
        </p:nvPicPr>
        <p:blipFill>
          <a:blip r:embed="rId3"/>
          <a:stretch>
            <a:fillRect/>
          </a:stretch>
        </p:blipFill>
        <p:spPr>
          <a:xfrm>
            <a:off x="330047" y="3152097"/>
            <a:ext cx="1736455" cy="1736455"/>
          </a:xfrm>
          <a:prstGeom prst="rect">
            <a:avLst/>
          </a:prstGeom>
        </p:spPr>
      </p:pic>
      <p:pic>
        <p:nvPicPr>
          <p:cNvPr id="6" name="Picture 5">
            <a:extLst>
              <a:ext uri="{FF2B5EF4-FFF2-40B4-BE49-F238E27FC236}">
                <a16:creationId xmlns:a16="http://schemas.microsoft.com/office/drawing/2014/main" id="{AC266E5E-C29A-4B44-AC7C-755198D75E4E}"/>
              </a:ext>
            </a:extLst>
          </p:cNvPr>
          <p:cNvPicPr>
            <a:picLocks noChangeAspect="1"/>
          </p:cNvPicPr>
          <p:nvPr/>
        </p:nvPicPr>
        <p:blipFill rotWithShape="1">
          <a:blip r:embed="rId4"/>
          <a:srcRect l="30095" t="4869" r="29364" b="-2999"/>
          <a:stretch/>
        </p:blipFill>
        <p:spPr>
          <a:xfrm>
            <a:off x="2224081" y="3666881"/>
            <a:ext cx="2783794" cy="785035"/>
          </a:xfrm>
          <a:prstGeom prst="rect">
            <a:avLst/>
          </a:prstGeom>
        </p:spPr>
      </p:pic>
    </p:spTree>
    <p:extLst>
      <p:ext uri="{BB962C8B-B14F-4D97-AF65-F5344CB8AC3E}">
        <p14:creationId xmlns:p14="http://schemas.microsoft.com/office/powerpoint/2010/main" val="3350291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p:txBody>
          <a:bodyPr>
            <a:normAutofit fontScale="90000"/>
          </a:bodyPr>
          <a:lstStyle/>
          <a:p>
            <a:r>
              <a:rPr lang="en-US" dirty="0">
                <a:latin typeface="Arial"/>
                <a:cs typeface="Arial"/>
              </a:rPr>
              <a:t>Key Employee Handbook Sections Continued</a:t>
            </a:r>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a:xfrm>
            <a:off x="394835" y="1156054"/>
            <a:ext cx="11236959" cy="4784035"/>
          </a:xfrm>
        </p:spPr>
        <p:txBody>
          <a:bodyPr vert="horz" lIns="0" tIns="45720" rIns="0" bIns="45720" rtlCol="0" anchor="t">
            <a:normAutofit/>
          </a:bodyPr>
          <a:lstStyle/>
          <a:p>
            <a:pPr>
              <a:lnSpc>
                <a:spcPct val="107000"/>
              </a:lnSpc>
              <a:spcBef>
                <a:spcPts val="0"/>
              </a:spcBef>
              <a:spcAft>
                <a:spcPts val="0"/>
              </a:spcAft>
            </a:pPr>
            <a:r>
              <a:rPr lang="en-US" sz="2600" dirty="0">
                <a:latin typeface="Arial"/>
                <a:cs typeface="Arial"/>
              </a:rPr>
              <a:t>Benefits, Leave and Time-off</a:t>
            </a:r>
          </a:p>
          <a:p>
            <a:pPr>
              <a:lnSpc>
                <a:spcPct val="107000"/>
              </a:lnSpc>
              <a:spcBef>
                <a:spcPts val="0"/>
              </a:spcBef>
              <a:spcAft>
                <a:spcPts val="0"/>
              </a:spcAft>
            </a:pPr>
            <a:r>
              <a:rPr lang="en-US" sz="2600" dirty="0">
                <a:latin typeface="Arial"/>
                <a:cs typeface="Arial"/>
              </a:rPr>
              <a:t>Employment Classifications</a:t>
            </a:r>
          </a:p>
          <a:p>
            <a:pPr>
              <a:lnSpc>
                <a:spcPct val="107000"/>
              </a:lnSpc>
              <a:spcBef>
                <a:spcPts val="0"/>
              </a:spcBef>
              <a:spcAft>
                <a:spcPts val="0"/>
              </a:spcAft>
            </a:pPr>
            <a:r>
              <a:rPr lang="en-US" sz="2600" dirty="0">
                <a:latin typeface="Arial"/>
                <a:cs typeface="Arial"/>
              </a:rPr>
              <a:t>Timekeeping and Pay</a:t>
            </a:r>
          </a:p>
          <a:p>
            <a:pPr>
              <a:lnSpc>
                <a:spcPct val="107000"/>
              </a:lnSpc>
              <a:spcBef>
                <a:spcPts val="0"/>
              </a:spcBef>
              <a:spcAft>
                <a:spcPts val="0"/>
              </a:spcAft>
            </a:pPr>
            <a:r>
              <a:rPr lang="en-US" sz="2600" dirty="0">
                <a:latin typeface="Arial"/>
                <a:cs typeface="Arial"/>
              </a:rPr>
              <a:t>Conflict of Interest</a:t>
            </a:r>
          </a:p>
          <a:p>
            <a:pPr>
              <a:lnSpc>
                <a:spcPct val="107000"/>
              </a:lnSpc>
              <a:spcBef>
                <a:spcPts val="0"/>
              </a:spcBef>
              <a:spcAft>
                <a:spcPts val="0"/>
              </a:spcAft>
            </a:pPr>
            <a:r>
              <a:rPr lang="en-US" sz="2600" dirty="0">
                <a:latin typeface="Arial"/>
                <a:cs typeface="Arial"/>
              </a:rPr>
              <a:t>Information Technology Usage</a:t>
            </a:r>
          </a:p>
          <a:p>
            <a:pPr>
              <a:lnSpc>
                <a:spcPct val="107000"/>
              </a:lnSpc>
              <a:spcBef>
                <a:spcPts val="0"/>
              </a:spcBef>
              <a:spcAft>
                <a:spcPts val="0"/>
              </a:spcAft>
            </a:pPr>
            <a:r>
              <a:rPr lang="en-US" sz="2600" dirty="0">
                <a:latin typeface="Arial"/>
                <a:cs typeface="Arial"/>
              </a:rPr>
              <a:t>Disciplinary and Termination Policies</a:t>
            </a:r>
          </a:p>
          <a:p>
            <a:pPr marL="0" indent="0">
              <a:lnSpc>
                <a:spcPct val="107000"/>
              </a:lnSpc>
              <a:spcBef>
                <a:spcPts val="0"/>
              </a:spcBef>
              <a:spcAft>
                <a:spcPts val="0"/>
              </a:spcAft>
              <a:buNone/>
            </a:pPr>
            <a:endParaRPr lang="en-US" dirty="0"/>
          </a:p>
        </p:txBody>
      </p:sp>
      <p:sp>
        <p:nvSpPr>
          <p:cNvPr id="2" name="Slide Number Placeholder 1">
            <a:extLst>
              <a:ext uri="{FF2B5EF4-FFF2-40B4-BE49-F238E27FC236}">
                <a16:creationId xmlns:a16="http://schemas.microsoft.com/office/drawing/2014/main" id="{F1BB56A4-B83F-4086-9EA6-108CEC7A4667}"/>
              </a:ext>
            </a:extLst>
          </p:cNvPr>
          <p:cNvSpPr>
            <a:spLocks noGrp="1"/>
          </p:cNvSpPr>
          <p:nvPr>
            <p:ph type="sldNum" sz="quarter" idx="12"/>
          </p:nvPr>
        </p:nvSpPr>
        <p:spPr/>
        <p:txBody>
          <a:bodyPr/>
          <a:lstStyle/>
          <a:p>
            <a:fld id="{B212C38A-D241-7041-9EFC-6446870ABFAA}" type="slidenum">
              <a:rPr lang="en-US" smtClean="0"/>
              <a:t>10</a:t>
            </a:fld>
            <a:endParaRPr lang="en-US" dirty="0"/>
          </a:p>
        </p:txBody>
      </p:sp>
      <p:sp>
        <p:nvSpPr>
          <p:cNvPr id="8" name="TextBox 7">
            <a:extLst>
              <a:ext uri="{FF2B5EF4-FFF2-40B4-BE49-F238E27FC236}">
                <a16:creationId xmlns:a16="http://schemas.microsoft.com/office/drawing/2014/main" id="{6F4DB07E-811B-4BC0-BCCC-4F0A440DB58E}"/>
              </a:ext>
            </a:extLst>
          </p:cNvPr>
          <p:cNvSpPr txBox="1"/>
          <p:nvPr/>
        </p:nvSpPr>
        <p:spPr>
          <a:xfrm>
            <a:off x="5830643" y="647558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33446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4D3D-B9D2-0125-1FCF-2D023CDC1B2A}"/>
              </a:ext>
            </a:extLst>
          </p:cNvPr>
          <p:cNvSpPr>
            <a:spLocks noGrp="1"/>
          </p:cNvSpPr>
          <p:nvPr>
            <p:ph type="title"/>
          </p:nvPr>
        </p:nvSpPr>
        <p:spPr/>
        <p:txBody>
          <a:bodyPr/>
          <a:lstStyle/>
          <a:p>
            <a:r>
              <a:rPr lang="en-US" dirty="0"/>
              <a:t>Equal Employment Opportunity</a:t>
            </a:r>
          </a:p>
        </p:txBody>
      </p:sp>
      <p:sp>
        <p:nvSpPr>
          <p:cNvPr id="4" name="Content Placeholder 3">
            <a:extLst>
              <a:ext uri="{FF2B5EF4-FFF2-40B4-BE49-F238E27FC236}">
                <a16:creationId xmlns:a16="http://schemas.microsoft.com/office/drawing/2014/main" id="{2509CED0-C4CB-CCC1-00D4-07F0D4F26483}"/>
              </a:ext>
            </a:extLst>
          </p:cNvPr>
          <p:cNvSpPr>
            <a:spLocks noGrp="1"/>
          </p:cNvSpPr>
          <p:nvPr>
            <p:ph idx="1"/>
          </p:nvPr>
        </p:nvSpPr>
        <p:spPr/>
        <p:txBody>
          <a:bodyPr vert="horz" lIns="0" tIns="45720" rIns="0" bIns="45720" rtlCol="0" anchor="t">
            <a:normAutofit/>
          </a:bodyPr>
          <a:lstStyle/>
          <a:p>
            <a:r>
              <a:rPr lang="en-US" sz="2400" dirty="0"/>
              <a:t>This policy should outline the organization’s commitment to Equal Employment Opportunity</a:t>
            </a:r>
          </a:p>
          <a:p>
            <a:r>
              <a:rPr lang="en-US" sz="2400" dirty="0">
                <a:latin typeface="Arial"/>
                <a:cs typeface="Arial"/>
              </a:rPr>
              <a:t>Anti-discrimination based on protected classes</a:t>
            </a:r>
          </a:p>
          <a:p>
            <a:pPr lvl="1">
              <a:spcBef>
                <a:spcPts val="0"/>
              </a:spcBef>
              <a:spcAft>
                <a:spcPts val="0"/>
              </a:spcAft>
            </a:pPr>
            <a:r>
              <a:rPr lang="en-US" sz="2000" dirty="0"/>
              <a:t>Race</a:t>
            </a:r>
          </a:p>
          <a:p>
            <a:pPr lvl="1">
              <a:spcBef>
                <a:spcPts val="0"/>
              </a:spcBef>
              <a:spcAft>
                <a:spcPts val="0"/>
              </a:spcAft>
            </a:pPr>
            <a:r>
              <a:rPr lang="en-US" sz="2000" dirty="0"/>
              <a:t>Color</a:t>
            </a:r>
          </a:p>
          <a:p>
            <a:pPr lvl="1">
              <a:spcBef>
                <a:spcPts val="0"/>
              </a:spcBef>
              <a:spcAft>
                <a:spcPts val="0"/>
              </a:spcAft>
            </a:pPr>
            <a:r>
              <a:rPr lang="en-US" sz="2000" dirty="0"/>
              <a:t>Religion</a:t>
            </a:r>
          </a:p>
          <a:p>
            <a:pPr lvl="1">
              <a:spcBef>
                <a:spcPts val="0"/>
              </a:spcBef>
              <a:spcAft>
                <a:spcPts val="0"/>
              </a:spcAft>
            </a:pPr>
            <a:r>
              <a:rPr lang="en-US" sz="2000" dirty="0"/>
              <a:t>Sex</a:t>
            </a:r>
          </a:p>
          <a:p>
            <a:pPr lvl="1">
              <a:spcBef>
                <a:spcPts val="0"/>
              </a:spcBef>
              <a:spcAft>
                <a:spcPts val="0"/>
              </a:spcAft>
            </a:pPr>
            <a:r>
              <a:rPr lang="en-US" sz="2000" dirty="0"/>
              <a:t>Sexual Orientation</a:t>
            </a:r>
          </a:p>
          <a:p>
            <a:r>
              <a:rPr lang="en-US" sz="2400" dirty="0"/>
              <a:t>Protection for employee’s reporting instances of discrimination</a:t>
            </a:r>
          </a:p>
        </p:txBody>
      </p:sp>
      <p:sp>
        <p:nvSpPr>
          <p:cNvPr id="5" name="TextBox 4">
            <a:extLst>
              <a:ext uri="{FF2B5EF4-FFF2-40B4-BE49-F238E27FC236}">
                <a16:creationId xmlns:a16="http://schemas.microsoft.com/office/drawing/2014/main" id="{3CB4024A-9D7B-48B2-A973-EBAF4E1F4002}"/>
              </a:ext>
            </a:extLst>
          </p:cNvPr>
          <p:cNvSpPr txBox="1"/>
          <p:nvPr/>
        </p:nvSpPr>
        <p:spPr>
          <a:xfrm>
            <a:off x="4237837" y="3187817"/>
            <a:ext cx="371632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National Origin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Veteran Status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Marital Status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Disability Status</a:t>
            </a:r>
          </a:p>
        </p:txBody>
      </p:sp>
      <p:pic>
        <p:nvPicPr>
          <p:cNvPr id="6" name="Picture 5">
            <a:extLst>
              <a:ext uri="{FF2B5EF4-FFF2-40B4-BE49-F238E27FC236}">
                <a16:creationId xmlns:a16="http://schemas.microsoft.com/office/drawing/2014/main" id="{C44E44B3-E0B6-4555-B0DD-A6D7E78DF66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8462263" y="566125"/>
            <a:ext cx="509017" cy="509017"/>
          </a:xfrm>
          <a:prstGeom prst="rect">
            <a:avLst/>
          </a:prstGeom>
        </p:spPr>
      </p:pic>
      <p:sp>
        <p:nvSpPr>
          <p:cNvPr id="7" name="Slide Number Placeholder 6">
            <a:extLst>
              <a:ext uri="{FF2B5EF4-FFF2-40B4-BE49-F238E27FC236}">
                <a16:creationId xmlns:a16="http://schemas.microsoft.com/office/drawing/2014/main" id="{4AE2BB5E-7E8D-44CC-A8A2-FA5A1F622B08}"/>
              </a:ext>
            </a:extLst>
          </p:cNvPr>
          <p:cNvSpPr>
            <a:spLocks noGrp="1"/>
          </p:cNvSpPr>
          <p:nvPr>
            <p:ph type="sldNum" sz="quarter" idx="12"/>
          </p:nvPr>
        </p:nvSpPr>
        <p:spPr/>
        <p:txBody>
          <a:bodyPr/>
          <a:lstStyle/>
          <a:p>
            <a:fld id="{B212C38A-D241-7041-9EFC-6446870ABFAA}" type="slidenum">
              <a:rPr lang="en-US" smtClean="0"/>
              <a:t>11</a:t>
            </a:fld>
            <a:endParaRPr lang="en-US" dirty="0"/>
          </a:p>
        </p:txBody>
      </p:sp>
      <p:sp>
        <p:nvSpPr>
          <p:cNvPr id="8" name="TextBox 7">
            <a:extLst>
              <a:ext uri="{FF2B5EF4-FFF2-40B4-BE49-F238E27FC236}">
                <a16:creationId xmlns:a16="http://schemas.microsoft.com/office/drawing/2014/main" id="{F56891F9-99AF-4149-A53D-A35EAAC4F5CB}"/>
              </a:ext>
            </a:extLst>
          </p:cNvPr>
          <p:cNvSpPr txBox="1"/>
          <p:nvPr/>
        </p:nvSpPr>
        <p:spPr>
          <a:xfrm>
            <a:off x="5776855" y="6454173"/>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31394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A165-03EB-4C42-9347-FF3BE797439D}"/>
              </a:ext>
            </a:extLst>
          </p:cNvPr>
          <p:cNvSpPr>
            <a:spLocks noGrp="1"/>
          </p:cNvSpPr>
          <p:nvPr>
            <p:ph type="title"/>
          </p:nvPr>
        </p:nvSpPr>
        <p:spPr/>
        <p:txBody>
          <a:bodyPr/>
          <a:lstStyle/>
          <a:p>
            <a:r>
              <a:rPr lang="en-US" dirty="0"/>
              <a:t>At-Will Employment</a:t>
            </a:r>
          </a:p>
        </p:txBody>
      </p:sp>
      <p:sp>
        <p:nvSpPr>
          <p:cNvPr id="4" name="Content Placeholder 3">
            <a:extLst>
              <a:ext uri="{FF2B5EF4-FFF2-40B4-BE49-F238E27FC236}">
                <a16:creationId xmlns:a16="http://schemas.microsoft.com/office/drawing/2014/main" id="{3CA1C0FF-B779-47CA-907A-FC37C4803D51}"/>
              </a:ext>
            </a:extLst>
          </p:cNvPr>
          <p:cNvSpPr>
            <a:spLocks noGrp="1"/>
          </p:cNvSpPr>
          <p:nvPr>
            <p:ph idx="1"/>
          </p:nvPr>
        </p:nvSpPr>
        <p:spPr/>
        <p:txBody>
          <a:bodyPr/>
          <a:lstStyle/>
          <a:p>
            <a:r>
              <a:rPr lang="en-US" dirty="0"/>
              <a:t>During employment, the employee or the employer can terminate the relationship at any time. </a:t>
            </a:r>
          </a:p>
          <a:p>
            <a:pPr lvl="1"/>
            <a:r>
              <a:rPr lang="en-US" dirty="0"/>
              <a:t>With or without cause</a:t>
            </a:r>
          </a:p>
        </p:txBody>
      </p:sp>
      <p:pic>
        <p:nvPicPr>
          <p:cNvPr id="5" name="Picture 4">
            <a:extLst>
              <a:ext uri="{FF2B5EF4-FFF2-40B4-BE49-F238E27FC236}">
                <a16:creationId xmlns:a16="http://schemas.microsoft.com/office/drawing/2014/main" id="{F67DF633-9C6A-4510-B33D-14837A8A2FD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467358" y="566125"/>
            <a:ext cx="509017" cy="509017"/>
          </a:xfrm>
          <a:prstGeom prst="rect">
            <a:avLst/>
          </a:prstGeom>
        </p:spPr>
      </p:pic>
      <p:sp>
        <p:nvSpPr>
          <p:cNvPr id="6" name="Slide Number Placeholder 5">
            <a:extLst>
              <a:ext uri="{FF2B5EF4-FFF2-40B4-BE49-F238E27FC236}">
                <a16:creationId xmlns:a16="http://schemas.microsoft.com/office/drawing/2014/main" id="{3B2B8F34-2C08-4EC9-96B4-5BAD3FE216C7}"/>
              </a:ext>
            </a:extLst>
          </p:cNvPr>
          <p:cNvSpPr>
            <a:spLocks noGrp="1"/>
          </p:cNvSpPr>
          <p:nvPr>
            <p:ph type="sldNum" sz="quarter" idx="12"/>
          </p:nvPr>
        </p:nvSpPr>
        <p:spPr/>
        <p:txBody>
          <a:bodyPr/>
          <a:lstStyle/>
          <a:p>
            <a:fld id="{B212C38A-D241-7041-9EFC-6446870ABFAA}" type="slidenum">
              <a:rPr lang="en-US" smtClean="0"/>
              <a:t>12</a:t>
            </a:fld>
            <a:endParaRPr lang="en-US" dirty="0"/>
          </a:p>
        </p:txBody>
      </p:sp>
      <p:sp>
        <p:nvSpPr>
          <p:cNvPr id="7" name="TextBox 6">
            <a:extLst>
              <a:ext uri="{FF2B5EF4-FFF2-40B4-BE49-F238E27FC236}">
                <a16:creationId xmlns:a16="http://schemas.microsoft.com/office/drawing/2014/main" id="{93F72DAF-033D-4FEE-B163-A2C295F1F4B0}"/>
              </a:ext>
            </a:extLst>
          </p:cNvPr>
          <p:cNvSpPr txBox="1"/>
          <p:nvPr/>
        </p:nvSpPr>
        <p:spPr>
          <a:xfrm>
            <a:off x="5819886"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63869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70AD-715B-4364-BD4D-506B1E67644A}"/>
              </a:ext>
            </a:extLst>
          </p:cNvPr>
          <p:cNvSpPr>
            <a:spLocks noGrp="1"/>
          </p:cNvSpPr>
          <p:nvPr>
            <p:ph type="title"/>
          </p:nvPr>
        </p:nvSpPr>
        <p:spPr/>
        <p:txBody>
          <a:bodyPr/>
          <a:lstStyle/>
          <a:p>
            <a:r>
              <a:rPr lang="en-US" dirty="0">
                <a:latin typeface="Arial"/>
                <a:cs typeface="Arial"/>
              </a:rPr>
              <a:t> Dispute Resolution Plan</a:t>
            </a:r>
          </a:p>
        </p:txBody>
      </p:sp>
      <p:sp>
        <p:nvSpPr>
          <p:cNvPr id="4" name="Content Placeholder 3">
            <a:extLst>
              <a:ext uri="{FF2B5EF4-FFF2-40B4-BE49-F238E27FC236}">
                <a16:creationId xmlns:a16="http://schemas.microsoft.com/office/drawing/2014/main" id="{BDFBE547-ACF5-478B-BB51-760A725A2ECD}"/>
              </a:ext>
            </a:extLst>
          </p:cNvPr>
          <p:cNvSpPr>
            <a:spLocks noGrp="1"/>
          </p:cNvSpPr>
          <p:nvPr>
            <p:ph idx="1"/>
          </p:nvPr>
        </p:nvSpPr>
        <p:spPr/>
        <p:txBody>
          <a:bodyPr>
            <a:normAutofit fontScale="92500" lnSpcReduction="20000"/>
          </a:bodyPr>
          <a:lstStyle/>
          <a:p>
            <a:r>
              <a:rPr lang="en-US" dirty="0"/>
              <a:t>Each employee should have a signed employment agreement which should include:</a:t>
            </a:r>
          </a:p>
          <a:p>
            <a:pPr lvl="1"/>
            <a:r>
              <a:rPr lang="en-US" dirty="0"/>
              <a:t>Compensation Rate</a:t>
            </a:r>
          </a:p>
          <a:p>
            <a:pPr lvl="1"/>
            <a:r>
              <a:rPr lang="en-US" dirty="0"/>
              <a:t>Terms of Employment</a:t>
            </a:r>
          </a:p>
          <a:p>
            <a:pPr lvl="1"/>
            <a:r>
              <a:rPr lang="en-US" dirty="0"/>
              <a:t>Confidentiality</a:t>
            </a:r>
          </a:p>
          <a:p>
            <a:r>
              <a:rPr lang="en-US" dirty="0"/>
              <a:t>The dispute resolution plan should outline the steps the company may take when resolving conflict. These steps may include:</a:t>
            </a:r>
          </a:p>
          <a:p>
            <a:pPr lvl="1"/>
            <a:r>
              <a:rPr lang="en-US" dirty="0"/>
              <a:t>Internal Resolution</a:t>
            </a:r>
          </a:p>
          <a:p>
            <a:pPr lvl="1"/>
            <a:r>
              <a:rPr lang="en-US" dirty="0"/>
              <a:t>Mediation</a:t>
            </a:r>
          </a:p>
          <a:p>
            <a:pPr lvl="1"/>
            <a:r>
              <a:rPr lang="en-US" dirty="0"/>
              <a:t>Arbitration</a:t>
            </a:r>
          </a:p>
          <a:p>
            <a:endParaRPr lang="en-US" dirty="0"/>
          </a:p>
        </p:txBody>
      </p:sp>
      <p:sp>
        <p:nvSpPr>
          <p:cNvPr id="5" name="Slide Number Placeholder 4">
            <a:extLst>
              <a:ext uri="{FF2B5EF4-FFF2-40B4-BE49-F238E27FC236}">
                <a16:creationId xmlns:a16="http://schemas.microsoft.com/office/drawing/2014/main" id="{56EF8513-D0B9-429C-8669-AD86CEA006A5}"/>
              </a:ext>
            </a:extLst>
          </p:cNvPr>
          <p:cNvSpPr>
            <a:spLocks noGrp="1"/>
          </p:cNvSpPr>
          <p:nvPr>
            <p:ph type="sldNum" sz="quarter" idx="12"/>
          </p:nvPr>
        </p:nvSpPr>
        <p:spPr/>
        <p:txBody>
          <a:bodyPr/>
          <a:lstStyle/>
          <a:p>
            <a:fld id="{B212C38A-D241-7041-9EFC-6446870ABFAA}" type="slidenum">
              <a:rPr lang="en-US" smtClean="0"/>
              <a:t>13</a:t>
            </a:fld>
            <a:endParaRPr lang="en-US" dirty="0"/>
          </a:p>
        </p:txBody>
      </p:sp>
      <p:sp>
        <p:nvSpPr>
          <p:cNvPr id="6" name="TextBox 5">
            <a:extLst>
              <a:ext uri="{FF2B5EF4-FFF2-40B4-BE49-F238E27FC236}">
                <a16:creationId xmlns:a16="http://schemas.microsoft.com/office/drawing/2014/main" id="{A7D216E8-441B-4F84-895B-1FAB51EA575E}"/>
              </a:ext>
            </a:extLst>
          </p:cNvPr>
          <p:cNvSpPr txBox="1"/>
          <p:nvPr/>
        </p:nvSpPr>
        <p:spPr>
          <a:xfrm>
            <a:off x="5798370"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45761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6501-5A28-4C87-8D91-BE55A7010CA0}"/>
              </a:ext>
            </a:extLst>
          </p:cNvPr>
          <p:cNvSpPr>
            <a:spLocks noGrp="1"/>
          </p:cNvSpPr>
          <p:nvPr>
            <p:ph type="title"/>
          </p:nvPr>
        </p:nvSpPr>
        <p:spPr/>
        <p:txBody>
          <a:bodyPr/>
          <a:lstStyle/>
          <a:p>
            <a:r>
              <a:rPr lang="en-US" dirty="0"/>
              <a:t>Work Hours</a:t>
            </a:r>
          </a:p>
        </p:txBody>
      </p:sp>
      <p:sp>
        <p:nvSpPr>
          <p:cNvPr id="4" name="Content Placeholder 3">
            <a:extLst>
              <a:ext uri="{FF2B5EF4-FFF2-40B4-BE49-F238E27FC236}">
                <a16:creationId xmlns:a16="http://schemas.microsoft.com/office/drawing/2014/main" id="{9AC2100B-5220-45AB-8679-0A0B51F29C97}"/>
              </a:ext>
            </a:extLst>
          </p:cNvPr>
          <p:cNvSpPr>
            <a:spLocks noGrp="1"/>
          </p:cNvSpPr>
          <p:nvPr>
            <p:ph idx="1"/>
          </p:nvPr>
        </p:nvSpPr>
        <p:spPr/>
        <p:txBody>
          <a:bodyPr/>
          <a:lstStyle/>
          <a:p>
            <a:r>
              <a:rPr lang="en-US" dirty="0"/>
              <a:t>The employee handbook should outline the expectations of employees to include:</a:t>
            </a:r>
          </a:p>
          <a:p>
            <a:pPr lvl="1"/>
            <a:r>
              <a:rPr lang="en-US" dirty="0"/>
              <a:t>Types of employees within the organization</a:t>
            </a:r>
          </a:p>
          <a:p>
            <a:pPr lvl="1"/>
            <a:r>
              <a:rPr lang="en-US" dirty="0"/>
              <a:t>What times should the employee expect to work?</a:t>
            </a:r>
          </a:p>
          <a:p>
            <a:pPr lvl="1"/>
            <a:r>
              <a:rPr lang="en-US" dirty="0"/>
              <a:t>Does work have to be completed in office? Virtual? Or Hybrid?</a:t>
            </a:r>
          </a:p>
          <a:p>
            <a:pPr lvl="1"/>
            <a:r>
              <a:rPr lang="en-US" dirty="0"/>
              <a:t>Who should be notified if the employee cannot come to work?</a:t>
            </a:r>
          </a:p>
          <a:p>
            <a:endParaRPr lang="en-US" dirty="0"/>
          </a:p>
        </p:txBody>
      </p:sp>
      <p:pic>
        <p:nvPicPr>
          <p:cNvPr id="5" name="Picture 4">
            <a:extLst>
              <a:ext uri="{FF2B5EF4-FFF2-40B4-BE49-F238E27FC236}">
                <a16:creationId xmlns:a16="http://schemas.microsoft.com/office/drawing/2014/main" id="{3BD678C3-CD62-4D2E-886D-C0C70F63899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522873" y="532892"/>
            <a:ext cx="509017" cy="509017"/>
          </a:xfrm>
          <a:prstGeom prst="rect">
            <a:avLst/>
          </a:prstGeom>
        </p:spPr>
      </p:pic>
      <p:sp>
        <p:nvSpPr>
          <p:cNvPr id="6" name="Slide Number Placeholder 5">
            <a:extLst>
              <a:ext uri="{FF2B5EF4-FFF2-40B4-BE49-F238E27FC236}">
                <a16:creationId xmlns:a16="http://schemas.microsoft.com/office/drawing/2014/main" id="{CEA07515-9C86-4978-A9D1-D2421B4C4D70}"/>
              </a:ext>
            </a:extLst>
          </p:cNvPr>
          <p:cNvSpPr>
            <a:spLocks noGrp="1"/>
          </p:cNvSpPr>
          <p:nvPr>
            <p:ph type="sldNum" sz="quarter" idx="12"/>
          </p:nvPr>
        </p:nvSpPr>
        <p:spPr/>
        <p:txBody>
          <a:bodyPr/>
          <a:lstStyle/>
          <a:p>
            <a:fld id="{B212C38A-D241-7041-9EFC-6446870ABFAA}" type="slidenum">
              <a:rPr lang="en-US" smtClean="0"/>
              <a:t>14</a:t>
            </a:fld>
            <a:endParaRPr lang="en-US" dirty="0"/>
          </a:p>
        </p:txBody>
      </p:sp>
      <p:sp>
        <p:nvSpPr>
          <p:cNvPr id="7" name="TextBox 6">
            <a:extLst>
              <a:ext uri="{FF2B5EF4-FFF2-40B4-BE49-F238E27FC236}">
                <a16:creationId xmlns:a16="http://schemas.microsoft.com/office/drawing/2014/main" id="{0169DD45-DF90-483E-8F3F-893CF74C452C}"/>
              </a:ext>
            </a:extLst>
          </p:cNvPr>
          <p:cNvSpPr txBox="1"/>
          <p:nvPr/>
        </p:nvSpPr>
        <p:spPr>
          <a:xfrm>
            <a:off x="5744582"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94406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6501-5A28-4C87-8D91-BE55A7010CA0}"/>
              </a:ext>
            </a:extLst>
          </p:cNvPr>
          <p:cNvSpPr>
            <a:spLocks noGrp="1"/>
          </p:cNvSpPr>
          <p:nvPr>
            <p:ph type="title"/>
          </p:nvPr>
        </p:nvSpPr>
        <p:spPr/>
        <p:txBody>
          <a:bodyPr/>
          <a:lstStyle/>
          <a:p>
            <a:r>
              <a:rPr lang="en-US" dirty="0"/>
              <a:t>Personnel Records</a:t>
            </a:r>
          </a:p>
        </p:txBody>
      </p:sp>
      <p:sp>
        <p:nvSpPr>
          <p:cNvPr id="4" name="Content Placeholder 3">
            <a:extLst>
              <a:ext uri="{FF2B5EF4-FFF2-40B4-BE49-F238E27FC236}">
                <a16:creationId xmlns:a16="http://schemas.microsoft.com/office/drawing/2014/main" id="{9AC2100B-5220-45AB-8679-0A0B51F29C97}"/>
              </a:ext>
            </a:extLst>
          </p:cNvPr>
          <p:cNvSpPr>
            <a:spLocks noGrp="1"/>
          </p:cNvSpPr>
          <p:nvPr>
            <p:ph idx="1"/>
          </p:nvPr>
        </p:nvSpPr>
        <p:spPr/>
        <p:txBody>
          <a:bodyPr>
            <a:normAutofit fontScale="92500" lnSpcReduction="10000"/>
          </a:bodyPr>
          <a:lstStyle/>
          <a:p>
            <a:r>
              <a:rPr lang="en-US" dirty="0"/>
              <a:t>The organization should maintain up-to-date personnel records which can include:</a:t>
            </a:r>
          </a:p>
          <a:p>
            <a:pPr lvl="1"/>
            <a:r>
              <a:rPr lang="en-US" dirty="0"/>
              <a:t>Completed Job Application</a:t>
            </a:r>
          </a:p>
          <a:p>
            <a:pPr lvl="1"/>
            <a:r>
              <a:rPr lang="en-US" dirty="0"/>
              <a:t>Resume</a:t>
            </a:r>
          </a:p>
          <a:p>
            <a:pPr lvl="1"/>
            <a:r>
              <a:rPr lang="en-US" dirty="0"/>
              <a:t>References</a:t>
            </a:r>
          </a:p>
          <a:p>
            <a:pPr lvl="1"/>
            <a:r>
              <a:rPr lang="en-US" dirty="0"/>
              <a:t>Performance Documentation</a:t>
            </a:r>
          </a:p>
          <a:p>
            <a:pPr lvl="1"/>
            <a:r>
              <a:rPr lang="en-US" dirty="0"/>
              <a:t>Other employment documents</a:t>
            </a:r>
          </a:p>
          <a:p>
            <a:pPr lvl="1"/>
            <a:endParaRPr lang="en-US" dirty="0"/>
          </a:p>
          <a:p>
            <a:r>
              <a:rPr lang="en-US" dirty="0"/>
              <a:t>Policy should include who will have access to these records</a:t>
            </a:r>
          </a:p>
          <a:p>
            <a:endParaRPr lang="en-US" dirty="0"/>
          </a:p>
          <a:p>
            <a:endParaRPr lang="en-US" dirty="0"/>
          </a:p>
        </p:txBody>
      </p:sp>
      <p:pic>
        <p:nvPicPr>
          <p:cNvPr id="5" name="Picture 4">
            <a:extLst>
              <a:ext uri="{FF2B5EF4-FFF2-40B4-BE49-F238E27FC236}">
                <a16:creationId xmlns:a16="http://schemas.microsoft.com/office/drawing/2014/main" id="{5987F1CB-F62A-4090-BCAC-A3828EB3661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262696" y="532892"/>
            <a:ext cx="509017" cy="509017"/>
          </a:xfrm>
          <a:prstGeom prst="rect">
            <a:avLst/>
          </a:prstGeom>
        </p:spPr>
      </p:pic>
      <p:sp>
        <p:nvSpPr>
          <p:cNvPr id="6" name="Slide Number Placeholder 5">
            <a:extLst>
              <a:ext uri="{FF2B5EF4-FFF2-40B4-BE49-F238E27FC236}">
                <a16:creationId xmlns:a16="http://schemas.microsoft.com/office/drawing/2014/main" id="{DE940A3C-2B2C-44F8-A44C-023EF4335470}"/>
              </a:ext>
            </a:extLst>
          </p:cNvPr>
          <p:cNvSpPr>
            <a:spLocks noGrp="1"/>
          </p:cNvSpPr>
          <p:nvPr>
            <p:ph type="sldNum" sz="quarter" idx="12"/>
          </p:nvPr>
        </p:nvSpPr>
        <p:spPr/>
        <p:txBody>
          <a:bodyPr/>
          <a:lstStyle/>
          <a:p>
            <a:fld id="{B212C38A-D241-7041-9EFC-6446870ABFAA}" type="slidenum">
              <a:rPr lang="en-US" smtClean="0"/>
              <a:t>15</a:t>
            </a:fld>
            <a:endParaRPr lang="en-US" dirty="0"/>
          </a:p>
        </p:txBody>
      </p:sp>
      <p:sp>
        <p:nvSpPr>
          <p:cNvPr id="7" name="TextBox 6">
            <a:extLst>
              <a:ext uri="{FF2B5EF4-FFF2-40B4-BE49-F238E27FC236}">
                <a16:creationId xmlns:a16="http://schemas.microsoft.com/office/drawing/2014/main" id="{3C4BFDA2-449A-40B3-A14B-7CAA72F7AF6C}"/>
              </a:ext>
            </a:extLst>
          </p:cNvPr>
          <p:cNvSpPr txBox="1"/>
          <p:nvPr/>
        </p:nvSpPr>
        <p:spPr>
          <a:xfrm>
            <a:off x="569079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309065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4A8B-2BA6-933D-8987-239DD320D0BD}"/>
              </a:ext>
            </a:extLst>
          </p:cNvPr>
          <p:cNvSpPr>
            <a:spLocks noGrp="1"/>
          </p:cNvSpPr>
          <p:nvPr>
            <p:ph type="title"/>
          </p:nvPr>
        </p:nvSpPr>
        <p:spPr>
          <a:xfrm>
            <a:off x="309738" y="771027"/>
            <a:ext cx="4084320" cy="903445"/>
          </a:xfrm>
        </p:spPr>
        <p:txBody>
          <a:bodyPr>
            <a:normAutofit fontScale="90000"/>
          </a:bodyPr>
          <a:lstStyle/>
          <a:p>
            <a:pPr algn="ctr"/>
            <a:r>
              <a:rPr lang="en-US" dirty="0"/>
              <a:t>Anti-Harassment Policy</a:t>
            </a:r>
          </a:p>
        </p:txBody>
      </p:sp>
      <p:sp>
        <p:nvSpPr>
          <p:cNvPr id="4" name="Content Placeholder 3">
            <a:extLst>
              <a:ext uri="{FF2B5EF4-FFF2-40B4-BE49-F238E27FC236}">
                <a16:creationId xmlns:a16="http://schemas.microsoft.com/office/drawing/2014/main" id="{0C5C1502-850D-B66E-8E61-699C5EAEC3A0}"/>
              </a:ext>
            </a:extLst>
          </p:cNvPr>
          <p:cNvSpPr>
            <a:spLocks noGrp="1"/>
          </p:cNvSpPr>
          <p:nvPr>
            <p:ph idx="1"/>
          </p:nvPr>
        </p:nvSpPr>
        <p:spPr/>
        <p:txBody>
          <a:bodyPr>
            <a:normAutofit fontScale="92500" lnSpcReduction="10000"/>
          </a:bodyPr>
          <a:lstStyle/>
          <a:p>
            <a:r>
              <a:rPr lang="en-US" dirty="0"/>
              <a:t>This should be a zero-tolerance policy for any form of harassment and should address and define:</a:t>
            </a:r>
          </a:p>
          <a:p>
            <a:pPr lvl="1"/>
            <a:r>
              <a:rPr lang="en-US" dirty="0"/>
              <a:t>Inappropriate behavior</a:t>
            </a:r>
          </a:p>
          <a:p>
            <a:pPr lvl="1"/>
            <a:r>
              <a:rPr lang="en-US" dirty="0"/>
              <a:t>Prohibited conduct</a:t>
            </a:r>
          </a:p>
          <a:p>
            <a:pPr lvl="1"/>
            <a:r>
              <a:rPr lang="en-US" dirty="0"/>
              <a:t>Prevention</a:t>
            </a:r>
          </a:p>
          <a:p>
            <a:pPr lvl="1"/>
            <a:r>
              <a:rPr lang="en-US" dirty="0"/>
              <a:t>Investigation procedures</a:t>
            </a:r>
          </a:p>
          <a:p>
            <a:pPr lvl="1"/>
            <a:r>
              <a:rPr lang="en-US" dirty="0"/>
              <a:t>Discipline</a:t>
            </a:r>
          </a:p>
          <a:p>
            <a:pPr lvl="1"/>
            <a:r>
              <a:rPr lang="en-US" dirty="0"/>
              <a:t>Legal and external remedies</a:t>
            </a:r>
          </a:p>
          <a:p>
            <a:r>
              <a:rPr lang="en-US" dirty="0"/>
              <a:t>Policy should define who harassment claim should be reported to:</a:t>
            </a:r>
          </a:p>
          <a:p>
            <a:pPr lvl="1"/>
            <a:r>
              <a:rPr lang="en-US" dirty="0"/>
              <a:t>HR</a:t>
            </a:r>
          </a:p>
          <a:p>
            <a:pPr lvl="1"/>
            <a:r>
              <a:rPr lang="en-US" dirty="0"/>
              <a:t>Senior Leadership</a:t>
            </a:r>
          </a:p>
          <a:p>
            <a:endParaRPr lang="en-US" dirty="0"/>
          </a:p>
        </p:txBody>
      </p:sp>
      <p:sp>
        <p:nvSpPr>
          <p:cNvPr id="5" name="Slide Number Placeholder 4">
            <a:extLst>
              <a:ext uri="{FF2B5EF4-FFF2-40B4-BE49-F238E27FC236}">
                <a16:creationId xmlns:a16="http://schemas.microsoft.com/office/drawing/2014/main" id="{1C65985C-EE9D-46C8-9F2A-6A188DFA4D5B}"/>
              </a:ext>
            </a:extLst>
          </p:cNvPr>
          <p:cNvSpPr>
            <a:spLocks noGrp="1"/>
          </p:cNvSpPr>
          <p:nvPr>
            <p:ph type="sldNum" sz="quarter" idx="12"/>
          </p:nvPr>
        </p:nvSpPr>
        <p:spPr/>
        <p:txBody>
          <a:bodyPr/>
          <a:lstStyle/>
          <a:p>
            <a:fld id="{B212C38A-D241-7041-9EFC-6446870ABFAA}" type="slidenum">
              <a:rPr lang="en-US" smtClean="0"/>
              <a:t>16</a:t>
            </a:fld>
            <a:endParaRPr lang="en-US" dirty="0"/>
          </a:p>
        </p:txBody>
      </p:sp>
      <p:sp>
        <p:nvSpPr>
          <p:cNvPr id="6" name="TextBox 5">
            <a:extLst>
              <a:ext uri="{FF2B5EF4-FFF2-40B4-BE49-F238E27FC236}">
                <a16:creationId xmlns:a16="http://schemas.microsoft.com/office/drawing/2014/main" id="{5F163D3A-8707-47C2-AF94-4D1AE48F264D}"/>
              </a:ext>
            </a:extLst>
          </p:cNvPr>
          <p:cNvSpPr txBox="1"/>
          <p:nvPr/>
        </p:nvSpPr>
        <p:spPr>
          <a:xfrm>
            <a:off x="5712309" y="651684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96017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5A64-3168-4D00-BD10-5BBD33D6CF91}"/>
              </a:ext>
            </a:extLst>
          </p:cNvPr>
          <p:cNvSpPr>
            <a:spLocks noGrp="1"/>
          </p:cNvSpPr>
          <p:nvPr>
            <p:ph type="title"/>
          </p:nvPr>
        </p:nvSpPr>
        <p:spPr/>
        <p:txBody>
          <a:bodyPr>
            <a:normAutofit fontScale="90000"/>
          </a:bodyPr>
          <a:lstStyle/>
          <a:p>
            <a:r>
              <a:rPr lang="en-US" dirty="0"/>
              <a:t>Workplace Safety</a:t>
            </a:r>
          </a:p>
        </p:txBody>
      </p:sp>
      <p:sp>
        <p:nvSpPr>
          <p:cNvPr id="4" name="Content Placeholder 3">
            <a:extLst>
              <a:ext uri="{FF2B5EF4-FFF2-40B4-BE49-F238E27FC236}">
                <a16:creationId xmlns:a16="http://schemas.microsoft.com/office/drawing/2014/main" id="{5DD7DA82-21EE-4F78-88AF-B958228D93A1}"/>
              </a:ext>
            </a:extLst>
          </p:cNvPr>
          <p:cNvSpPr>
            <a:spLocks noGrp="1"/>
          </p:cNvSpPr>
          <p:nvPr>
            <p:ph idx="1"/>
          </p:nvPr>
        </p:nvSpPr>
        <p:spPr>
          <a:xfrm>
            <a:off x="477520" y="1270916"/>
            <a:ext cx="11236959" cy="4784035"/>
          </a:xfrm>
        </p:spPr>
        <p:txBody>
          <a:bodyPr vert="horz" lIns="0" tIns="45720" rIns="0" bIns="45720" rtlCol="0" anchor="t">
            <a:normAutofit/>
          </a:bodyPr>
          <a:lstStyle/>
          <a:p>
            <a:r>
              <a:rPr lang="en-US" dirty="0">
                <a:latin typeface="Arial"/>
                <a:cs typeface="Arial"/>
              </a:rPr>
              <a:t>Policy should include guidelines for how to handle instances of fire safety and emergency procedures, injury prevention, workplace orientation, intimidation, threatening language, threats or actual violence. </a:t>
            </a:r>
            <a:endParaRPr lang="en-US" dirty="0"/>
          </a:p>
          <a:p>
            <a:r>
              <a:rPr lang="en-US" dirty="0">
                <a:latin typeface="Arial"/>
                <a:cs typeface="Arial"/>
              </a:rPr>
              <a:t>Investigation Policy</a:t>
            </a:r>
          </a:p>
          <a:p>
            <a:pPr lvl="1"/>
            <a:r>
              <a:rPr lang="en-US" dirty="0">
                <a:latin typeface="Arial"/>
                <a:cs typeface="Arial"/>
              </a:rPr>
              <a:t>Prompt</a:t>
            </a:r>
          </a:p>
          <a:p>
            <a:r>
              <a:rPr lang="en-US" dirty="0">
                <a:latin typeface="Arial"/>
                <a:cs typeface="Arial"/>
              </a:rPr>
              <a:t>Don’t go it alone</a:t>
            </a:r>
          </a:p>
          <a:p>
            <a:pPr lvl="1"/>
            <a:r>
              <a:rPr lang="en-US" dirty="0">
                <a:latin typeface="Arial"/>
                <a:cs typeface="Arial"/>
              </a:rPr>
              <a:t>This policy should be developed with legal counsel and other qualified experts.</a:t>
            </a:r>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A4A66DD7-E328-4C2B-B22D-2A3F51C7F5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32195" y="426527"/>
            <a:ext cx="509017" cy="509017"/>
          </a:xfrm>
          <a:prstGeom prst="rect">
            <a:avLst/>
          </a:prstGeom>
        </p:spPr>
      </p:pic>
      <p:sp>
        <p:nvSpPr>
          <p:cNvPr id="6" name="Slide Number Placeholder 5">
            <a:extLst>
              <a:ext uri="{FF2B5EF4-FFF2-40B4-BE49-F238E27FC236}">
                <a16:creationId xmlns:a16="http://schemas.microsoft.com/office/drawing/2014/main" id="{F336E30A-7CAD-4E05-BE7E-C447FDBBE9DC}"/>
              </a:ext>
            </a:extLst>
          </p:cNvPr>
          <p:cNvSpPr>
            <a:spLocks noGrp="1"/>
          </p:cNvSpPr>
          <p:nvPr>
            <p:ph type="sldNum" sz="quarter" idx="12"/>
          </p:nvPr>
        </p:nvSpPr>
        <p:spPr/>
        <p:txBody>
          <a:bodyPr/>
          <a:lstStyle/>
          <a:p>
            <a:fld id="{B212C38A-D241-7041-9EFC-6446870ABFAA}" type="slidenum">
              <a:rPr lang="en-US" smtClean="0"/>
              <a:t>17</a:t>
            </a:fld>
            <a:endParaRPr lang="en-US" dirty="0"/>
          </a:p>
        </p:txBody>
      </p:sp>
      <p:sp>
        <p:nvSpPr>
          <p:cNvPr id="7" name="TextBox 6">
            <a:extLst>
              <a:ext uri="{FF2B5EF4-FFF2-40B4-BE49-F238E27FC236}">
                <a16:creationId xmlns:a16="http://schemas.microsoft.com/office/drawing/2014/main" id="{B3E0A0B6-9792-45BD-B02A-2E010B97AF0F}"/>
              </a:ext>
            </a:extLst>
          </p:cNvPr>
          <p:cNvSpPr txBox="1"/>
          <p:nvPr/>
        </p:nvSpPr>
        <p:spPr>
          <a:xfrm>
            <a:off x="5712309" y="647558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56768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B0E4-2D5A-472C-8F26-293C54005B5B}"/>
              </a:ext>
            </a:extLst>
          </p:cNvPr>
          <p:cNvSpPr>
            <a:spLocks noGrp="1"/>
          </p:cNvSpPr>
          <p:nvPr>
            <p:ph type="title"/>
          </p:nvPr>
        </p:nvSpPr>
        <p:spPr/>
        <p:txBody>
          <a:bodyPr>
            <a:normAutofit fontScale="90000"/>
          </a:bodyPr>
          <a:lstStyle/>
          <a:p>
            <a:r>
              <a:rPr lang="en-US" dirty="0">
                <a:latin typeface="Arial"/>
                <a:cs typeface="Arial"/>
              </a:rPr>
              <a:t>Anti-Human Trafficking</a:t>
            </a:r>
          </a:p>
        </p:txBody>
      </p:sp>
      <p:sp>
        <p:nvSpPr>
          <p:cNvPr id="4" name="Content Placeholder 3">
            <a:extLst>
              <a:ext uri="{FF2B5EF4-FFF2-40B4-BE49-F238E27FC236}">
                <a16:creationId xmlns:a16="http://schemas.microsoft.com/office/drawing/2014/main" id="{82F0D0C9-23EA-43B4-A878-04A7CA5132B8}"/>
              </a:ext>
            </a:extLst>
          </p:cNvPr>
          <p:cNvSpPr>
            <a:spLocks noGrp="1"/>
          </p:cNvSpPr>
          <p:nvPr>
            <p:ph idx="1"/>
          </p:nvPr>
        </p:nvSpPr>
        <p:spPr/>
        <p:txBody>
          <a:bodyPr vert="horz" lIns="0" tIns="45720" rIns="0" bIns="45720" rtlCol="0" anchor="t">
            <a:normAutofit/>
          </a:bodyPr>
          <a:lstStyle/>
          <a:p>
            <a:r>
              <a:rPr lang="en-US" dirty="0">
                <a:latin typeface="Arial"/>
                <a:cs typeface="Arial"/>
              </a:rPr>
              <a:t>Policy should describe how the organization will prevent, detect, and report modern slavery in any part of its business, volunteers or supply chain, including contractors.</a:t>
            </a:r>
          </a:p>
        </p:txBody>
      </p:sp>
      <p:sp>
        <p:nvSpPr>
          <p:cNvPr id="5" name="Slide Number Placeholder 4">
            <a:extLst>
              <a:ext uri="{FF2B5EF4-FFF2-40B4-BE49-F238E27FC236}">
                <a16:creationId xmlns:a16="http://schemas.microsoft.com/office/drawing/2014/main" id="{69F8C96B-E96B-477F-A596-56E6489DA700}"/>
              </a:ext>
            </a:extLst>
          </p:cNvPr>
          <p:cNvSpPr>
            <a:spLocks noGrp="1"/>
          </p:cNvSpPr>
          <p:nvPr>
            <p:ph type="sldNum" sz="quarter" idx="12"/>
          </p:nvPr>
        </p:nvSpPr>
        <p:spPr/>
        <p:txBody>
          <a:bodyPr/>
          <a:lstStyle/>
          <a:p>
            <a:fld id="{B212C38A-D241-7041-9EFC-6446870ABFAA}" type="slidenum">
              <a:rPr lang="en-US" smtClean="0"/>
              <a:t>18</a:t>
            </a:fld>
            <a:endParaRPr lang="en-US" dirty="0"/>
          </a:p>
        </p:txBody>
      </p:sp>
      <p:sp>
        <p:nvSpPr>
          <p:cNvPr id="6" name="TextBox 5">
            <a:extLst>
              <a:ext uri="{FF2B5EF4-FFF2-40B4-BE49-F238E27FC236}">
                <a16:creationId xmlns:a16="http://schemas.microsoft.com/office/drawing/2014/main" id="{2FF805EF-DA43-4E13-880C-9379BE624E09}"/>
              </a:ext>
            </a:extLst>
          </p:cNvPr>
          <p:cNvSpPr txBox="1"/>
          <p:nvPr/>
        </p:nvSpPr>
        <p:spPr>
          <a:xfrm>
            <a:off x="569079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356261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367E-1AAD-4C9B-BDB1-D71B692357E8}"/>
              </a:ext>
            </a:extLst>
          </p:cNvPr>
          <p:cNvSpPr>
            <a:spLocks noGrp="1"/>
          </p:cNvSpPr>
          <p:nvPr>
            <p:ph type="title"/>
          </p:nvPr>
        </p:nvSpPr>
        <p:spPr/>
        <p:txBody>
          <a:bodyPr>
            <a:normAutofit fontScale="90000"/>
          </a:bodyPr>
          <a:lstStyle/>
          <a:p>
            <a:r>
              <a:rPr lang="en-US" dirty="0">
                <a:latin typeface="Arial"/>
                <a:cs typeface="Arial"/>
              </a:rPr>
              <a:t>Whistleblower Protection</a:t>
            </a:r>
            <a:endParaRPr lang="en-US" dirty="0"/>
          </a:p>
        </p:txBody>
      </p:sp>
      <p:sp>
        <p:nvSpPr>
          <p:cNvPr id="4" name="Content Placeholder 3">
            <a:extLst>
              <a:ext uri="{FF2B5EF4-FFF2-40B4-BE49-F238E27FC236}">
                <a16:creationId xmlns:a16="http://schemas.microsoft.com/office/drawing/2014/main" id="{6CCB63C8-A0B9-4F9B-8C5D-311B29F73170}"/>
              </a:ext>
            </a:extLst>
          </p:cNvPr>
          <p:cNvSpPr>
            <a:spLocks noGrp="1"/>
          </p:cNvSpPr>
          <p:nvPr>
            <p:ph idx="1"/>
          </p:nvPr>
        </p:nvSpPr>
        <p:spPr/>
        <p:txBody>
          <a:bodyPr vert="horz" lIns="0" tIns="45720" rIns="0" bIns="45720" rtlCol="0" anchor="t">
            <a:normAutofit/>
          </a:bodyPr>
          <a:lstStyle/>
          <a:p>
            <a:r>
              <a:rPr lang="en-US" dirty="0"/>
              <a:t>A whistleblower is someone who identifies an activity that they believe to be illegal </a:t>
            </a:r>
          </a:p>
          <a:p>
            <a:r>
              <a:rPr lang="en-US" dirty="0"/>
              <a:t>The policy should include:</a:t>
            </a:r>
          </a:p>
          <a:p>
            <a:pPr lvl="1"/>
            <a:r>
              <a:rPr lang="en-US" dirty="0">
                <a:latin typeface="Arial"/>
                <a:cs typeface="Arial"/>
              </a:rPr>
              <a:t>How to report </a:t>
            </a:r>
            <a:r>
              <a:rPr lang="en-US" sz="2400" dirty="0">
                <a:latin typeface="Arial"/>
                <a:cs typeface="Arial"/>
              </a:rPr>
              <a:t>(Ex. confidential hotline monitored by top risk employee)</a:t>
            </a:r>
            <a:endParaRPr lang="en-US" sz="2400" dirty="0"/>
          </a:p>
          <a:p>
            <a:pPr lvl="1"/>
            <a:r>
              <a:rPr lang="en-US" dirty="0">
                <a:latin typeface="Arial"/>
                <a:cs typeface="Arial"/>
              </a:rPr>
              <a:t>Examples of illegal or dishonest activities (fraud)</a:t>
            </a:r>
            <a:endParaRPr lang="en-US" dirty="0"/>
          </a:p>
          <a:p>
            <a:pPr lvl="1"/>
            <a:r>
              <a:rPr lang="en-US" dirty="0">
                <a:latin typeface="Arial"/>
                <a:cs typeface="Arial"/>
              </a:rPr>
              <a:t>Confidentiality for the Whistleblower</a:t>
            </a:r>
            <a:endParaRPr lang="en-US" dirty="0"/>
          </a:p>
          <a:p>
            <a:pPr lvl="1"/>
            <a:r>
              <a:rPr lang="en-US" dirty="0"/>
              <a:t>Protection from retaliation</a:t>
            </a:r>
          </a:p>
          <a:p>
            <a:endParaRPr lang="en-US" dirty="0"/>
          </a:p>
        </p:txBody>
      </p:sp>
      <p:sp>
        <p:nvSpPr>
          <p:cNvPr id="5" name="Slide Number Placeholder 4">
            <a:extLst>
              <a:ext uri="{FF2B5EF4-FFF2-40B4-BE49-F238E27FC236}">
                <a16:creationId xmlns:a16="http://schemas.microsoft.com/office/drawing/2014/main" id="{E3298D53-99A0-4948-8669-28AA32239C0A}"/>
              </a:ext>
            </a:extLst>
          </p:cNvPr>
          <p:cNvSpPr>
            <a:spLocks noGrp="1"/>
          </p:cNvSpPr>
          <p:nvPr>
            <p:ph type="sldNum" sz="quarter" idx="12"/>
          </p:nvPr>
        </p:nvSpPr>
        <p:spPr/>
        <p:txBody>
          <a:bodyPr/>
          <a:lstStyle/>
          <a:p>
            <a:fld id="{B212C38A-D241-7041-9EFC-6446870ABFAA}" type="slidenum">
              <a:rPr lang="en-US" smtClean="0"/>
              <a:t>19</a:t>
            </a:fld>
            <a:endParaRPr lang="en-US" dirty="0"/>
          </a:p>
        </p:txBody>
      </p:sp>
      <p:sp>
        <p:nvSpPr>
          <p:cNvPr id="6" name="TextBox 5">
            <a:extLst>
              <a:ext uri="{FF2B5EF4-FFF2-40B4-BE49-F238E27FC236}">
                <a16:creationId xmlns:a16="http://schemas.microsoft.com/office/drawing/2014/main" id="{773A4C99-63A6-4B2E-AA43-F8A0EB00E54F}"/>
              </a:ext>
            </a:extLst>
          </p:cNvPr>
          <p:cNvSpPr txBox="1"/>
          <p:nvPr/>
        </p:nvSpPr>
        <p:spPr>
          <a:xfrm>
            <a:off x="569079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306290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629DA-2697-4F64-B563-56D732416677}"/>
              </a:ext>
            </a:extLst>
          </p:cNvPr>
          <p:cNvSpPr>
            <a:spLocks noGrp="1"/>
          </p:cNvSpPr>
          <p:nvPr>
            <p:ph type="title"/>
          </p:nvPr>
        </p:nvSpPr>
        <p:spPr>
          <a:ln>
            <a:solidFill>
              <a:schemeClr val="tx2"/>
            </a:solidFill>
          </a:ln>
        </p:spPr>
        <p:txBody>
          <a:bodyPr/>
          <a:lstStyle/>
          <a:p>
            <a:r>
              <a:rPr lang="en-US"/>
              <a:t>Presenters</a:t>
            </a:r>
          </a:p>
        </p:txBody>
      </p:sp>
      <p:sp>
        <p:nvSpPr>
          <p:cNvPr id="9" name="Text Placeholder 8">
            <a:extLst>
              <a:ext uri="{FF2B5EF4-FFF2-40B4-BE49-F238E27FC236}">
                <a16:creationId xmlns:a16="http://schemas.microsoft.com/office/drawing/2014/main" id="{B142ECC0-2758-487B-A875-96ADD432C077}"/>
              </a:ext>
            </a:extLst>
          </p:cNvPr>
          <p:cNvSpPr>
            <a:spLocks noGrp="1"/>
          </p:cNvSpPr>
          <p:nvPr>
            <p:ph type="body" sz="quarter" idx="14"/>
          </p:nvPr>
        </p:nvSpPr>
        <p:spPr>
          <a:xfrm>
            <a:off x="2208212" y="1820921"/>
            <a:ext cx="4040190" cy="365126"/>
          </a:xfrm>
        </p:spPr>
        <p:txBody>
          <a:bodyPr/>
          <a:lstStyle/>
          <a:p>
            <a:r>
              <a:rPr lang="en-US" dirty="0"/>
              <a:t>Julie Murdock</a:t>
            </a:r>
          </a:p>
        </p:txBody>
      </p:sp>
      <p:sp>
        <p:nvSpPr>
          <p:cNvPr id="11" name="Text Placeholder 10">
            <a:extLst>
              <a:ext uri="{FF2B5EF4-FFF2-40B4-BE49-F238E27FC236}">
                <a16:creationId xmlns:a16="http://schemas.microsoft.com/office/drawing/2014/main" id="{B54A4DEB-8809-4FC7-A860-08F45504D748}"/>
              </a:ext>
            </a:extLst>
          </p:cNvPr>
          <p:cNvSpPr>
            <a:spLocks noGrp="1"/>
          </p:cNvSpPr>
          <p:nvPr>
            <p:ph type="body" sz="quarter" idx="20"/>
          </p:nvPr>
        </p:nvSpPr>
        <p:spPr>
          <a:xfrm>
            <a:off x="2289173" y="2327741"/>
            <a:ext cx="3735388" cy="678971"/>
          </a:xfrm>
        </p:spPr>
        <p:txBody>
          <a:bodyPr>
            <a:normAutofit/>
          </a:bodyPr>
          <a:lstStyle/>
          <a:p>
            <a:r>
              <a:rPr lang="en-US" sz="1700" dirty="0"/>
              <a:t>Managing Director, National Grants Management Services</a:t>
            </a:r>
          </a:p>
        </p:txBody>
      </p:sp>
      <p:sp>
        <p:nvSpPr>
          <p:cNvPr id="12" name="Text Placeholder 11">
            <a:extLst>
              <a:ext uri="{FF2B5EF4-FFF2-40B4-BE49-F238E27FC236}">
                <a16:creationId xmlns:a16="http://schemas.microsoft.com/office/drawing/2014/main" id="{CE67664C-B8F7-4EE1-AC71-5954711CA96C}"/>
              </a:ext>
            </a:extLst>
          </p:cNvPr>
          <p:cNvSpPr>
            <a:spLocks noGrp="1"/>
          </p:cNvSpPr>
          <p:nvPr>
            <p:ph type="body" sz="quarter" idx="30"/>
          </p:nvPr>
        </p:nvSpPr>
        <p:spPr/>
        <p:txBody>
          <a:bodyPr/>
          <a:lstStyle/>
          <a:p>
            <a:r>
              <a:rPr lang="en-US" dirty="0"/>
              <a:t>Leslie Seaborn</a:t>
            </a:r>
          </a:p>
        </p:txBody>
      </p:sp>
      <p:sp>
        <p:nvSpPr>
          <p:cNvPr id="13" name="Text Placeholder 12">
            <a:extLst>
              <a:ext uri="{FF2B5EF4-FFF2-40B4-BE49-F238E27FC236}">
                <a16:creationId xmlns:a16="http://schemas.microsoft.com/office/drawing/2014/main" id="{C3CC0980-5BED-4BA8-A287-BEDD39F22839}"/>
              </a:ext>
            </a:extLst>
          </p:cNvPr>
          <p:cNvSpPr>
            <a:spLocks noGrp="1"/>
          </p:cNvSpPr>
          <p:nvPr>
            <p:ph type="body" sz="quarter" idx="31"/>
          </p:nvPr>
        </p:nvSpPr>
        <p:spPr>
          <a:xfrm>
            <a:off x="8112185" y="2327741"/>
            <a:ext cx="3735388" cy="768096"/>
          </a:xfrm>
        </p:spPr>
        <p:txBody>
          <a:bodyPr>
            <a:noAutofit/>
          </a:bodyPr>
          <a:lstStyle/>
          <a:p>
            <a:pPr>
              <a:lnSpc>
                <a:spcPct val="90000"/>
              </a:lnSpc>
            </a:pPr>
            <a:r>
              <a:rPr lang="en-US" sz="1700" dirty="0"/>
              <a:t>Managing Consultant, National Grants Management Services</a:t>
            </a:r>
          </a:p>
        </p:txBody>
      </p:sp>
      <p:sp>
        <p:nvSpPr>
          <p:cNvPr id="3" name="Slide Number Placeholder 2">
            <a:extLst>
              <a:ext uri="{FF2B5EF4-FFF2-40B4-BE49-F238E27FC236}">
                <a16:creationId xmlns:a16="http://schemas.microsoft.com/office/drawing/2014/main" id="{B0B77192-DAC6-46C0-9B5F-E99ED91A08F8}"/>
              </a:ext>
            </a:extLst>
          </p:cNvPr>
          <p:cNvSpPr>
            <a:spLocks noGrp="1"/>
          </p:cNvSpPr>
          <p:nvPr>
            <p:ph type="sldNum" sz="quarter" idx="12"/>
          </p:nvPr>
        </p:nvSpPr>
        <p:spPr>
          <a:xfrm>
            <a:off x="8128060" y="6299200"/>
            <a:ext cx="2011392" cy="365125"/>
          </a:xfrm>
        </p:spPr>
        <p:txBody>
          <a:bodyPr/>
          <a:lstStyle/>
          <a:p>
            <a:fld id="{FF61BBD8-984F-4BBB-B5A7-40B9B7753958}" type="slidenum">
              <a:rPr lang="en-US" smtClean="0"/>
              <a:pPr/>
              <a:t>2</a:t>
            </a:fld>
            <a:endParaRPr lang="en-US"/>
          </a:p>
        </p:txBody>
      </p:sp>
      <p:pic>
        <p:nvPicPr>
          <p:cNvPr id="14" name="Picture 13" descr="Icon&#10;&#10;Description automatically generated">
            <a:extLst>
              <a:ext uri="{FF2B5EF4-FFF2-40B4-BE49-F238E27FC236}">
                <a16:creationId xmlns:a16="http://schemas.microsoft.com/office/drawing/2014/main" id="{194163EF-8309-4CB0-90F1-3F1AC0655C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48859" y="523081"/>
            <a:ext cx="509017" cy="509017"/>
          </a:xfrm>
          <a:prstGeom prst="rect">
            <a:avLst/>
          </a:prstGeom>
        </p:spPr>
      </p:pic>
      <p:pic>
        <p:nvPicPr>
          <p:cNvPr id="1026" name="Picture 2">
            <a:extLst>
              <a:ext uri="{FF2B5EF4-FFF2-40B4-BE49-F238E27FC236}">
                <a16:creationId xmlns:a16="http://schemas.microsoft.com/office/drawing/2014/main" id="{6891C370-3A25-4AAE-88D8-02FBBDA31A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 y="1820921"/>
            <a:ext cx="109537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and person posing for a picture&#10;&#10;Description automatically generated with low confidence">
            <a:extLst>
              <a:ext uri="{FF2B5EF4-FFF2-40B4-BE49-F238E27FC236}">
                <a16:creationId xmlns:a16="http://schemas.microsoft.com/office/drawing/2014/main" id="{B13B8E1D-9F53-4C1D-B57D-FDDB73EA8CF5}"/>
              </a:ext>
            </a:extLst>
          </p:cNvPr>
          <p:cNvPicPr>
            <a:picLocks noChangeAspect="1"/>
          </p:cNvPicPr>
          <p:nvPr/>
        </p:nvPicPr>
        <p:blipFill rotWithShape="1">
          <a:blip r:embed="rId6">
            <a:extLst>
              <a:ext uri="{28A0092B-C50C-407E-A947-70E740481C1C}">
                <a14:useLocalDpi xmlns:a14="http://schemas.microsoft.com/office/drawing/2010/main" val="0"/>
              </a:ext>
            </a:extLst>
          </a:blip>
          <a:srcRect t="9361" r="11030"/>
          <a:stretch/>
        </p:blipFill>
        <p:spPr>
          <a:xfrm rot="16200000">
            <a:off x="6373136" y="2091682"/>
            <a:ext cx="1612791" cy="1095376"/>
          </a:xfrm>
          <a:prstGeom prst="rect">
            <a:avLst/>
          </a:prstGeom>
        </p:spPr>
      </p:pic>
    </p:spTree>
    <p:extLst>
      <p:ext uri="{BB962C8B-B14F-4D97-AF65-F5344CB8AC3E}">
        <p14:creationId xmlns:p14="http://schemas.microsoft.com/office/powerpoint/2010/main" val="55172497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B08D-2B3D-4F3A-ACF4-014156A64ADE}"/>
              </a:ext>
            </a:extLst>
          </p:cNvPr>
          <p:cNvSpPr>
            <a:spLocks noGrp="1"/>
          </p:cNvSpPr>
          <p:nvPr>
            <p:ph type="title"/>
          </p:nvPr>
        </p:nvSpPr>
        <p:spPr/>
        <p:txBody>
          <a:bodyPr>
            <a:normAutofit fontScale="90000"/>
          </a:bodyPr>
          <a:lstStyle/>
          <a:p>
            <a:r>
              <a:rPr lang="en-US" dirty="0"/>
              <a:t>Drug and Alcohol Policy</a:t>
            </a:r>
          </a:p>
        </p:txBody>
      </p:sp>
      <p:sp>
        <p:nvSpPr>
          <p:cNvPr id="4" name="Content Placeholder 3">
            <a:extLst>
              <a:ext uri="{FF2B5EF4-FFF2-40B4-BE49-F238E27FC236}">
                <a16:creationId xmlns:a16="http://schemas.microsoft.com/office/drawing/2014/main" id="{52C5E6B8-F321-4388-A096-6BE289CFE6EC}"/>
              </a:ext>
            </a:extLst>
          </p:cNvPr>
          <p:cNvSpPr>
            <a:spLocks noGrp="1"/>
          </p:cNvSpPr>
          <p:nvPr>
            <p:ph idx="1"/>
          </p:nvPr>
        </p:nvSpPr>
        <p:spPr/>
        <p:txBody>
          <a:bodyPr/>
          <a:lstStyle/>
          <a:p>
            <a:r>
              <a:rPr lang="en-US" dirty="0"/>
              <a:t>The organization should have a policy that is consistent with the Drug-Free Workplace Act of 1988 which prohibits:</a:t>
            </a:r>
          </a:p>
          <a:p>
            <a:pPr lvl="1"/>
            <a:r>
              <a:rPr lang="en-US" dirty="0"/>
              <a:t>Employees from working while under the influence</a:t>
            </a:r>
          </a:p>
          <a:p>
            <a:pPr lvl="1"/>
            <a:r>
              <a:rPr lang="en-US" dirty="0"/>
              <a:t>Employees from possessing, distributing, manufacturing or selling alcohol or controlled substances in the workplace</a:t>
            </a:r>
          </a:p>
          <a:p>
            <a:endParaRPr lang="en-US" dirty="0"/>
          </a:p>
        </p:txBody>
      </p:sp>
      <p:sp>
        <p:nvSpPr>
          <p:cNvPr id="5" name="Slide Number Placeholder 4">
            <a:extLst>
              <a:ext uri="{FF2B5EF4-FFF2-40B4-BE49-F238E27FC236}">
                <a16:creationId xmlns:a16="http://schemas.microsoft.com/office/drawing/2014/main" id="{C3BC7944-4F33-41D5-9141-45CF0A69FAFB}"/>
              </a:ext>
            </a:extLst>
          </p:cNvPr>
          <p:cNvSpPr>
            <a:spLocks noGrp="1"/>
          </p:cNvSpPr>
          <p:nvPr>
            <p:ph type="sldNum" sz="quarter" idx="12"/>
          </p:nvPr>
        </p:nvSpPr>
        <p:spPr/>
        <p:txBody>
          <a:bodyPr/>
          <a:lstStyle/>
          <a:p>
            <a:fld id="{B212C38A-D241-7041-9EFC-6446870ABFAA}" type="slidenum">
              <a:rPr lang="en-US" smtClean="0"/>
              <a:t>20</a:t>
            </a:fld>
            <a:endParaRPr lang="en-US" dirty="0"/>
          </a:p>
        </p:txBody>
      </p:sp>
      <p:sp>
        <p:nvSpPr>
          <p:cNvPr id="6" name="TextBox 5">
            <a:extLst>
              <a:ext uri="{FF2B5EF4-FFF2-40B4-BE49-F238E27FC236}">
                <a16:creationId xmlns:a16="http://schemas.microsoft.com/office/drawing/2014/main" id="{1DD9BBB5-4D71-4151-957B-A2E46DA0BCEE}"/>
              </a:ext>
            </a:extLst>
          </p:cNvPr>
          <p:cNvSpPr txBox="1"/>
          <p:nvPr/>
        </p:nvSpPr>
        <p:spPr>
          <a:xfrm>
            <a:off x="5701552" y="648716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418817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445A-65FE-49D6-A399-BDE87D8243E2}"/>
              </a:ext>
            </a:extLst>
          </p:cNvPr>
          <p:cNvSpPr>
            <a:spLocks noGrp="1"/>
          </p:cNvSpPr>
          <p:nvPr>
            <p:ph type="title"/>
          </p:nvPr>
        </p:nvSpPr>
        <p:spPr/>
        <p:txBody>
          <a:bodyPr/>
          <a:lstStyle/>
          <a:p>
            <a:r>
              <a:rPr lang="en-US" dirty="0"/>
              <a:t>Benefits and Leave</a:t>
            </a:r>
          </a:p>
        </p:txBody>
      </p:sp>
      <p:sp>
        <p:nvSpPr>
          <p:cNvPr id="4" name="Content Placeholder 3">
            <a:extLst>
              <a:ext uri="{FF2B5EF4-FFF2-40B4-BE49-F238E27FC236}">
                <a16:creationId xmlns:a16="http://schemas.microsoft.com/office/drawing/2014/main" id="{C0B2D9B0-78F4-4089-A77E-8223C47D6635}"/>
              </a:ext>
            </a:extLst>
          </p:cNvPr>
          <p:cNvSpPr>
            <a:spLocks noGrp="1"/>
          </p:cNvSpPr>
          <p:nvPr>
            <p:ph idx="1"/>
          </p:nvPr>
        </p:nvSpPr>
        <p:spPr/>
        <p:txBody>
          <a:bodyPr>
            <a:normAutofit fontScale="92500" lnSpcReduction="10000"/>
          </a:bodyPr>
          <a:lstStyle/>
          <a:p>
            <a:r>
              <a:rPr lang="en-US" dirty="0"/>
              <a:t>Policy should outline any available:</a:t>
            </a:r>
          </a:p>
          <a:p>
            <a:pPr lvl="1"/>
            <a:r>
              <a:rPr lang="en-US" dirty="0"/>
              <a:t>Bereavement Leave</a:t>
            </a:r>
          </a:p>
          <a:p>
            <a:pPr lvl="1"/>
            <a:r>
              <a:rPr lang="en-US" dirty="0"/>
              <a:t>Parental and Wellness Leave</a:t>
            </a:r>
          </a:p>
          <a:p>
            <a:pPr lvl="1"/>
            <a:r>
              <a:rPr lang="en-US" dirty="0"/>
              <a:t>Bonuses Available</a:t>
            </a:r>
          </a:p>
          <a:p>
            <a:pPr lvl="1"/>
            <a:r>
              <a:rPr lang="en-US" dirty="0"/>
              <a:t>Family and Medical Leave Act (FMLA) Policy</a:t>
            </a:r>
          </a:p>
          <a:p>
            <a:pPr lvl="1"/>
            <a:r>
              <a:rPr lang="en-US" dirty="0"/>
              <a:t>Military Leave</a:t>
            </a:r>
          </a:p>
          <a:p>
            <a:pPr lvl="1"/>
            <a:r>
              <a:rPr lang="en-US" dirty="0"/>
              <a:t>Holidays</a:t>
            </a:r>
          </a:p>
          <a:p>
            <a:pPr lvl="1"/>
            <a:r>
              <a:rPr lang="en-US" dirty="0"/>
              <a:t>Jury Duty</a:t>
            </a:r>
          </a:p>
          <a:p>
            <a:pPr lvl="1"/>
            <a:r>
              <a:rPr lang="en-US" dirty="0"/>
              <a:t>Other benefits offered by the organization</a:t>
            </a:r>
          </a:p>
          <a:p>
            <a:endParaRPr lang="en-US" dirty="0"/>
          </a:p>
        </p:txBody>
      </p:sp>
      <p:pic>
        <p:nvPicPr>
          <p:cNvPr id="5" name="Picture 4">
            <a:extLst>
              <a:ext uri="{FF2B5EF4-FFF2-40B4-BE49-F238E27FC236}">
                <a16:creationId xmlns:a16="http://schemas.microsoft.com/office/drawing/2014/main" id="{91A39114-3A87-49CC-BC72-44F15C19ECA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278227" y="532892"/>
            <a:ext cx="509017" cy="509017"/>
          </a:xfrm>
          <a:prstGeom prst="rect">
            <a:avLst/>
          </a:prstGeom>
        </p:spPr>
      </p:pic>
      <p:sp>
        <p:nvSpPr>
          <p:cNvPr id="6" name="Slide Number Placeholder 5">
            <a:extLst>
              <a:ext uri="{FF2B5EF4-FFF2-40B4-BE49-F238E27FC236}">
                <a16:creationId xmlns:a16="http://schemas.microsoft.com/office/drawing/2014/main" id="{4DD9D4F2-49A3-454C-9F97-A6F5C214C72A}"/>
              </a:ext>
            </a:extLst>
          </p:cNvPr>
          <p:cNvSpPr>
            <a:spLocks noGrp="1"/>
          </p:cNvSpPr>
          <p:nvPr>
            <p:ph type="sldNum" sz="quarter" idx="12"/>
          </p:nvPr>
        </p:nvSpPr>
        <p:spPr/>
        <p:txBody>
          <a:bodyPr/>
          <a:lstStyle/>
          <a:p>
            <a:fld id="{B212C38A-D241-7041-9EFC-6446870ABFAA}" type="slidenum">
              <a:rPr lang="en-US" smtClean="0"/>
              <a:t>21</a:t>
            </a:fld>
            <a:endParaRPr lang="en-US" dirty="0"/>
          </a:p>
        </p:txBody>
      </p:sp>
      <p:sp>
        <p:nvSpPr>
          <p:cNvPr id="7" name="TextBox 6">
            <a:extLst>
              <a:ext uri="{FF2B5EF4-FFF2-40B4-BE49-F238E27FC236}">
                <a16:creationId xmlns:a16="http://schemas.microsoft.com/office/drawing/2014/main" id="{D0B78F87-430F-42BA-9AF9-D7935A069C13}"/>
              </a:ext>
            </a:extLst>
          </p:cNvPr>
          <p:cNvSpPr txBox="1"/>
          <p:nvPr/>
        </p:nvSpPr>
        <p:spPr>
          <a:xfrm>
            <a:off x="5680036" y="6486338"/>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98982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6B84-DBC0-4A18-91CE-3F9A555E095F}"/>
              </a:ext>
            </a:extLst>
          </p:cNvPr>
          <p:cNvSpPr>
            <a:spLocks noGrp="1"/>
          </p:cNvSpPr>
          <p:nvPr>
            <p:ph type="title"/>
          </p:nvPr>
        </p:nvSpPr>
        <p:spPr/>
        <p:txBody>
          <a:bodyPr/>
          <a:lstStyle/>
          <a:p>
            <a:r>
              <a:rPr lang="en-US" dirty="0"/>
              <a:t>Time Off</a:t>
            </a:r>
          </a:p>
        </p:txBody>
      </p:sp>
      <p:sp>
        <p:nvSpPr>
          <p:cNvPr id="4" name="Content Placeholder 3">
            <a:extLst>
              <a:ext uri="{FF2B5EF4-FFF2-40B4-BE49-F238E27FC236}">
                <a16:creationId xmlns:a16="http://schemas.microsoft.com/office/drawing/2014/main" id="{8672E481-1B15-4FF8-9609-C2B5B36D08BC}"/>
              </a:ext>
            </a:extLst>
          </p:cNvPr>
          <p:cNvSpPr>
            <a:spLocks noGrp="1"/>
          </p:cNvSpPr>
          <p:nvPr>
            <p:ph idx="1"/>
          </p:nvPr>
        </p:nvSpPr>
        <p:spPr/>
        <p:txBody>
          <a:bodyPr/>
          <a:lstStyle/>
          <a:p>
            <a:r>
              <a:rPr lang="en-US" dirty="0"/>
              <a:t>The policy should outline time-off practices</a:t>
            </a:r>
          </a:p>
          <a:p>
            <a:pPr lvl="1"/>
            <a:r>
              <a:rPr lang="en-US" dirty="0"/>
              <a:t>Who should the employee request time off from?</a:t>
            </a:r>
          </a:p>
          <a:p>
            <a:pPr lvl="1"/>
            <a:r>
              <a:rPr lang="en-US" dirty="0"/>
              <a:t>How often can the employee take time off?</a:t>
            </a:r>
          </a:p>
          <a:p>
            <a:pPr lvl="1"/>
            <a:r>
              <a:rPr lang="en-US" dirty="0"/>
              <a:t>Who is eligible?</a:t>
            </a:r>
          </a:p>
          <a:p>
            <a:pPr lvl="1"/>
            <a:r>
              <a:rPr lang="en-US" dirty="0"/>
              <a:t>What are the overall guidelines for taking time off?</a:t>
            </a:r>
          </a:p>
          <a:p>
            <a:endParaRPr lang="en-US" dirty="0"/>
          </a:p>
        </p:txBody>
      </p:sp>
      <p:pic>
        <p:nvPicPr>
          <p:cNvPr id="5" name="Picture 4">
            <a:extLst>
              <a:ext uri="{FF2B5EF4-FFF2-40B4-BE49-F238E27FC236}">
                <a16:creationId xmlns:a16="http://schemas.microsoft.com/office/drawing/2014/main" id="{8F640D00-E643-4777-B1E7-FC481F09400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734308" y="532892"/>
            <a:ext cx="509017" cy="509017"/>
          </a:xfrm>
          <a:prstGeom prst="rect">
            <a:avLst/>
          </a:prstGeom>
        </p:spPr>
      </p:pic>
      <p:sp>
        <p:nvSpPr>
          <p:cNvPr id="6" name="Slide Number Placeholder 5">
            <a:extLst>
              <a:ext uri="{FF2B5EF4-FFF2-40B4-BE49-F238E27FC236}">
                <a16:creationId xmlns:a16="http://schemas.microsoft.com/office/drawing/2014/main" id="{68E3EA2C-E2FD-4EB7-A016-9B6D8117DDBF}"/>
              </a:ext>
            </a:extLst>
          </p:cNvPr>
          <p:cNvSpPr>
            <a:spLocks noGrp="1"/>
          </p:cNvSpPr>
          <p:nvPr>
            <p:ph type="sldNum" sz="quarter" idx="12"/>
          </p:nvPr>
        </p:nvSpPr>
        <p:spPr/>
        <p:txBody>
          <a:bodyPr/>
          <a:lstStyle/>
          <a:p>
            <a:fld id="{B212C38A-D241-7041-9EFC-6446870ABFAA}" type="slidenum">
              <a:rPr lang="en-US" smtClean="0"/>
              <a:t>22</a:t>
            </a:fld>
            <a:endParaRPr lang="en-US" dirty="0"/>
          </a:p>
        </p:txBody>
      </p:sp>
      <p:sp>
        <p:nvSpPr>
          <p:cNvPr id="7" name="TextBox 6">
            <a:extLst>
              <a:ext uri="{FF2B5EF4-FFF2-40B4-BE49-F238E27FC236}">
                <a16:creationId xmlns:a16="http://schemas.microsoft.com/office/drawing/2014/main" id="{636132C2-9398-44F8-9155-190586341AB6}"/>
              </a:ext>
            </a:extLst>
          </p:cNvPr>
          <p:cNvSpPr txBox="1"/>
          <p:nvPr/>
        </p:nvSpPr>
        <p:spPr>
          <a:xfrm>
            <a:off x="5712309"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7448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B0E4-2D5A-472C-8F26-293C54005B5B}"/>
              </a:ext>
            </a:extLst>
          </p:cNvPr>
          <p:cNvSpPr>
            <a:spLocks noGrp="1"/>
          </p:cNvSpPr>
          <p:nvPr>
            <p:ph type="title"/>
          </p:nvPr>
        </p:nvSpPr>
        <p:spPr/>
        <p:txBody>
          <a:bodyPr>
            <a:normAutofit fontScale="90000"/>
          </a:bodyPr>
          <a:lstStyle/>
          <a:p>
            <a:r>
              <a:rPr lang="en-US" dirty="0">
                <a:latin typeface="Arial"/>
                <a:cs typeface="Arial"/>
              </a:rPr>
              <a:t>Timekeeping and Pay</a:t>
            </a:r>
          </a:p>
        </p:txBody>
      </p:sp>
      <p:sp>
        <p:nvSpPr>
          <p:cNvPr id="4" name="Content Placeholder 3">
            <a:extLst>
              <a:ext uri="{FF2B5EF4-FFF2-40B4-BE49-F238E27FC236}">
                <a16:creationId xmlns:a16="http://schemas.microsoft.com/office/drawing/2014/main" id="{82F0D0C9-23EA-43B4-A878-04A7CA5132B8}"/>
              </a:ext>
            </a:extLst>
          </p:cNvPr>
          <p:cNvSpPr>
            <a:spLocks noGrp="1"/>
          </p:cNvSpPr>
          <p:nvPr>
            <p:ph idx="1"/>
          </p:nvPr>
        </p:nvSpPr>
        <p:spPr/>
        <p:txBody>
          <a:bodyPr vert="horz" lIns="0" tIns="45720" rIns="0" bIns="45720" rtlCol="0" anchor="t">
            <a:normAutofit/>
          </a:bodyPr>
          <a:lstStyle/>
          <a:p>
            <a:r>
              <a:rPr lang="en-US" dirty="0"/>
              <a:t>The organization should have a policy that is consistent with the Fair Labor Standards Act (FLSA) which requires the organization to maintain payroll and records containing information and data with respect to each employee</a:t>
            </a:r>
          </a:p>
          <a:p>
            <a:pPr lvl="1"/>
            <a:r>
              <a:rPr lang="en-US" dirty="0">
                <a:latin typeface="Arial"/>
                <a:cs typeface="Arial"/>
              </a:rPr>
              <a:t>Policy should describe the organization expectation for time entry reporting</a:t>
            </a:r>
          </a:p>
          <a:p>
            <a:pPr lvl="1"/>
            <a:r>
              <a:rPr lang="en-US" dirty="0">
                <a:latin typeface="Arial"/>
                <a:cs typeface="Arial"/>
              </a:rPr>
              <a:t>FLSA is periodically updated with new requirements from the United States Department of Labor (DOL)</a:t>
            </a:r>
          </a:p>
        </p:txBody>
      </p:sp>
      <p:sp>
        <p:nvSpPr>
          <p:cNvPr id="5" name="Slide Number Placeholder 4">
            <a:extLst>
              <a:ext uri="{FF2B5EF4-FFF2-40B4-BE49-F238E27FC236}">
                <a16:creationId xmlns:a16="http://schemas.microsoft.com/office/drawing/2014/main" id="{69F8C96B-E96B-477F-A596-56E6489DA700}"/>
              </a:ext>
            </a:extLst>
          </p:cNvPr>
          <p:cNvSpPr>
            <a:spLocks noGrp="1"/>
          </p:cNvSpPr>
          <p:nvPr>
            <p:ph type="sldNum" sz="quarter" idx="12"/>
          </p:nvPr>
        </p:nvSpPr>
        <p:spPr/>
        <p:txBody>
          <a:bodyPr/>
          <a:lstStyle/>
          <a:p>
            <a:fld id="{B212C38A-D241-7041-9EFC-6446870ABFAA}" type="slidenum">
              <a:rPr lang="en-US" smtClean="0"/>
              <a:t>23</a:t>
            </a:fld>
            <a:endParaRPr lang="en-US" dirty="0"/>
          </a:p>
        </p:txBody>
      </p:sp>
      <p:sp>
        <p:nvSpPr>
          <p:cNvPr id="6" name="TextBox 5">
            <a:extLst>
              <a:ext uri="{FF2B5EF4-FFF2-40B4-BE49-F238E27FC236}">
                <a16:creationId xmlns:a16="http://schemas.microsoft.com/office/drawing/2014/main" id="{2FF805EF-DA43-4E13-880C-9379BE624E09}"/>
              </a:ext>
            </a:extLst>
          </p:cNvPr>
          <p:cNvSpPr txBox="1"/>
          <p:nvPr/>
        </p:nvSpPr>
        <p:spPr>
          <a:xfrm>
            <a:off x="569079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98073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B0E4-2D5A-472C-8F26-293C54005B5B}"/>
              </a:ext>
            </a:extLst>
          </p:cNvPr>
          <p:cNvSpPr>
            <a:spLocks noGrp="1"/>
          </p:cNvSpPr>
          <p:nvPr>
            <p:ph type="title"/>
          </p:nvPr>
        </p:nvSpPr>
        <p:spPr/>
        <p:txBody>
          <a:bodyPr>
            <a:normAutofit fontScale="90000"/>
          </a:bodyPr>
          <a:lstStyle/>
          <a:p>
            <a:r>
              <a:rPr lang="en-US" dirty="0">
                <a:latin typeface="Arial"/>
                <a:cs typeface="Arial"/>
              </a:rPr>
              <a:t>Conflict of Interest</a:t>
            </a:r>
          </a:p>
        </p:txBody>
      </p:sp>
      <p:sp>
        <p:nvSpPr>
          <p:cNvPr id="4" name="Content Placeholder 3">
            <a:extLst>
              <a:ext uri="{FF2B5EF4-FFF2-40B4-BE49-F238E27FC236}">
                <a16:creationId xmlns:a16="http://schemas.microsoft.com/office/drawing/2014/main" id="{82F0D0C9-23EA-43B4-A878-04A7CA5132B8}"/>
              </a:ext>
            </a:extLst>
          </p:cNvPr>
          <p:cNvSpPr>
            <a:spLocks noGrp="1"/>
          </p:cNvSpPr>
          <p:nvPr>
            <p:ph idx="1"/>
          </p:nvPr>
        </p:nvSpPr>
        <p:spPr/>
        <p:txBody>
          <a:bodyPr vert="horz" lIns="0" tIns="45720" rIns="0" bIns="45720" rtlCol="0" anchor="t">
            <a:normAutofit/>
          </a:bodyPr>
          <a:lstStyle/>
          <a:p>
            <a:r>
              <a:rPr lang="en-US" dirty="0"/>
              <a:t>The organization shall maintain and follow written procedures governing procurement of goods with grant awards, which shall i</a:t>
            </a:r>
            <a:r>
              <a:rPr lang="en-US" dirty="0">
                <a:effectLst/>
              </a:rPr>
              <a:t>nclude procedures designed to ensure grantee avoids conflicts of interest in its procurement decisions. </a:t>
            </a:r>
            <a:r>
              <a:rPr lang="en-US" dirty="0"/>
              <a:t>Organizations may follow existing procurement procedures if those procedures ensure the organization avoids such conflicts.</a:t>
            </a:r>
          </a:p>
          <a:p>
            <a:pPr lvl="1"/>
            <a:r>
              <a:rPr lang="en-US" dirty="0"/>
              <a:t>No employee, officer or agent of the organization who has a real or apparent conflict of interest may participate in the selection, award, or administration of the contract supported by the grant award.</a:t>
            </a:r>
          </a:p>
          <a:p>
            <a:pPr lvl="1"/>
            <a:endParaRPr lang="en-US" dirty="0">
              <a:latin typeface="Arial"/>
              <a:cs typeface="Arial"/>
            </a:endParaRPr>
          </a:p>
          <a:p>
            <a:pPr lvl="1"/>
            <a:endParaRPr lang="en-US" dirty="0">
              <a:latin typeface="Arial"/>
              <a:cs typeface="Arial"/>
            </a:endParaRPr>
          </a:p>
        </p:txBody>
      </p:sp>
      <p:sp>
        <p:nvSpPr>
          <p:cNvPr id="5" name="Slide Number Placeholder 4">
            <a:extLst>
              <a:ext uri="{FF2B5EF4-FFF2-40B4-BE49-F238E27FC236}">
                <a16:creationId xmlns:a16="http://schemas.microsoft.com/office/drawing/2014/main" id="{69F8C96B-E96B-477F-A596-56E6489DA700}"/>
              </a:ext>
            </a:extLst>
          </p:cNvPr>
          <p:cNvSpPr>
            <a:spLocks noGrp="1"/>
          </p:cNvSpPr>
          <p:nvPr>
            <p:ph type="sldNum" sz="quarter" idx="12"/>
          </p:nvPr>
        </p:nvSpPr>
        <p:spPr/>
        <p:txBody>
          <a:bodyPr/>
          <a:lstStyle/>
          <a:p>
            <a:fld id="{B212C38A-D241-7041-9EFC-6446870ABFAA}" type="slidenum">
              <a:rPr lang="en-US" smtClean="0"/>
              <a:t>24</a:t>
            </a:fld>
            <a:endParaRPr lang="en-US" dirty="0"/>
          </a:p>
        </p:txBody>
      </p:sp>
      <p:sp>
        <p:nvSpPr>
          <p:cNvPr id="6" name="TextBox 5">
            <a:extLst>
              <a:ext uri="{FF2B5EF4-FFF2-40B4-BE49-F238E27FC236}">
                <a16:creationId xmlns:a16="http://schemas.microsoft.com/office/drawing/2014/main" id="{2FF805EF-DA43-4E13-880C-9379BE624E09}"/>
              </a:ext>
            </a:extLst>
          </p:cNvPr>
          <p:cNvSpPr txBox="1"/>
          <p:nvPr/>
        </p:nvSpPr>
        <p:spPr>
          <a:xfrm>
            <a:off x="569079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93254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B0E4-2D5A-472C-8F26-293C54005B5B}"/>
              </a:ext>
            </a:extLst>
          </p:cNvPr>
          <p:cNvSpPr>
            <a:spLocks noGrp="1"/>
          </p:cNvSpPr>
          <p:nvPr>
            <p:ph type="title"/>
          </p:nvPr>
        </p:nvSpPr>
        <p:spPr/>
        <p:txBody>
          <a:bodyPr>
            <a:normAutofit fontScale="90000"/>
          </a:bodyPr>
          <a:lstStyle/>
          <a:p>
            <a:r>
              <a:rPr lang="en-US" dirty="0">
                <a:latin typeface="Arial"/>
                <a:cs typeface="Arial"/>
              </a:rPr>
              <a:t>Information Technology Usage</a:t>
            </a:r>
          </a:p>
        </p:txBody>
      </p:sp>
      <p:sp>
        <p:nvSpPr>
          <p:cNvPr id="4" name="Content Placeholder 3">
            <a:extLst>
              <a:ext uri="{FF2B5EF4-FFF2-40B4-BE49-F238E27FC236}">
                <a16:creationId xmlns:a16="http://schemas.microsoft.com/office/drawing/2014/main" id="{82F0D0C9-23EA-43B4-A878-04A7CA5132B8}"/>
              </a:ext>
            </a:extLst>
          </p:cNvPr>
          <p:cNvSpPr>
            <a:spLocks noGrp="1"/>
          </p:cNvSpPr>
          <p:nvPr>
            <p:ph idx="1"/>
          </p:nvPr>
        </p:nvSpPr>
        <p:spPr/>
        <p:txBody>
          <a:bodyPr vert="horz" lIns="0" tIns="45720" rIns="0" bIns="45720" rtlCol="0" anchor="t">
            <a:normAutofit/>
          </a:bodyPr>
          <a:lstStyle/>
          <a:p>
            <a:r>
              <a:rPr lang="en-US" dirty="0">
                <a:latin typeface="Arial"/>
                <a:cs typeface="Arial"/>
              </a:rPr>
              <a:t>Policy should describe the organization expectation for the appropriate use of information technology resources, including the internet and social media sites, for legitimate business purposes that support the organization’s mission and goals.</a:t>
            </a:r>
          </a:p>
        </p:txBody>
      </p:sp>
      <p:sp>
        <p:nvSpPr>
          <p:cNvPr id="5" name="Slide Number Placeholder 4">
            <a:extLst>
              <a:ext uri="{FF2B5EF4-FFF2-40B4-BE49-F238E27FC236}">
                <a16:creationId xmlns:a16="http://schemas.microsoft.com/office/drawing/2014/main" id="{69F8C96B-E96B-477F-A596-56E6489DA700}"/>
              </a:ext>
            </a:extLst>
          </p:cNvPr>
          <p:cNvSpPr>
            <a:spLocks noGrp="1"/>
          </p:cNvSpPr>
          <p:nvPr>
            <p:ph type="sldNum" sz="quarter" idx="12"/>
          </p:nvPr>
        </p:nvSpPr>
        <p:spPr/>
        <p:txBody>
          <a:bodyPr/>
          <a:lstStyle/>
          <a:p>
            <a:fld id="{B212C38A-D241-7041-9EFC-6446870ABFAA}" type="slidenum">
              <a:rPr lang="en-US" smtClean="0"/>
              <a:t>25</a:t>
            </a:fld>
            <a:endParaRPr lang="en-US" dirty="0"/>
          </a:p>
        </p:txBody>
      </p:sp>
      <p:sp>
        <p:nvSpPr>
          <p:cNvPr id="6" name="TextBox 5">
            <a:extLst>
              <a:ext uri="{FF2B5EF4-FFF2-40B4-BE49-F238E27FC236}">
                <a16:creationId xmlns:a16="http://schemas.microsoft.com/office/drawing/2014/main" id="{2FF805EF-DA43-4E13-880C-9379BE624E09}"/>
              </a:ext>
            </a:extLst>
          </p:cNvPr>
          <p:cNvSpPr txBox="1"/>
          <p:nvPr/>
        </p:nvSpPr>
        <p:spPr>
          <a:xfrm>
            <a:off x="569079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01236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6B84-DBC0-4A18-91CE-3F9A555E095F}"/>
              </a:ext>
            </a:extLst>
          </p:cNvPr>
          <p:cNvSpPr>
            <a:spLocks noGrp="1"/>
          </p:cNvSpPr>
          <p:nvPr>
            <p:ph type="title"/>
          </p:nvPr>
        </p:nvSpPr>
        <p:spPr/>
        <p:txBody>
          <a:bodyPr/>
          <a:lstStyle/>
          <a:p>
            <a:r>
              <a:rPr lang="en-US" dirty="0"/>
              <a:t>Disciplinary and Termination Policies</a:t>
            </a:r>
          </a:p>
        </p:txBody>
      </p:sp>
      <p:sp>
        <p:nvSpPr>
          <p:cNvPr id="4" name="Content Placeholder 3">
            <a:extLst>
              <a:ext uri="{FF2B5EF4-FFF2-40B4-BE49-F238E27FC236}">
                <a16:creationId xmlns:a16="http://schemas.microsoft.com/office/drawing/2014/main" id="{8672E481-1B15-4FF8-9609-C2B5B36D08BC}"/>
              </a:ext>
            </a:extLst>
          </p:cNvPr>
          <p:cNvSpPr>
            <a:spLocks noGrp="1"/>
          </p:cNvSpPr>
          <p:nvPr>
            <p:ph idx="1"/>
          </p:nvPr>
        </p:nvSpPr>
        <p:spPr/>
        <p:txBody>
          <a:bodyPr>
            <a:normAutofit lnSpcReduction="10000"/>
          </a:bodyPr>
          <a:lstStyle/>
          <a:p>
            <a:r>
              <a:rPr lang="en-US" dirty="0"/>
              <a:t>The organization should have policies and procedures that address disciplinary and termination actions </a:t>
            </a:r>
          </a:p>
          <a:p>
            <a:r>
              <a:rPr lang="en-US" dirty="0"/>
              <a:t>Best practices could include:</a:t>
            </a:r>
          </a:p>
          <a:p>
            <a:pPr lvl="2"/>
            <a:r>
              <a:rPr lang="en-US" dirty="0"/>
              <a:t>Coaching conversation</a:t>
            </a:r>
          </a:p>
          <a:p>
            <a:pPr lvl="2"/>
            <a:r>
              <a:rPr lang="en-US" dirty="0"/>
              <a:t>Verbal warning</a:t>
            </a:r>
          </a:p>
          <a:p>
            <a:pPr lvl="2"/>
            <a:r>
              <a:rPr lang="en-US" dirty="0"/>
              <a:t>Written warning</a:t>
            </a:r>
          </a:p>
          <a:p>
            <a:pPr lvl="2"/>
            <a:r>
              <a:rPr lang="en-US" dirty="0"/>
              <a:t>Suspension</a:t>
            </a:r>
          </a:p>
          <a:p>
            <a:pPr lvl="2"/>
            <a:r>
              <a:rPr lang="en-US" dirty="0"/>
              <a:t>Demotion</a:t>
            </a:r>
          </a:p>
          <a:p>
            <a:pPr lvl="2"/>
            <a:r>
              <a:rPr lang="en-US" dirty="0"/>
              <a:t>Termination of employment</a:t>
            </a:r>
          </a:p>
          <a:p>
            <a:pPr lvl="1"/>
            <a:endParaRPr lang="en-US" dirty="0"/>
          </a:p>
          <a:p>
            <a:endParaRPr lang="en-US" dirty="0"/>
          </a:p>
        </p:txBody>
      </p:sp>
      <p:pic>
        <p:nvPicPr>
          <p:cNvPr id="5" name="Picture 4">
            <a:extLst>
              <a:ext uri="{FF2B5EF4-FFF2-40B4-BE49-F238E27FC236}">
                <a16:creationId xmlns:a16="http://schemas.microsoft.com/office/drawing/2014/main" id="{8F640D00-E643-4777-B1E7-FC481F09400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833863" y="566125"/>
            <a:ext cx="509017" cy="509017"/>
          </a:xfrm>
          <a:prstGeom prst="rect">
            <a:avLst/>
          </a:prstGeom>
        </p:spPr>
      </p:pic>
      <p:sp>
        <p:nvSpPr>
          <p:cNvPr id="6" name="Slide Number Placeholder 5">
            <a:extLst>
              <a:ext uri="{FF2B5EF4-FFF2-40B4-BE49-F238E27FC236}">
                <a16:creationId xmlns:a16="http://schemas.microsoft.com/office/drawing/2014/main" id="{68E3EA2C-E2FD-4EB7-A016-9B6D8117DDBF}"/>
              </a:ext>
            </a:extLst>
          </p:cNvPr>
          <p:cNvSpPr>
            <a:spLocks noGrp="1"/>
          </p:cNvSpPr>
          <p:nvPr>
            <p:ph type="sldNum" sz="quarter" idx="12"/>
          </p:nvPr>
        </p:nvSpPr>
        <p:spPr/>
        <p:txBody>
          <a:bodyPr/>
          <a:lstStyle/>
          <a:p>
            <a:fld id="{B212C38A-D241-7041-9EFC-6446870ABFAA}" type="slidenum">
              <a:rPr lang="en-US" smtClean="0"/>
              <a:t>26</a:t>
            </a:fld>
            <a:endParaRPr lang="en-US" dirty="0"/>
          </a:p>
        </p:txBody>
      </p:sp>
      <p:sp>
        <p:nvSpPr>
          <p:cNvPr id="7" name="TextBox 6">
            <a:extLst>
              <a:ext uri="{FF2B5EF4-FFF2-40B4-BE49-F238E27FC236}">
                <a16:creationId xmlns:a16="http://schemas.microsoft.com/office/drawing/2014/main" id="{636132C2-9398-44F8-9155-190586341AB6}"/>
              </a:ext>
            </a:extLst>
          </p:cNvPr>
          <p:cNvSpPr txBox="1"/>
          <p:nvPr/>
        </p:nvSpPr>
        <p:spPr>
          <a:xfrm>
            <a:off x="5712309"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42204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4CB5-B1B1-415A-A4C5-13885C2273B2}"/>
              </a:ext>
            </a:extLst>
          </p:cNvPr>
          <p:cNvSpPr>
            <a:spLocks noGrp="1"/>
          </p:cNvSpPr>
          <p:nvPr>
            <p:ph type="title"/>
          </p:nvPr>
        </p:nvSpPr>
        <p:spPr/>
        <p:txBody>
          <a:bodyPr/>
          <a:lstStyle/>
          <a:p>
            <a:r>
              <a:rPr lang="en-US" dirty="0"/>
              <a:t>Compensation</a:t>
            </a:r>
          </a:p>
        </p:txBody>
      </p:sp>
    </p:spTree>
    <p:extLst>
      <p:ext uri="{BB962C8B-B14F-4D97-AF65-F5344CB8AC3E}">
        <p14:creationId xmlns:p14="http://schemas.microsoft.com/office/powerpoint/2010/main" val="247276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C45F-05B2-41E2-8344-C61611B62E76}"/>
              </a:ext>
            </a:extLst>
          </p:cNvPr>
          <p:cNvSpPr>
            <a:spLocks noGrp="1"/>
          </p:cNvSpPr>
          <p:nvPr>
            <p:ph type="title"/>
          </p:nvPr>
        </p:nvSpPr>
        <p:spPr/>
        <p:txBody>
          <a:bodyPr/>
          <a:lstStyle/>
          <a:p>
            <a:r>
              <a:rPr lang="en-US" dirty="0"/>
              <a:t>Compensation</a:t>
            </a:r>
          </a:p>
        </p:txBody>
      </p:sp>
      <p:sp>
        <p:nvSpPr>
          <p:cNvPr id="4" name="Content Placeholder 3">
            <a:extLst>
              <a:ext uri="{FF2B5EF4-FFF2-40B4-BE49-F238E27FC236}">
                <a16:creationId xmlns:a16="http://schemas.microsoft.com/office/drawing/2014/main" id="{7C1EAA31-FC26-408F-887F-AB4F437C334A}"/>
              </a:ext>
            </a:extLst>
          </p:cNvPr>
          <p:cNvSpPr>
            <a:spLocks noGrp="1"/>
          </p:cNvSpPr>
          <p:nvPr>
            <p:ph idx="1"/>
          </p:nvPr>
        </p:nvSpPr>
        <p:spPr/>
        <p:txBody>
          <a:bodyPr/>
          <a:lstStyle/>
          <a:p>
            <a:r>
              <a:rPr lang="en-US" dirty="0"/>
              <a:t>How often will employees be paid?</a:t>
            </a:r>
          </a:p>
          <a:p>
            <a:r>
              <a:rPr lang="en-US" dirty="0"/>
              <a:t>What jobs are salaried and what jobs are hourly?</a:t>
            </a:r>
          </a:p>
          <a:p>
            <a:r>
              <a:rPr lang="en-US" dirty="0"/>
              <a:t>What is the overtime policy?</a:t>
            </a:r>
          </a:p>
          <a:p>
            <a:r>
              <a:rPr lang="en-US" dirty="0"/>
              <a:t>What paycheck deductions are available?</a:t>
            </a:r>
          </a:p>
          <a:p>
            <a:r>
              <a:rPr lang="en-US" dirty="0"/>
              <a:t>Are pay advances available?</a:t>
            </a:r>
          </a:p>
          <a:p>
            <a:r>
              <a:rPr lang="en-US" dirty="0"/>
              <a:t>What is the expense reimbursement policy?</a:t>
            </a:r>
          </a:p>
          <a:p>
            <a:endParaRPr lang="en-US" dirty="0"/>
          </a:p>
        </p:txBody>
      </p:sp>
      <p:pic>
        <p:nvPicPr>
          <p:cNvPr id="5" name="Picture 4">
            <a:extLst>
              <a:ext uri="{FF2B5EF4-FFF2-40B4-BE49-F238E27FC236}">
                <a16:creationId xmlns:a16="http://schemas.microsoft.com/office/drawing/2014/main" id="{151E2681-76B5-4DD7-8C96-2D4D1771DE2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273141" y="532892"/>
            <a:ext cx="509017" cy="509017"/>
          </a:xfrm>
          <a:prstGeom prst="rect">
            <a:avLst/>
          </a:prstGeom>
        </p:spPr>
      </p:pic>
      <p:sp>
        <p:nvSpPr>
          <p:cNvPr id="6" name="Slide Number Placeholder 5">
            <a:extLst>
              <a:ext uri="{FF2B5EF4-FFF2-40B4-BE49-F238E27FC236}">
                <a16:creationId xmlns:a16="http://schemas.microsoft.com/office/drawing/2014/main" id="{0D1664E8-8FC5-4443-856B-FE762217927F}"/>
              </a:ext>
            </a:extLst>
          </p:cNvPr>
          <p:cNvSpPr>
            <a:spLocks noGrp="1"/>
          </p:cNvSpPr>
          <p:nvPr>
            <p:ph type="sldNum" sz="quarter" idx="12"/>
          </p:nvPr>
        </p:nvSpPr>
        <p:spPr/>
        <p:txBody>
          <a:bodyPr/>
          <a:lstStyle/>
          <a:p>
            <a:fld id="{B212C38A-D241-7041-9EFC-6446870ABFAA}" type="slidenum">
              <a:rPr lang="en-US" smtClean="0"/>
              <a:t>28</a:t>
            </a:fld>
            <a:endParaRPr lang="en-US" dirty="0"/>
          </a:p>
        </p:txBody>
      </p:sp>
      <p:sp>
        <p:nvSpPr>
          <p:cNvPr id="7" name="TextBox 6">
            <a:extLst>
              <a:ext uri="{FF2B5EF4-FFF2-40B4-BE49-F238E27FC236}">
                <a16:creationId xmlns:a16="http://schemas.microsoft.com/office/drawing/2014/main" id="{2DABA1D3-5412-4615-A3ED-D59FC193B16B}"/>
              </a:ext>
            </a:extLst>
          </p:cNvPr>
          <p:cNvSpPr txBox="1"/>
          <p:nvPr/>
        </p:nvSpPr>
        <p:spPr>
          <a:xfrm>
            <a:off x="5680036"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83762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B8D9-61AF-4203-BFD0-857FAF9D6AB7}"/>
              </a:ext>
            </a:extLst>
          </p:cNvPr>
          <p:cNvSpPr>
            <a:spLocks noGrp="1"/>
          </p:cNvSpPr>
          <p:nvPr>
            <p:ph type="title"/>
          </p:nvPr>
        </p:nvSpPr>
        <p:spPr/>
        <p:txBody>
          <a:bodyPr/>
          <a:lstStyle/>
          <a:p>
            <a:r>
              <a:rPr lang="en-US" dirty="0"/>
              <a:t>Compensation under Federal Grants</a:t>
            </a:r>
          </a:p>
        </p:txBody>
      </p:sp>
      <p:sp>
        <p:nvSpPr>
          <p:cNvPr id="4" name="Content Placeholder 3">
            <a:extLst>
              <a:ext uri="{FF2B5EF4-FFF2-40B4-BE49-F238E27FC236}">
                <a16:creationId xmlns:a16="http://schemas.microsoft.com/office/drawing/2014/main" id="{36AC244D-A3A6-4933-8DE5-62023D1F9A50}"/>
              </a:ext>
            </a:extLst>
          </p:cNvPr>
          <p:cNvSpPr>
            <a:spLocks noGrp="1"/>
          </p:cNvSpPr>
          <p:nvPr>
            <p:ph idx="1"/>
          </p:nvPr>
        </p:nvSpPr>
        <p:spPr/>
        <p:txBody>
          <a:bodyPr/>
          <a:lstStyle/>
          <a:p>
            <a:r>
              <a:rPr lang="en-US" dirty="0"/>
              <a:t>Should follow previously established compensation policies. (No separate policies)</a:t>
            </a:r>
          </a:p>
          <a:p>
            <a:r>
              <a:rPr lang="en-US" dirty="0"/>
              <a:t>Compensation policy should be consistently applied across both federal and non-federal activities</a:t>
            </a:r>
          </a:p>
          <a:p>
            <a:r>
              <a:rPr lang="en-US" dirty="0"/>
              <a:t>Policy must be written…</a:t>
            </a:r>
            <a:r>
              <a:rPr lang="en-US" u="sng" dirty="0"/>
              <a:t>And Followed!</a:t>
            </a:r>
          </a:p>
          <a:p>
            <a:pPr marL="0" indent="0">
              <a:buNone/>
            </a:pPr>
            <a:endParaRPr lang="en-US" dirty="0"/>
          </a:p>
        </p:txBody>
      </p:sp>
      <p:pic>
        <p:nvPicPr>
          <p:cNvPr id="5" name="Picture 4">
            <a:extLst>
              <a:ext uri="{FF2B5EF4-FFF2-40B4-BE49-F238E27FC236}">
                <a16:creationId xmlns:a16="http://schemas.microsoft.com/office/drawing/2014/main" id="{10445960-76F4-4330-95D1-C6A39215612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516260" y="532892"/>
            <a:ext cx="509017" cy="509017"/>
          </a:xfrm>
          <a:prstGeom prst="rect">
            <a:avLst/>
          </a:prstGeom>
        </p:spPr>
      </p:pic>
      <p:sp>
        <p:nvSpPr>
          <p:cNvPr id="6" name="Slide Number Placeholder 5">
            <a:extLst>
              <a:ext uri="{FF2B5EF4-FFF2-40B4-BE49-F238E27FC236}">
                <a16:creationId xmlns:a16="http://schemas.microsoft.com/office/drawing/2014/main" id="{08DB580C-5D98-4F84-9147-ECF01C224C5F}"/>
              </a:ext>
            </a:extLst>
          </p:cNvPr>
          <p:cNvSpPr>
            <a:spLocks noGrp="1"/>
          </p:cNvSpPr>
          <p:nvPr>
            <p:ph type="sldNum" sz="quarter" idx="12"/>
          </p:nvPr>
        </p:nvSpPr>
        <p:spPr/>
        <p:txBody>
          <a:bodyPr/>
          <a:lstStyle/>
          <a:p>
            <a:fld id="{B212C38A-D241-7041-9EFC-6446870ABFAA}" type="slidenum">
              <a:rPr lang="en-US" smtClean="0"/>
              <a:t>29</a:t>
            </a:fld>
            <a:endParaRPr lang="en-US" dirty="0"/>
          </a:p>
        </p:txBody>
      </p:sp>
      <p:sp>
        <p:nvSpPr>
          <p:cNvPr id="7" name="TextBox 6">
            <a:extLst>
              <a:ext uri="{FF2B5EF4-FFF2-40B4-BE49-F238E27FC236}">
                <a16:creationId xmlns:a16="http://schemas.microsoft.com/office/drawing/2014/main" id="{EBFEB244-96C1-4E94-849F-925873C42275}"/>
              </a:ext>
            </a:extLst>
          </p:cNvPr>
          <p:cNvSpPr txBox="1"/>
          <p:nvPr/>
        </p:nvSpPr>
        <p:spPr>
          <a:xfrm>
            <a:off x="5647763"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35328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42D6-5416-4DA8-912D-9F5C696F512C}"/>
              </a:ext>
            </a:extLst>
          </p:cNvPr>
          <p:cNvSpPr>
            <a:spLocks noGrp="1"/>
          </p:cNvSpPr>
          <p:nvPr>
            <p:ph type="title"/>
          </p:nvPr>
        </p:nvSpPr>
        <p:spPr/>
        <p:txBody>
          <a:bodyPr>
            <a:normAutofit fontScale="90000"/>
          </a:bodyPr>
          <a:lstStyle/>
          <a:p>
            <a:r>
              <a:rPr lang="en-US" dirty="0"/>
              <a:t>Legal Disclaimer</a:t>
            </a:r>
          </a:p>
        </p:txBody>
      </p:sp>
      <p:sp>
        <p:nvSpPr>
          <p:cNvPr id="3" name="Slide Number Placeholder 2">
            <a:extLst>
              <a:ext uri="{FF2B5EF4-FFF2-40B4-BE49-F238E27FC236}">
                <a16:creationId xmlns:a16="http://schemas.microsoft.com/office/drawing/2014/main" id="{4370E3BB-EED5-45EA-979F-AD634D695279}"/>
              </a:ext>
            </a:extLst>
          </p:cNvPr>
          <p:cNvSpPr>
            <a:spLocks noGrp="1"/>
          </p:cNvSpPr>
          <p:nvPr>
            <p:ph type="sldNum" sz="quarter" idx="12"/>
          </p:nvPr>
        </p:nvSpPr>
        <p:spPr/>
        <p:txBody>
          <a:bodyPr/>
          <a:lstStyle/>
          <a:p>
            <a:fld id="{B212C38A-D241-7041-9EFC-6446870ABFAA}" type="slidenum">
              <a:rPr lang="en-US" smtClean="0"/>
              <a:t>3</a:t>
            </a:fld>
            <a:endParaRPr lang="en-US" dirty="0"/>
          </a:p>
        </p:txBody>
      </p:sp>
      <p:sp>
        <p:nvSpPr>
          <p:cNvPr id="4" name="Content Placeholder 3">
            <a:extLst>
              <a:ext uri="{FF2B5EF4-FFF2-40B4-BE49-F238E27FC236}">
                <a16:creationId xmlns:a16="http://schemas.microsoft.com/office/drawing/2014/main" id="{30A461CA-87E0-4C4F-A5CC-85B614DE8C6E}"/>
              </a:ext>
            </a:extLst>
          </p:cNvPr>
          <p:cNvSpPr>
            <a:spLocks noGrp="1"/>
          </p:cNvSpPr>
          <p:nvPr>
            <p:ph idx="1"/>
          </p:nvPr>
        </p:nvSpPr>
        <p:spPr/>
        <p:txBody>
          <a:bodyPr/>
          <a:lstStyle/>
          <a:p>
            <a:r>
              <a:rPr lang="en-US" dirty="0"/>
              <a:t>FORVIS presenters are not providing legal advice. This presentation is meant to be an overview of the Grant Agreements for the Wisconsin DOA Program Grantees and should not be taken as legal guidance from DOA, WEDC or FORVIS. </a:t>
            </a:r>
          </a:p>
          <a:p>
            <a:endParaRPr lang="en-US" dirty="0"/>
          </a:p>
          <a:p>
            <a:r>
              <a:rPr lang="en-US" dirty="0"/>
              <a:t>Program Grantees should direct specific questions to the appropriate program inbox that they use to correspond with DOA representatives. </a:t>
            </a:r>
          </a:p>
        </p:txBody>
      </p:sp>
    </p:spTree>
    <p:extLst>
      <p:ext uri="{BB962C8B-B14F-4D97-AF65-F5344CB8AC3E}">
        <p14:creationId xmlns:p14="http://schemas.microsoft.com/office/powerpoint/2010/main" val="3586169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F85F-8063-418D-B341-67C3781730CD}"/>
              </a:ext>
            </a:extLst>
          </p:cNvPr>
          <p:cNvSpPr>
            <a:spLocks noGrp="1"/>
          </p:cNvSpPr>
          <p:nvPr>
            <p:ph type="title"/>
          </p:nvPr>
        </p:nvSpPr>
        <p:spPr/>
        <p:txBody>
          <a:bodyPr/>
          <a:lstStyle/>
          <a:p>
            <a:r>
              <a:rPr lang="en-US" dirty="0"/>
              <a:t>Compensation Under Federal Grants</a:t>
            </a:r>
          </a:p>
        </p:txBody>
      </p:sp>
      <p:sp>
        <p:nvSpPr>
          <p:cNvPr id="4" name="Content Placeholder 3">
            <a:extLst>
              <a:ext uri="{FF2B5EF4-FFF2-40B4-BE49-F238E27FC236}">
                <a16:creationId xmlns:a16="http://schemas.microsoft.com/office/drawing/2014/main" id="{B94F8826-1AAC-4370-B1A5-51E469308829}"/>
              </a:ext>
            </a:extLst>
          </p:cNvPr>
          <p:cNvSpPr>
            <a:spLocks noGrp="1"/>
          </p:cNvSpPr>
          <p:nvPr>
            <p:ph idx="1"/>
          </p:nvPr>
        </p:nvSpPr>
        <p:spPr/>
        <p:txBody>
          <a:bodyPr>
            <a:normAutofit fontScale="92500" lnSpcReduction="20000"/>
          </a:bodyPr>
          <a:lstStyle/>
          <a:p>
            <a:r>
              <a:rPr lang="en-US" dirty="0"/>
              <a:t>Eligible Expenses</a:t>
            </a:r>
          </a:p>
          <a:p>
            <a:pPr lvl="1"/>
            <a:r>
              <a:rPr lang="en-US" dirty="0"/>
              <a:t>Incurred during the period of performance</a:t>
            </a:r>
          </a:p>
          <a:p>
            <a:pPr lvl="2"/>
            <a:r>
              <a:rPr lang="en-US" dirty="0"/>
              <a:t>D</a:t>
            </a:r>
            <a:r>
              <a:rPr lang="en-US" b="0" i="0" u="none" strike="noStrike" baseline="0" dirty="0"/>
              <a:t>irectly attributable to tasks necessary to perform the activities and provide the deliverables set forth in the Application and the Scope of Work </a:t>
            </a:r>
          </a:p>
          <a:p>
            <a:pPr lvl="1"/>
            <a:r>
              <a:rPr lang="en-US" dirty="0"/>
              <a:t>Consistent with the Budget</a:t>
            </a:r>
          </a:p>
          <a:p>
            <a:pPr lvl="1"/>
            <a:r>
              <a:rPr lang="en-US" dirty="0"/>
              <a:t>Reasonable in amount relative to the good or service being paid for</a:t>
            </a:r>
          </a:p>
          <a:p>
            <a:pPr lvl="1"/>
            <a:r>
              <a:rPr lang="en-US" dirty="0"/>
              <a:t>Consistent with the intent and scope of grant program</a:t>
            </a:r>
          </a:p>
          <a:p>
            <a:r>
              <a:rPr lang="en-US" dirty="0"/>
              <a:t>Compensation allowability is also determined by specific grant requirements</a:t>
            </a:r>
          </a:p>
          <a:p>
            <a:pPr marL="457200" lvl="1" indent="0">
              <a:buNone/>
            </a:pPr>
            <a:endParaRPr lang="en-US" dirty="0"/>
          </a:p>
          <a:p>
            <a:endParaRPr lang="en-US" dirty="0"/>
          </a:p>
        </p:txBody>
      </p:sp>
      <p:pic>
        <p:nvPicPr>
          <p:cNvPr id="5" name="Picture 4">
            <a:extLst>
              <a:ext uri="{FF2B5EF4-FFF2-40B4-BE49-F238E27FC236}">
                <a16:creationId xmlns:a16="http://schemas.microsoft.com/office/drawing/2014/main" id="{ACAF2905-4E4B-4980-A332-D8733DDA5E7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566594" y="532892"/>
            <a:ext cx="509017" cy="509017"/>
          </a:xfrm>
          <a:prstGeom prst="rect">
            <a:avLst/>
          </a:prstGeom>
        </p:spPr>
      </p:pic>
      <p:sp>
        <p:nvSpPr>
          <p:cNvPr id="6" name="Slide Number Placeholder 5">
            <a:extLst>
              <a:ext uri="{FF2B5EF4-FFF2-40B4-BE49-F238E27FC236}">
                <a16:creationId xmlns:a16="http://schemas.microsoft.com/office/drawing/2014/main" id="{80D42930-E53C-4952-8CDF-9B72AA3D12B7}"/>
              </a:ext>
            </a:extLst>
          </p:cNvPr>
          <p:cNvSpPr>
            <a:spLocks noGrp="1"/>
          </p:cNvSpPr>
          <p:nvPr>
            <p:ph type="sldNum" sz="quarter" idx="12"/>
          </p:nvPr>
        </p:nvSpPr>
        <p:spPr/>
        <p:txBody>
          <a:bodyPr/>
          <a:lstStyle/>
          <a:p>
            <a:fld id="{B212C38A-D241-7041-9EFC-6446870ABFAA}" type="slidenum">
              <a:rPr lang="en-US" smtClean="0"/>
              <a:t>30</a:t>
            </a:fld>
            <a:endParaRPr lang="en-US" dirty="0"/>
          </a:p>
        </p:txBody>
      </p:sp>
      <p:sp>
        <p:nvSpPr>
          <p:cNvPr id="7" name="TextBox 6">
            <a:extLst>
              <a:ext uri="{FF2B5EF4-FFF2-40B4-BE49-F238E27FC236}">
                <a16:creationId xmlns:a16="http://schemas.microsoft.com/office/drawing/2014/main" id="{D8DC8F6A-B785-403D-A5D1-CD28A45D97E2}"/>
              </a:ext>
            </a:extLst>
          </p:cNvPr>
          <p:cNvSpPr txBox="1"/>
          <p:nvPr/>
        </p:nvSpPr>
        <p:spPr>
          <a:xfrm>
            <a:off x="5658521"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3644464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60CF-EFB5-45FE-9462-7A391B6FD3FA}"/>
              </a:ext>
            </a:extLst>
          </p:cNvPr>
          <p:cNvSpPr>
            <a:spLocks noGrp="1"/>
          </p:cNvSpPr>
          <p:nvPr>
            <p:ph type="title"/>
          </p:nvPr>
        </p:nvSpPr>
        <p:spPr/>
        <p:txBody>
          <a:bodyPr/>
          <a:lstStyle/>
          <a:p>
            <a:r>
              <a:rPr lang="en-US" dirty="0"/>
              <a:t>Documentation</a:t>
            </a:r>
          </a:p>
        </p:txBody>
      </p:sp>
      <p:sp>
        <p:nvSpPr>
          <p:cNvPr id="4" name="Content Placeholder 3">
            <a:extLst>
              <a:ext uri="{FF2B5EF4-FFF2-40B4-BE49-F238E27FC236}">
                <a16:creationId xmlns:a16="http://schemas.microsoft.com/office/drawing/2014/main" id="{1D3F8662-4148-4A0E-A3DD-853D2E600860}"/>
              </a:ext>
            </a:extLst>
          </p:cNvPr>
          <p:cNvSpPr>
            <a:spLocks noGrp="1"/>
          </p:cNvSpPr>
          <p:nvPr>
            <p:ph idx="1"/>
          </p:nvPr>
        </p:nvSpPr>
        <p:spPr/>
        <p:txBody>
          <a:bodyPr vert="horz" lIns="0" tIns="45720" rIns="0" bIns="45720" rtlCol="0" anchor="t">
            <a:normAutofit/>
          </a:bodyPr>
          <a:lstStyle/>
          <a:p>
            <a:r>
              <a:rPr lang="en-US" dirty="0"/>
              <a:t>Documentation of Time and Effort</a:t>
            </a:r>
          </a:p>
          <a:p>
            <a:pPr lvl="1"/>
            <a:r>
              <a:rPr lang="en-US" dirty="0"/>
              <a:t>Accurate Records</a:t>
            </a:r>
          </a:p>
          <a:p>
            <a:pPr lvl="1"/>
            <a:r>
              <a:rPr lang="en-US" dirty="0"/>
              <a:t>Accounting for staff time by grant allocation</a:t>
            </a:r>
          </a:p>
          <a:p>
            <a:pPr lvl="1"/>
            <a:r>
              <a:rPr lang="en-US" dirty="0"/>
              <a:t>Actual Work Performed</a:t>
            </a:r>
          </a:p>
          <a:p>
            <a:pPr lvl="1"/>
            <a:r>
              <a:rPr lang="en-US" dirty="0"/>
              <a:t>Support work under each area of cost</a:t>
            </a:r>
          </a:p>
          <a:p>
            <a:pPr lvl="1"/>
            <a:r>
              <a:rPr lang="en-US" dirty="0">
                <a:latin typeface="Arial"/>
                <a:cs typeface="Arial"/>
              </a:rPr>
              <a:t>Evidence of Employee affirming that their timesheet is correct</a:t>
            </a:r>
            <a:endParaRPr lang="en-US" dirty="0"/>
          </a:p>
          <a:p>
            <a:pPr lvl="1"/>
            <a:r>
              <a:rPr lang="en-US" dirty="0">
                <a:latin typeface="Arial"/>
                <a:cs typeface="Arial"/>
              </a:rPr>
              <a:t>Supervisor approval of time</a:t>
            </a:r>
            <a:endParaRPr lang="en-US" dirty="0"/>
          </a:p>
          <a:p>
            <a:endParaRPr lang="en-US" dirty="0"/>
          </a:p>
        </p:txBody>
      </p:sp>
      <p:pic>
        <p:nvPicPr>
          <p:cNvPr id="5" name="Picture 4">
            <a:extLst>
              <a:ext uri="{FF2B5EF4-FFF2-40B4-BE49-F238E27FC236}">
                <a16:creationId xmlns:a16="http://schemas.microsoft.com/office/drawing/2014/main" id="{95A4E138-DBCA-41E5-95B1-C1731F35C06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61204" y="532892"/>
            <a:ext cx="509017" cy="509017"/>
          </a:xfrm>
          <a:prstGeom prst="rect">
            <a:avLst/>
          </a:prstGeom>
        </p:spPr>
      </p:pic>
      <p:sp>
        <p:nvSpPr>
          <p:cNvPr id="6" name="Slide Number Placeholder 5">
            <a:extLst>
              <a:ext uri="{FF2B5EF4-FFF2-40B4-BE49-F238E27FC236}">
                <a16:creationId xmlns:a16="http://schemas.microsoft.com/office/drawing/2014/main" id="{1A5C39AF-5548-4453-AF77-5B0D8736EBE2}"/>
              </a:ext>
            </a:extLst>
          </p:cNvPr>
          <p:cNvSpPr>
            <a:spLocks noGrp="1"/>
          </p:cNvSpPr>
          <p:nvPr>
            <p:ph type="sldNum" sz="quarter" idx="12"/>
          </p:nvPr>
        </p:nvSpPr>
        <p:spPr/>
        <p:txBody>
          <a:bodyPr/>
          <a:lstStyle/>
          <a:p>
            <a:fld id="{B212C38A-D241-7041-9EFC-6446870ABFAA}" type="slidenum">
              <a:rPr lang="en-US" smtClean="0"/>
              <a:t>31</a:t>
            </a:fld>
            <a:endParaRPr lang="en-US" dirty="0"/>
          </a:p>
        </p:txBody>
      </p:sp>
      <p:sp>
        <p:nvSpPr>
          <p:cNvPr id="7" name="TextBox 6">
            <a:extLst>
              <a:ext uri="{FF2B5EF4-FFF2-40B4-BE49-F238E27FC236}">
                <a16:creationId xmlns:a16="http://schemas.microsoft.com/office/drawing/2014/main" id="{7A3D1645-1802-41EC-9D6A-50629765DE77}"/>
              </a:ext>
            </a:extLst>
          </p:cNvPr>
          <p:cNvSpPr txBox="1"/>
          <p:nvPr/>
        </p:nvSpPr>
        <p:spPr>
          <a:xfrm>
            <a:off x="5669279"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420660341"/>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2F00-F9CF-42EB-8D29-073B91771662}"/>
              </a:ext>
            </a:extLst>
          </p:cNvPr>
          <p:cNvSpPr>
            <a:spLocks noGrp="1"/>
          </p:cNvSpPr>
          <p:nvPr>
            <p:ph type="title"/>
          </p:nvPr>
        </p:nvSpPr>
        <p:spPr/>
        <p:txBody>
          <a:bodyPr/>
          <a:lstStyle/>
          <a:p>
            <a:r>
              <a:rPr lang="en-US" dirty="0"/>
              <a:t>Indirect Cost Rates – Avoiding Duplication</a:t>
            </a:r>
          </a:p>
        </p:txBody>
      </p:sp>
      <p:sp>
        <p:nvSpPr>
          <p:cNvPr id="3" name="Slide Number Placeholder 2">
            <a:extLst>
              <a:ext uri="{FF2B5EF4-FFF2-40B4-BE49-F238E27FC236}">
                <a16:creationId xmlns:a16="http://schemas.microsoft.com/office/drawing/2014/main" id="{B7C28BC9-EB69-4786-AC7F-070DDB5C4225}"/>
              </a:ext>
            </a:extLst>
          </p:cNvPr>
          <p:cNvSpPr>
            <a:spLocks noGrp="1"/>
          </p:cNvSpPr>
          <p:nvPr>
            <p:ph type="sldNum" sz="quarter" idx="12"/>
          </p:nvPr>
        </p:nvSpPr>
        <p:spPr/>
        <p:txBody>
          <a:bodyPr/>
          <a:lstStyle/>
          <a:p>
            <a:fld id="{B212C38A-D241-7041-9EFC-6446870ABFAA}" type="slidenum">
              <a:rPr lang="en-US" smtClean="0"/>
              <a:t>32</a:t>
            </a:fld>
            <a:endParaRPr lang="en-US" dirty="0"/>
          </a:p>
        </p:txBody>
      </p:sp>
      <p:sp>
        <p:nvSpPr>
          <p:cNvPr id="4" name="Content Placeholder 3">
            <a:extLst>
              <a:ext uri="{FF2B5EF4-FFF2-40B4-BE49-F238E27FC236}">
                <a16:creationId xmlns:a16="http://schemas.microsoft.com/office/drawing/2014/main" id="{ABB43F58-C428-47C6-8B31-586562BA847F}"/>
              </a:ext>
            </a:extLst>
          </p:cNvPr>
          <p:cNvSpPr>
            <a:spLocks noGrp="1"/>
          </p:cNvSpPr>
          <p:nvPr>
            <p:ph idx="1"/>
          </p:nvPr>
        </p:nvSpPr>
        <p:spPr/>
        <p:txBody>
          <a:bodyPr/>
          <a:lstStyle/>
          <a:p>
            <a:r>
              <a:rPr lang="en-US" dirty="0"/>
              <a:t>If you are using an indirect cost rate it is important that there is not duplication between costs that are included in your indirect rate calculation.</a:t>
            </a:r>
          </a:p>
          <a:p>
            <a:endParaRPr lang="en-US" dirty="0"/>
          </a:p>
          <a:p>
            <a:pPr lvl="1"/>
            <a:r>
              <a:rPr lang="en-US" dirty="0"/>
              <a:t>Reference documentation of the rate calculation</a:t>
            </a:r>
          </a:p>
          <a:p>
            <a:pPr lvl="1"/>
            <a:r>
              <a:rPr lang="en-US" dirty="0"/>
              <a:t>If direct costs are charged by typically administrative staff verify that their time is supported with activity logs</a:t>
            </a:r>
          </a:p>
        </p:txBody>
      </p:sp>
    </p:spTree>
    <p:extLst>
      <p:ext uri="{BB962C8B-B14F-4D97-AF65-F5344CB8AC3E}">
        <p14:creationId xmlns:p14="http://schemas.microsoft.com/office/powerpoint/2010/main" val="2755524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4478-F870-46F3-8A1E-55C8D72437E1}"/>
              </a:ext>
            </a:extLst>
          </p:cNvPr>
          <p:cNvSpPr>
            <a:spLocks noGrp="1"/>
          </p:cNvSpPr>
          <p:nvPr>
            <p:ph type="title"/>
          </p:nvPr>
        </p:nvSpPr>
        <p:spPr/>
        <p:txBody>
          <a:bodyPr/>
          <a:lstStyle/>
          <a:p>
            <a:r>
              <a:rPr lang="en-US" dirty="0"/>
              <a:t>Timekeeping</a:t>
            </a:r>
          </a:p>
        </p:txBody>
      </p:sp>
      <p:sp>
        <p:nvSpPr>
          <p:cNvPr id="4" name="Content Placeholder 3">
            <a:extLst>
              <a:ext uri="{FF2B5EF4-FFF2-40B4-BE49-F238E27FC236}">
                <a16:creationId xmlns:a16="http://schemas.microsoft.com/office/drawing/2014/main" id="{FDDF7C22-3FBF-465C-8760-CC035056755F}"/>
              </a:ext>
            </a:extLst>
          </p:cNvPr>
          <p:cNvSpPr>
            <a:spLocks noGrp="1"/>
          </p:cNvSpPr>
          <p:nvPr>
            <p:ph idx="1"/>
          </p:nvPr>
        </p:nvSpPr>
        <p:spPr/>
        <p:txBody>
          <a:bodyPr vert="horz" lIns="0" tIns="45720" rIns="0" bIns="45720" rtlCol="0" anchor="t">
            <a:normAutofit/>
          </a:bodyPr>
          <a:lstStyle/>
          <a:p>
            <a:r>
              <a:rPr lang="en-US" dirty="0">
                <a:latin typeface="Arial"/>
                <a:cs typeface="Arial"/>
              </a:rPr>
              <a:t>In order to meet the documentation requirements of federal awards, the awardee may:</a:t>
            </a:r>
          </a:p>
          <a:p>
            <a:pPr lvl="1"/>
            <a:r>
              <a:rPr lang="en-US" dirty="0">
                <a:latin typeface="Arial"/>
                <a:cs typeface="Arial"/>
              </a:rPr>
              <a:t>Keep time and effort logs which track the actual time spent on certain activities. </a:t>
            </a:r>
            <a:endParaRPr lang="en-US" dirty="0"/>
          </a:p>
          <a:p>
            <a:pPr lvl="1"/>
            <a:r>
              <a:rPr lang="en-US" dirty="0">
                <a:latin typeface="Arial"/>
                <a:cs typeface="Arial"/>
              </a:rPr>
              <a:t>Time and effort logs are then used to allocate wages to the award</a:t>
            </a:r>
          </a:p>
        </p:txBody>
      </p:sp>
      <p:pic>
        <p:nvPicPr>
          <p:cNvPr id="5" name="Picture 4">
            <a:extLst>
              <a:ext uri="{FF2B5EF4-FFF2-40B4-BE49-F238E27FC236}">
                <a16:creationId xmlns:a16="http://schemas.microsoft.com/office/drawing/2014/main" id="{9EC64A32-0B0C-4B75-9615-4561B1740E9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744626" y="532892"/>
            <a:ext cx="509017" cy="509017"/>
          </a:xfrm>
          <a:prstGeom prst="rect">
            <a:avLst/>
          </a:prstGeom>
        </p:spPr>
      </p:pic>
      <p:sp>
        <p:nvSpPr>
          <p:cNvPr id="6" name="Slide Number Placeholder 5">
            <a:extLst>
              <a:ext uri="{FF2B5EF4-FFF2-40B4-BE49-F238E27FC236}">
                <a16:creationId xmlns:a16="http://schemas.microsoft.com/office/drawing/2014/main" id="{C709D143-BD59-4ADB-8E31-B5C07D3BA1A5}"/>
              </a:ext>
            </a:extLst>
          </p:cNvPr>
          <p:cNvSpPr>
            <a:spLocks noGrp="1"/>
          </p:cNvSpPr>
          <p:nvPr>
            <p:ph type="sldNum" sz="quarter" idx="12"/>
          </p:nvPr>
        </p:nvSpPr>
        <p:spPr/>
        <p:txBody>
          <a:bodyPr/>
          <a:lstStyle/>
          <a:p>
            <a:fld id="{B212C38A-D241-7041-9EFC-6446870ABFAA}" type="slidenum">
              <a:rPr lang="en-US" smtClean="0"/>
              <a:t>33</a:t>
            </a:fld>
            <a:endParaRPr lang="en-US" dirty="0"/>
          </a:p>
        </p:txBody>
      </p:sp>
      <p:sp>
        <p:nvSpPr>
          <p:cNvPr id="7" name="TextBox 6">
            <a:extLst>
              <a:ext uri="{FF2B5EF4-FFF2-40B4-BE49-F238E27FC236}">
                <a16:creationId xmlns:a16="http://schemas.microsoft.com/office/drawing/2014/main" id="{98A3F035-8695-4B29-B706-AB0C81A5C8BC}"/>
              </a:ext>
            </a:extLst>
          </p:cNvPr>
          <p:cNvSpPr txBox="1"/>
          <p:nvPr/>
        </p:nvSpPr>
        <p:spPr>
          <a:xfrm>
            <a:off x="5733824"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046326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6056-A89E-4752-84F2-C0E555F511C4}"/>
              </a:ext>
            </a:extLst>
          </p:cNvPr>
          <p:cNvSpPr>
            <a:spLocks noGrp="1"/>
          </p:cNvSpPr>
          <p:nvPr>
            <p:ph type="title"/>
          </p:nvPr>
        </p:nvSpPr>
        <p:spPr/>
        <p:txBody>
          <a:bodyPr/>
          <a:lstStyle/>
          <a:p>
            <a:r>
              <a:rPr lang="en-US" dirty="0"/>
              <a:t>Laws applicable to Grants</a:t>
            </a:r>
          </a:p>
        </p:txBody>
      </p:sp>
    </p:spTree>
    <p:extLst>
      <p:ext uri="{BB962C8B-B14F-4D97-AF65-F5344CB8AC3E}">
        <p14:creationId xmlns:p14="http://schemas.microsoft.com/office/powerpoint/2010/main" val="327660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A6D5-B323-478A-8C62-A54D79EC3B92}"/>
              </a:ext>
            </a:extLst>
          </p:cNvPr>
          <p:cNvSpPr>
            <a:spLocks noGrp="1"/>
          </p:cNvSpPr>
          <p:nvPr>
            <p:ph type="title"/>
          </p:nvPr>
        </p:nvSpPr>
        <p:spPr>
          <a:xfrm>
            <a:off x="477521" y="2343338"/>
            <a:ext cx="3535680" cy="903445"/>
          </a:xfrm>
        </p:spPr>
        <p:txBody>
          <a:bodyPr>
            <a:normAutofit fontScale="90000"/>
          </a:bodyPr>
          <a:lstStyle/>
          <a:p>
            <a:pPr algn="ctr"/>
            <a:r>
              <a:rPr lang="en-US" dirty="0"/>
              <a:t>Laws to Consider</a:t>
            </a:r>
          </a:p>
        </p:txBody>
      </p:sp>
      <p:sp>
        <p:nvSpPr>
          <p:cNvPr id="4" name="Content Placeholder 3">
            <a:extLst>
              <a:ext uri="{FF2B5EF4-FFF2-40B4-BE49-F238E27FC236}">
                <a16:creationId xmlns:a16="http://schemas.microsoft.com/office/drawing/2014/main" id="{C5400187-841E-4A31-886D-E05C5CA7A74A}"/>
              </a:ext>
            </a:extLst>
          </p:cNvPr>
          <p:cNvSpPr>
            <a:spLocks noGrp="1"/>
          </p:cNvSpPr>
          <p:nvPr>
            <p:ph idx="1"/>
          </p:nvPr>
        </p:nvSpPr>
        <p:spPr/>
        <p:txBody>
          <a:bodyPr>
            <a:normAutofit fontScale="77500" lnSpcReduction="20000"/>
          </a:bodyPr>
          <a:lstStyle/>
          <a:p>
            <a:r>
              <a:rPr lang="en-US" u="sng" dirty="0"/>
              <a:t>Davis–Bacon Act </a:t>
            </a:r>
            <a:r>
              <a:rPr lang="en-US" dirty="0"/>
              <a:t>– Requires that fair market wages are paid on federally funded construction projects; however, </a:t>
            </a:r>
            <a:r>
              <a:rPr lang="en-US" sz="2900" dirty="0"/>
              <a:t>updated Dept. of Treasury guidance on ARPA, from July 2022, clarifies that </a:t>
            </a:r>
            <a:r>
              <a:rPr lang="en-US" sz="2900" dirty="0">
                <a:effectLst/>
              </a:rPr>
              <a:t>Davis-Bacon does not need to be applied to infrastructure projects funded </a:t>
            </a:r>
            <a:r>
              <a:rPr lang="en-US" sz="2900" i="1" dirty="0">
                <a:effectLst/>
              </a:rPr>
              <a:t>solely</a:t>
            </a:r>
            <a:r>
              <a:rPr lang="en-US" sz="2900" dirty="0">
                <a:effectLst/>
              </a:rPr>
              <a:t> by SLFRF grants, </a:t>
            </a:r>
            <a:r>
              <a:rPr lang="en-US" sz="2900" b="0" i="0" u="none" strike="noStrike" baseline="0" dirty="0"/>
              <a:t>except for SLFRF-funded construction projects undertaken by the District of Columbia</a:t>
            </a:r>
            <a:r>
              <a:rPr lang="en-US" sz="2900" dirty="0">
                <a:effectLst/>
              </a:rPr>
              <a:t>. </a:t>
            </a:r>
          </a:p>
          <a:p>
            <a:pPr lvl="1"/>
            <a:r>
              <a:rPr lang="en-US" sz="2300" dirty="0"/>
              <a:t>Given the nuances of Davis-Bacon applicability, Grantees should seek legal counsel to determine if Davis-Bacon Act requirements apply.</a:t>
            </a:r>
            <a:r>
              <a:rPr lang="en-US" sz="2300" dirty="0">
                <a:effectLst/>
              </a:rPr>
              <a:t> </a:t>
            </a:r>
            <a:endParaRPr lang="en-US" sz="2300" dirty="0"/>
          </a:p>
          <a:p>
            <a:r>
              <a:rPr lang="en-US" u="sng" dirty="0"/>
              <a:t>Civil Rights Act of 1964 </a:t>
            </a:r>
            <a:r>
              <a:rPr lang="en-US" dirty="0"/>
              <a:t>– Prohibits discrimination on the basis of race, color, or national origin</a:t>
            </a:r>
          </a:p>
          <a:p>
            <a:pPr lvl="1"/>
            <a:r>
              <a:rPr lang="en-US" sz="2600" dirty="0"/>
              <a:t>Grantee should maintain a complaint log and inform the awarding agency if complaints are filed. </a:t>
            </a:r>
          </a:p>
          <a:p>
            <a:r>
              <a:rPr lang="en-US" u="sng" dirty="0"/>
              <a:t>Americans with Disabilities Act (ADA) 1990 </a:t>
            </a:r>
            <a:r>
              <a:rPr lang="en-US" dirty="0"/>
              <a:t>-  Prohibits discrimination on the basis of disability</a:t>
            </a:r>
          </a:p>
          <a:p>
            <a:r>
              <a:rPr lang="en-US" u="sng" dirty="0"/>
              <a:t>Fair Labor Standards Act of 1938 </a:t>
            </a:r>
            <a:r>
              <a:rPr lang="en-US" dirty="0"/>
              <a:t>– Creates the right to a minimum wage and overtime pay.</a:t>
            </a:r>
          </a:p>
          <a:p>
            <a:endParaRPr lang="en-US" dirty="0"/>
          </a:p>
        </p:txBody>
      </p:sp>
      <p:pic>
        <p:nvPicPr>
          <p:cNvPr id="6" name="Picture 5">
            <a:extLst>
              <a:ext uri="{FF2B5EF4-FFF2-40B4-BE49-F238E27FC236}">
                <a16:creationId xmlns:a16="http://schemas.microsoft.com/office/drawing/2014/main" id="{D7BFE378-9C44-4F0B-A232-1B17F9CB180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990852" y="3356709"/>
            <a:ext cx="509017" cy="509017"/>
          </a:xfrm>
          <a:prstGeom prst="rect">
            <a:avLst/>
          </a:prstGeom>
        </p:spPr>
      </p:pic>
      <p:sp>
        <p:nvSpPr>
          <p:cNvPr id="5" name="Slide Number Placeholder 4">
            <a:extLst>
              <a:ext uri="{FF2B5EF4-FFF2-40B4-BE49-F238E27FC236}">
                <a16:creationId xmlns:a16="http://schemas.microsoft.com/office/drawing/2014/main" id="{A693F0A7-A570-4059-AFC5-B5D1DDEFB404}"/>
              </a:ext>
            </a:extLst>
          </p:cNvPr>
          <p:cNvSpPr>
            <a:spLocks noGrp="1"/>
          </p:cNvSpPr>
          <p:nvPr>
            <p:ph type="sldNum" sz="quarter" idx="12"/>
          </p:nvPr>
        </p:nvSpPr>
        <p:spPr/>
        <p:txBody>
          <a:bodyPr/>
          <a:lstStyle/>
          <a:p>
            <a:fld id="{B212C38A-D241-7041-9EFC-6446870ABFAA}" type="slidenum">
              <a:rPr lang="en-US" smtClean="0"/>
              <a:t>35</a:t>
            </a:fld>
            <a:endParaRPr lang="en-US" dirty="0"/>
          </a:p>
        </p:txBody>
      </p:sp>
      <p:sp>
        <p:nvSpPr>
          <p:cNvPr id="7" name="TextBox 6">
            <a:extLst>
              <a:ext uri="{FF2B5EF4-FFF2-40B4-BE49-F238E27FC236}">
                <a16:creationId xmlns:a16="http://schemas.microsoft.com/office/drawing/2014/main" id="{70AD8311-D1C3-4A31-8BDF-E2DA87C8EACD}"/>
              </a:ext>
            </a:extLst>
          </p:cNvPr>
          <p:cNvSpPr txBox="1"/>
          <p:nvPr/>
        </p:nvSpPr>
        <p:spPr>
          <a:xfrm>
            <a:off x="5680036"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2497382910"/>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20F7-D7AD-4448-80B6-51DDA448B985}"/>
              </a:ext>
            </a:extLst>
          </p:cNvPr>
          <p:cNvSpPr>
            <a:spLocks noGrp="1"/>
          </p:cNvSpPr>
          <p:nvPr>
            <p:ph type="title"/>
          </p:nvPr>
        </p:nvSpPr>
        <p:spPr/>
        <p:txBody>
          <a:bodyPr/>
          <a:lstStyle/>
          <a:p>
            <a:r>
              <a:rPr lang="en-US" dirty="0"/>
              <a:t>Other HR Considerations</a:t>
            </a:r>
          </a:p>
        </p:txBody>
      </p:sp>
    </p:spTree>
    <p:extLst>
      <p:ext uri="{BB962C8B-B14F-4D97-AF65-F5344CB8AC3E}">
        <p14:creationId xmlns:p14="http://schemas.microsoft.com/office/powerpoint/2010/main" val="149499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6140-45AC-4F84-BC27-864AC3D229A5}"/>
              </a:ext>
            </a:extLst>
          </p:cNvPr>
          <p:cNvSpPr>
            <a:spLocks noGrp="1"/>
          </p:cNvSpPr>
          <p:nvPr>
            <p:ph type="title"/>
          </p:nvPr>
        </p:nvSpPr>
        <p:spPr/>
        <p:txBody>
          <a:bodyPr>
            <a:normAutofit fontScale="90000"/>
          </a:bodyPr>
          <a:lstStyle/>
          <a:p>
            <a:pPr algn="ctr"/>
            <a:r>
              <a:rPr lang="en-US" dirty="0"/>
              <a:t>Job Descriptions</a:t>
            </a:r>
          </a:p>
        </p:txBody>
      </p:sp>
      <p:sp>
        <p:nvSpPr>
          <p:cNvPr id="4" name="Content Placeholder 3">
            <a:extLst>
              <a:ext uri="{FF2B5EF4-FFF2-40B4-BE49-F238E27FC236}">
                <a16:creationId xmlns:a16="http://schemas.microsoft.com/office/drawing/2014/main" id="{8DDCD5F1-C8EF-440C-A220-71CA7676788E}"/>
              </a:ext>
            </a:extLst>
          </p:cNvPr>
          <p:cNvSpPr>
            <a:spLocks noGrp="1"/>
          </p:cNvSpPr>
          <p:nvPr>
            <p:ph idx="1"/>
          </p:nvPr>
        </p:nvSpPr>
        <p:spPr/>
        <p:txBody>
          <a:bodyPr>
            <a:normAutofit/>
          </a:bodyPr>
          <a:lstStyle/>
          <a:p>
            <a:r>
              <a:rPr lang="en-US" dirty="0"/>
              <a:t>Job Title </a:t>
            </a:r>
          </a:p>
          <a:p>
            <a:r>
              <a:rPr lang="en-US" dirty="0"/>
              <a:t>Classification (exempt or non-exempt)</a:t>
            </a:r>
          </a:p>
          <a:p>
            <a:r>
              <a:rPr lang="en-US" dirty="0"/>
              <a:t>Salary Grade</a:t>
            </a:r>
          </a:p>
          <a:p>
            <a:r>
              <a:rPr lang="en-US" dirty="0"/>
              <a:t>Reports to</a:t>
            </a:r>
          </a:p>
          <a:p>
            <a:r>
              <a:rPr lang="en-US" dirty="0"/>
              <a:t>Summary of Responsibilities</a:t>
            </a:r>
          </a:p>
          <a:p>
            <a:r>
              <a:rPr lang="en-US" dirty="0"/>
              <a:t>Essential Functions</a:t>
            </a:r>
          </a:p>
          <a:p>
            <a:r>
              <a:rPr lang="en-US" dirty="0"/>
              <a:t>Competency</a:t>
            </a:r>
          </a:p>
          <a:p>
            <a:r>
              <a:rPr lang="en-US" dirty="0"/>
              <a:t>Supervisory Responsibilities</a:t>
            </a:r>
          </a:p>
          <a:p>
            <a:r>
              <a:rPr lang="en-US" dirty="0"/>
              <a:t>Work Environment</a:t>
            </a:r>
          </a:p>
        </p:txBody>
      </p:sp>
      <p:sp>
        <p:nvSpPr>
          <p:cNvPr id="5" name="Content Placeholder 4">
            <a:extLst>
              <a:ext uri="{FF2B5EF4-FFF2-40B4-BE49-F238E27FC236}">
                <a16:creationId xmlns:a16="http://schemas.microsoft.com/office/drawing/2014/main" id="{EC3FFC9F-2B46-4779-9EB4-04581C138916}"/>
              </a:ext>
            </a:extLst>
          </p:cNvPr>
          <p:cNvSpPr>
            <a:spLocks noGrp="1"/>
          </p:cNvSpPr>
          <p:nvPr>
            <p:ph idx="13"/>
          </p:nvPr>
        </p:nvSpPr>
        <p:spPr/>
        <p:txBody>
          <a:bodyPr/>
          <a:lstStyle/>
          <a:p>
            <a:endParaRPr lang="en-US" dirty="0"/>
          </a:p>
          <a:p>
            <a:pPr marL="342900" indent="-342900">
              <a:buFont typeface="Arial" panose="020B0604020202020204" pitchFamily="34" charset="0"/>
              <a:buChar char="•"/>
            </a:pPr>
            <a:r>
              <a:rPr lang="en-US" dirty="0"/>
              <a:t>Each position should have a job description</a:t>
            </a:r>
          </a:p>
          <a:p>
            <a:pPr marL="342900" indent="-342900">
              <a:buFont typeface="Arial" panose="020B0604020202020204" pitchFamily="34" charset="0"/>
              <a:buChar char="•"/>
            </a:pPr>
            <a:r>
              <a:rPr lang="en-US" dirty="0"/>
              <a:t>The job description should include:</a:t>
            </a:r>
          </a:p>
          <a:p>
            <a:endParaRPr lang="en-US" dirty="0"/>
          </a:p>
        </p:txBody>
      </p:sp>
      <p:sp>
        <p:nvSpPr>
          <p:cNvPr id="6" name="Slide Number Placeholder 5">
            <a:extLst>
              <a:ext uri="{FF2B5EF4-FFF2-40B4-BE49-F238E27FC236}">
                <a16:creationId xmlns:a16="http://schemas.microsoft.com/office/drawing/2014/main" id="{57125534-FA9E-4708-A636-FE49F35E5CA6}"/>
              </a:ext>
            </a:extLst>
          </p:cNvPr>
          <p:cNvSpPr>
            <a:spLocks noGrp="1"/>
          </p:cNvSpPr>
          <p:nvPr>
            <p:ph type="sldNum" sz="quarter" idx="12"/>
          </p:nvPr>
        </p:nvSpPr>
        <p:spPr/>
        <p:txBody>
          <a:bodyPr/>
          <a:lstStyle/>
          <a:p>
            <a:fld id="{B212C38A-D241-7041-9EFC-6446870ABFAA}" type="slidenum">
              <a:rPr lang="en-US" smtClean="0"/>
              <a:t>37</a:t>
            </a:fld>
            <a:endParaRPr lang="en-US" dirty="0"/>
          </a:p>
        </p:txBody>
      </p:sp>
      <p:sp>
        <p:nvSpPr>
          <p:cNvPr id="7" name="TextBox 6">
            <a:extLst>
              <a:ext uri="{FF2B5EF4-FFF2-40B4-BE49-F238E27FC236}">
                <a16:creationId xmlns:a16="http://schemas.microsoft.com/office/drawing/2014/main" id="{BEFDA160-4F33-4540-8D56-CA94D9843050}"/>
              </a:ext>
            </a:extLst>
          </p:cNvPr>
          <p:cNvSpPr txBox="1"/>
          <p:nvPr/>
        </p:nvSpPr>
        <p:spPr>
          <a:xfrm>
            <a:off x="5690794" y="6487716"/>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478160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6140-45AC-4F84-BC27-864AC3D229A5}"/>
              </a:ext>
            </a:extLst>
          </p:cNvPr>
          <p:cNvSpPr>
            <a:spLocks noGrp="1"/>
          </p:cNvSpPr>
          <p:nvPr>
            <p:ph type="title"/>
          </p:nvPr>
        </p:nvSpPr>
        <p:spPr>
          <a:xfrm>
            <a:off x="477517" y="386016"/>
            <a:ext cx="3535680" cy="903445"/>
          </a:xfrm>
        </p:spPr>
        <p:txBody>
          <a:bodyPr>
            <a:noAutofit/>
          </a:bodyPr>
          <a:lstStyle/>
          <a:p>
            <a:pPr algn="ctr"/>
            <a:r>
              <a:rPr lang="en-US" sz="2800" dirty="0"/>
              <a:t>Job Descriptions (Continued)</a:t>
            </a:r>
            <a:br>
              <a:rPr lang="en-US" sz="2800" dirty="0"/>
            </a:br>
            <a:endParaRPr lang="en-US" sz="2800" dirty="0"/>
          </a:p>
        </p:txBody>
      </p:sp>
      <p:sp>
        <p:nvSpPr>
          <p:cNvPr id="4" name="Content Placeholder 3">
            <a:extLst>
              <a:ext uri="{FF2B5EF4-FFF2-40B4-BE49-F238E27FC236}">
                <a16:creationId xmlns:a16="http://schemas.microsoft.com/office/drawing/2014/main" id="{8DDCD5F1-C8EF-440C-A220-71CA7676788E}"/>
              </a:ext>
            </a:extLst>
          </p:cNvPr>
          <p:cNvSpPr>
            <a:spLocks noGrp="1"/>
          </p:cNvSpPr>
          <p:nvPr>
            <p:ph idx="1"/>
          </p:nvPr>
        </p:nvSpPr>
        <p:spPr/>
        <p:txBody>
          <a:bodyPr>
            <a:normAutofit/>
          </a:bodyPr>
          <a:lstStyle/>
          <a:p>
            <a:r>
              <a:rPr lang="en-US" dirty="0"/>
              <a:t>Physical demands</a:t>
            </a:r>
          </a:p>
          <a:p>
            <a:r>
              <a:rPr lang="en-US" dirty="0"/>
              <a:t>Position type and expected hours of work</a:t>
            </a:r>
          </a:p>
          <a:p>
            <a:r>
              <a:rPr lang="en-US" dirty="0"/>
              <a:t>Travel</a:t>
            </a:r>
          </a:p>
          <a:p>
            <a:r>
              <a:rPr lang="en-US" dirty="0"/>
              <a:t>Required Education/Experience</a:t>
            </a:r>
          </a:p>
          <a:p>
            <a:r>
              <a:rPr lang="en-US" dirty="0"/>
              <a:t>Preferred education/experience</a:t>
            </a:r>
          </a:p>
          <a:p>
            <a:r>
              <a:rPr lang="en-US" dirty="0"/>
              <a:t>Affirmative Action/Equal Employment Opportunity Statement</a:t>
            </a:r>
          </a:p>
          <a:p>
            <a:r>
              <a:rPr lang="en-US" dirty="0"/>
              <a:t>Other Duties as Assigned</a:t>
            </a:r>
          </a:p>
          <a:p>
            <a:endParaRPr lang="en-US" dirty="0"/>
          </a:p>
        </p:txBody>
      </p:sp>
      <p:sp>
        <p:nvSpPr>
          <p:cNvPr id="5" name="Content Placeholder 4">
            <a:extLst>
              <a:ext uri="{FF2B5EF4-FFF2-40B4-BE49-F238E27FC236}">
                <a16:creationId xmlns:a16="http://schemas.microsoft.com/office/drawing/2014/main" id="{EC3FFC9F-2B46-4779-9EB4-04581C138916}"/>
              </a:ext>
            </a:extLst>
          </p:cNvPr>
          <p:cNvSpPr>
            <a:spLocks noGrp="1"/>
          </p:cNvSpPr>
          <p:nvPr>
            <p:ph idx="13"/>
          </p:nvPr>
        </p:nvSpPr>
        <p:spPr/>
        <p:txBody>
          <a:bodyPr/>
          <a:lstStyle/>
          <a:p>
            <a:endParaRPr lang="en-US" dirty="0"/>
          </a:p>
          <a:p>
            <a:endParaRPr lang="en-US" dirty="0"/>
          </a:p>
          <a:p>
            <a:pPr marL="342900" indent="-342900">
              <a:buFont typeface="Arial" panose="020B0604020202020204" pitchFamily="34" charset="0"/>
              <a:buChar char="•"/>
            </a:pPr>
            <a:r>
              <a:rPr lang="en-US" dirty="0"/>
              <a:t>The job description should include:</a:t>
            </a:r>
          </a:p>
          <a:p>
            <a:endParaRPr lang="en-US" dirty="0"/>
          </a:p>
        </p:txBody>
      </p:sp>
      <p:sp>
        <p:nvSpPr>
          <p:cNvPr id="6" name="Slide Number Placeholder 5">
            <a:extLst>
              <a:ext uri="{FF2B5EF4-FFF2-40B4-BE49-F238E27FC236}">
                <a16:creationId xmlns:a16="http://schemas.microsoft.com/office/drawing/2014/main" id="{57125534-FA9E-4708-A636-FE49F35E5CA6}"/>
              </a:ext>
            </a:extLst>
          </p:cNvPr>
          <p:cNvSpPr>
            <a:spLocks noGrp="1"/>
          </p:cNvSpPr>
          <p:nvPr>
            <p:ph type="sldNum" sz="quarter" idx="12"/>
          </p:nvPr>
        </p:nvSpPr>
        <p:spPr/>
        <p:txBody>
          <a:bodyPr/>
          <a:lstStyle/>
          <a:p>
            <a:fld id="{B212C38A-D241-7041-9EFC-6446870ABFAA}" type="slidenum">
              <a:rPr lang="en-US" smtClean="0"/>
              <a:t>38</a:t>
            </a:fld>
            <a:endParaRPr lang="en-US" dirty="0"/>
          </a:p>
        </p:txBody>
      </p:sp>
      <p:sp>
        <p:nvSpPr>
          <p:cNvPr id="7" name="TextBox 6">
            <a:extLst>
              <a:ext uri="{FF2B5EF4-FFF2-40B4-BE49-F238E27FC236}">
                <a16:creationId xmlns:a16="http://schemas.microsoft.com/office/drawing/2014/main" id="{BEFDA160-4F33-4540-8D56-CA94D9843050}"/>
              </a:ext>
            </a:extLst>
          </p:cNvPr>
          <p:cNvSpPr txBox="1"/>
          <p:nvPr/>
        </p:nvSpPr>
        <p:spPr>
          <a:xfrm>
            <a:off x="5690794" y="6487716"/>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714697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DF31-5A35-4D19-B271-C9A1BD3C3BB7}"/>
              </a:ext>
            </a:extLst>
          </p:cNvPr>
          <p:cNvSpPr>
            <a:spLocks noGrp="1"/>
          </p:cNvSpPr>
          <p:nvPr>
            <p:ph type="title"/>
          </p:nvPr>
        </p:nvSpPr>
        <p:spPr>
          <a:xfrm>
            <a:off x="418795" y="2229894"/>
            <a:ext cx="3535680" cy="903445"/>
          </a:xfrm>
        </p:spPr>
        <p:txBody>
          <a:bodyPr>
            <a:normAutofit fontScale="90000"/>
          </a:bodyPr>
          <a:lstStyle/>
          <a:p>
            <a:r>
              <a:rPr lang="en-US" dirty="0"/>
              <a:t>Retention Keys</a:t>
            </a:r>
          </a:p>
        </p:txBody>
      </p:sp>
      <p:sp>
        <p:nvSpPr>
          <p:cNvPr id="4" name="Content Placeholder 3">
            <a:extLst>
              <a:ext uri="{FF2B5EF4-FFF2-40B4-BE49-F238E27FC236}">
                <a16:creationId xmlns:a16="http://schemas.microsoft.com/office/drawing/2014/main" id="{57ECEC91-E07E-4DC8-B471-7B61E7B635C0}"/>
              </a:ext>
            </a:extLst>
          </p:cNvPr>
          <p:cNvSpPr>
            <a:spLocks noGrp="1"/>
          </p:cNvSpPr>
          <p:nvPr>
            <p:ph idx="1"/>
          </p:nvPr>
        </p:nvSpPr>
        <p:spPr/>
        <p:txBody>
          <a:bodyPr vert="horz" lIns="0" tIns="45720" rIns="0" bIns="45720" rtlCol="0" anchor="t">
            <a:normAutofit fontScale="92500" lnSpcReduction="10000"/>
          </a:bodyPr>
          <a:lstStyle/>
          <a:p>
            <a:r>
              <a:rPr lang="en-US" dirty="0">
                <a:latin typeface="Arial"/>
                <a:cs typeface="Arial"/>
              </a:rPr>
              <a:t>Provide Vision, Mission, Values </a:t>
            </a:r>
          </a:p>
          <a:p>
            <a:endParaRPr lang="en-US" dirty="0"/>
          </a:p>
          <a:p>
            <a:r>
              <a:rPr lang="en-US" dirty="0">
                <a:latin typeface="Arial"/>
                <a:cs typeface="Arial"/>
              </a:rPr>
              <a:t>Training and Development</a:t>
            </a:r>
          </a:p>
          <a:p>
            <a:endParaRPr lang="en-US" dirty="0"/>
          </a:p>
          <a:p>
            <a:r>
              <a:rPr lang="en-US" u="sng" dirty="0">
                <a:latin typeface="Arial"/>
                <a:cs typeface="Arial"/>
              </a:rPr>
              <a:t>Total Rewards Strategy </a:t>
            </a:r>
            <a:r>
              <a:rPr lang="en-US" dirty="0">
                <a:latin typeface="Arial"/>
                <a:cs typeface="Arial"/>
              </a:rPr>
              <a:t>– Encompasses compensation, benefits, professional development, performance recognition, and work-life balance</a:t>
            </a:r>
          </a:p>
          <a:p>
            <a:endParaRPr lang="en-US" dirty="0">
              <a:latin typeface="Arial"/>
              <a:cs typeface="Arial"/>
            </a:endParaRPr>
          </a:p>
          <a:p>
            <a:r>
              <a:rPr lang="en-US" dirty="0">
                <a:latin typeface="Arial"/>
                <a:cs typeface="Arial"/>
              </a:rPr>
              <a:t>Onboarding Process</a:t>
            </a:r>
          </a:p>
          <a:p>
            <a:endParaRPr lang="en-US" dirty="0"/>
          </a:p>
          <a:p>
            <a:r>
              <a:rPr lang="en-US" dirty="0">
                <a:latin typeface="Arial"/>
                <a:cs typeface="Arial"/>
              </a:rPr>
              <a:t>Employee Engagement</a:t>
            </a:r>
          </a:p>
          <a:p>
            <a:endParaRPr lang="en-US" dirty="0"/>
          </a:p>
        </p:txBody>
      </p:sp>
      <p:sp>
        <p:nvSpPr>
          <p:cNvPr id="5" name="Slide Number Placeholder 4">
            <a:extLst>
              <a:ext uri="{FF2B5EF4-FFF2-40B4-BE49-F238E27FC236}">
                <a16:creationId xmlns:a16="http://schemas.microsoft.com/office/drawing/2014/main" id="{E8FA018D-2A62-4D51-9F3F-928FF5CFB6C2}"/>
              </a:ext>
            </a:extLst>
          </p:cNvPr>
          <p:cNvSpPr>
            <a:spLocks noGrp="1"/>
          </p:cNvSpPr>
          <p:nvPr>
            <p:ph type="sldNum" sz="quarter" idx="12"/>
          </p:nvPr>
        </p:nvSpPr>
        <p:spPr/>
        <p:txBody>
          <a:bodyPr/>
          <a:lstStyle/>
          <a:p>
            <a:fld id="{B212C38A-D241-7041-9EFC-6446870ABFAA}" type="slidenum">
              <a:rPr lang="en-US" smtClean="0"/>
              <a:t>39</a:t>
            </a:fld>
            <a:endParaRPr lang="en-US" dirty="0"/>
          </a:p>
        </p:txBody>
      </p:sp>
      <p:sp>
        <p:nvSpPr>
          <p:cNvPr id="6" name="TextBox 5">
            <a:extLst>
              <a:ext uri="{FF2B5EF4-FFF2-40B4-BE49-F238E27FC236}">
                <a16:creationId xmlns:a16="http://schemas.microsoft.com/office/drawing/2014/main" id="{3C5CC9BF-9D6C-487F-A52C-3CB5B02EDE8C}"/>
              </a:ext>
            </a:extLst>
          </p:cNvPr>
          <p:cNvSpPr txBox="1"/>
          <p:nvPr/>
        </p:nvSpPr>
        <p:spPr>
          <a:xfrm>
            <a:off x="5669279" y="6476958"/>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409477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0496-29FD-DA24-78AF-291188307DE8}"/>
              </a:ext>
            </a:extLst>
          </p:cNvPr>
          <p:cNvSpPr>
            <a:spLocks noGrp="1"/>
          </p:cNvSpPr>
          <p:nvPr>
            <p:ph type="title"/>
          </p:nvPr>
        </p:nvSpPr>
        <p:spPr>
          <a:xfrm>
            <a:off x="569796" y="2229894"/>
            <a:ext cx="3535680" cy="903445"/>
          </a:xfrm>
        </p:spPr>
        <p:txBody>
          <a:bodyPr>
            <a:normAutofit fontScale="90000"/>
          </a:bodyPr>
          <a:lstStyle/>
          <a:p>
            <a:pPr algn="ctr"/>
            <a:r>
              <a:rPr lang="en-US" dirty="0"/>
              <a:t>Learning Objectives</a:t>
            </a:r>
          </a:p>
        </p:txBody>
      </p:sp>
      <p:sp>
        <p:nvSpPr>
          <p:cNvPr id="4" name="Content Placeholder 3">
            <a:extLst>
              <a:ext uri="{FF2B5EF4-FFF2-40B4-BE49-F238E27FC236}">
                <a16:creationId xmlns:a16="http://schemas.microsoft.com/office/drawing/2014/main" id="{41C1A3DD-2187-D966-BF3A-56B8CC20FF4B}"/>
              </a:ext>
            </a:extLst>
          </p:cNvPr>
          <p:cNvSpPr>
            <a:spLocks noGrp="1"/>
          </p:cNvSpPr>
          <p:nvPr>
            <p:ph idx="1"/>
          </p:nvPr>
        </p:nvSpPr>
        <p:spPr>
          <a:xfrm>
            <a:off x="4846320" y="1342239"/>
            <a:ext cx="6868159" cy="4695127"/>
          </a:xfrm>
        </p:spPr>
        <p:txBody>
          <a:bodyPr vert="horz" lIns="0" tIns="45720" rIns="0" bIns="45720" rtlCol="0" anchor="t">
            <a:normAutofit/>
          </a:bodyPr>
          <a:lstStyle/>
          <a:p>
            <a:r>
              <a:rPr lang="en-US" dirty="0">
                <a:latin typeface="Arial"/>
                <a:cs typeface="Arial"/>
              </a:rPr>
              <a:t>Employees v. Contractors</a:t>
            </a:r>
          </a:p>
          <a:p>
            <a:r>
              <a:rPr lang="en-US" dirty="0">
                <a:latin typeface="Arial"/>
                <a:cs typeface="Arial"/>
              </a:rPr>
              <a:t>Exempt v. Nonexempt</a:t>
            </a:r>
          </a:p>
          <a:p>
            <a:r>
              <a:rPr lang="en-US" dirty="0">
                <a:latin typeface="Arial"/>
                <a:cs typeface="Arial"/>
              </a:rPr>
              <a:t>Key Human Resources Policies</a:t>
            </a:r>
          </a:p>
          <a:p>
            <a:r>
              <a:rPr lang="en-US" dirty="0">
                <a:latin typeface="Arial"/>
                <a:cs typeface="Arial"/>
              </a:rPr>
              <a:t>Compensation</a:t>
            </a:r>
          </a:p>
          <a:p>
            <a:r>
              <a:rPr lang="en-US" dirty="0">
                <a:latin typeface="Arial"/>
                <a:cs typeface="Arial"/>
              </a:rPr>
              <a:t>Timekeeping</a:t>
            </a:r>
          </a:p>
          <a:p>
            <a:r>
              <a:rPr lang="en-US" dirty="0">
                <a:latin typeface="Arial"/>
                <a:cs typeface="Arial"/>
              </a:rPr>
              <a:t>Grant Considerations</a:t>
            </a:r>
          </a:p>
          <a:p>
            <a:r>
              <a:rPr lang="en-US" dirty="0">
                <a:latin typeface="Arial"/>
                <a:cs typeface="Arial"/>
              </a:rPr>
              <a:t>Other HR Considerations</a:t>
            </a:r>
          </a:p>
        </p:txBody>
      </p:sp>
      <p:pic>
        <p:nvPicPr>
          <p:cNvPr id="6" name="Picture 5">
            <a:extLst>
              <a:ext uri="{FF2B5EF4-FFF2-40B4-BE49-F238E27FC236}">
                <a16:creationId xmlns:a16="http://schemas.microsoft.com/office/drawing/2014/main" id="{F042FA2E-1B25-4B7D-88A8-62D79EAFF03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2188455" y="3236668"/>
            <a:ext cx="509017" cy="509017"/>
          </a:xfrm>
          <a:prstGeom prst="rect">
            <a:avLst/>
          </a:prstGeom>
        </p:spPr>
      </p:pic>
      <p:sp>
        <p:nvSpPr>
          <p:cNvPr id="5" name="Slide Number Placeholder 4">
            <a:extLst>
              <a:ext uri="{FF2B5EF4-FFF2-40B4-BE49-F238E27FC236}">
                <a16:creationId xmlns:a16="http://schemas.microsoft.com/office/drawing/2014/main" id="{5C482C66-7CE6-440E-AC6D-B22969B75FB2}"/>
              </a:ext>
            </a:extLst>
          </p:cNvPr>
          <p:cNvSpPr>
            <a:spLocks noGrp="1"/>
          </p:cNvSpPr>
          <p:nvPr>
            <p:ph type="sldNum" sz="quarter" idx="12"/>
          </p:nvPr>
        </p:nvSpPr>
        <p:spPr/>
        <p:txBody>
          <a:bodyPr/>
          <a:lstStyle/>
          <a:p>
            <a:fld id="{B212C38A-D241-7041-9EFC-6446870ABFAA}" type="slidenum">
              <a:rPr lang="en-US" smtClean="0"/>
              <a:t>4</a:t>
            </a:fld>
            <a:endParaRPr lang="en-US" dirty="0"/>
          </a:p>
        </p:txBody>
      </p:sp>
      <p:sp>
        <p:nvSpPr>
          <p:cNvPr id="7" name="TextBox 6">
            <a:extLst>
              <a:ext uri="{FF2B5EF4-FFF2-40B4-BE49-F238E27FC236}">
                <a16:creationId xmlns:a16="http://schemas.microsoft.com/office/drawing/2014/main" id="{C00B3F2C-1CBF-435D-BE0B-D9E034668150}"/>
              </a:ext>
            </a:extLst>
          </p:cNvPr>
          <p:cNvSpPr txBox="1"/>
          <p:nvPr/>
        </p:nvSpPr>
        <p:spPr>
          <a:xfrm>
            <a:off x="5895189"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47792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A6D5-B323-478A-8C62-A54D79EC3B92}"/>
              </a:ext>
            </a:extLst>
          </p:cNvPr>
          <p:cNvSpPr>
            <a:spLocks noGrp="1"/>
          </p:cNvSpPr>
          <p:nvPr>
            <p:ph type="title"/>
          </p:nvPr>
        </p:nvSpPr>
        <p:spPr>
          <a:xfrm>
            <a:off x="477521" y="2343338"/>
            <a:ext cx="3535680" cy="903445"/>
          </a:xfrm>
        </p:spPr>
        <p:txBody>
          <a:bodyPr>
            <a:normAutofit fontScale="90000"/>
          </a:bodyPr>
          <a:lstStyle/>
          <a:p>
            <a:pPr algn="ctr"/>
            <a:r>
              <a:rPr lang="en-US" dirty="0"/>
              <a:t>State Laws to Consider</a:t>
            </a:r>
          </a:p>
        </p:txBody>
      </p:sp>
      <p:sp>
        <p:nvSpPr>
          <p:cNvPr id="4" name="Content Placeholder 3">
            <a:extLst>
              <a:ext uri="{FF2B5EF4-FFF2-40B4-BE49-F238E27FC236}">
                <a16:creationId xmlns:a16="http://schemas.microsoft.com/office/drawing/2014/main" id="{C5400187-841E-4A31-886D-E05C5CA7A74A}"/>
              </a:ext>
            </a:extLst>
          </p:cNvPr>
          <p:cNvSpPr>
            <a:spLocks noGrp="1"/>
          </p:cNvSpPr>
          <p:nvPr>
            <p:ph idx="1"/>
          </p:nvPr>
        </p:nvSpPr>
        <p:spPr/>
        <p:txBody>
          <a:bodyPr>
            <a:normAutofit/>
          </a:bodyPr>
          <a:lstStyle/>
          <a:p>
            <a:r>
              <a:rPr lang="en-US" dirty="0"/>
              <a:t>2019 Wisconsin Executive Order 1 – Merit based hiring. Prohibiting Discrimination in State Employment, Public Services, and Contracting. Nondiscrimination based on:</a:t>
            </a:r>
          </a:p>
          <a:p>
            <a:pPr lvl="1"/>
            <a:r>
              <a:rPr lang="en-US" dirty="0"/>
              <a:t>Veteran Status</a:t>
            </a:r>
          </a:p>
          <a:p>
            <a:pPr lvl="1"/>
            <a:r>
              <a:rPr lang="en-US" dirty="0"/>
              <a:t>Gender Identity or Expression</a:t>
            </a:r>
          </a:p>
          <a:p>
            <a:pPr lvl="1"/>
            <a:r>
              <a:rPr lang="en-US" dirty="0"/>
              <a:t>Marital Status</a:t>
            </a:r>
          </a:p>
          <a:p>
            <a:pPr lvl="1"/>
            <a:r>
              <a:rPr lang="en-US" dirty="0"/>
              <a:t>Familial Status</a:t>
            </a:r>
          </a:p>
          <a:p>
            <a:pPr lvl="1"/>
            <a:r>
              <a:rPr lang="en-US" dirty="0"/>
              <a:t>Genetic Information</a:t>
            </a:r>
          </a:p>
          <a:p>
            <a:pPr lvl="1"/>
            <a:r>
              <a:rPr lang="en-US" dirty="0"/>
              <a:t>Political Affiliation</a:t>
            </a:r>
          </a:p>
          <a:p>
            <a:endParaRPr lang="en-US" dirty="0"/>
          </a:p>
        </p:txBody>
      </p:sp>
      <p:pic>
        <p:nvPicPr>
          <p:cNvPr id="5" name="Picture 4">
            <a:extLst>
              <a:ext uri="{FF2B5EF4-FFF2-40B4-BE49-F238E27FC236}">
                <a16:creationId xmlns:a16="http://schemas.microsoft.com/office/drawing/2014/main" id="{50F72835-740E-49A5-A8AE-F4CA23A895A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990852" y="3356709"/>
            <a:ext cx="509017" cy="509017"/>
          </a:xfrm>
          <a:prstGeom prst="rect">
            <a:avLst/>
          </a:prstGeom>
        </p:spPr>
      </p:pic>
      <p:sp>
        <p:nvSpPr>
          <p:cNvPr id="6" name="Slide Number Placeholder 5">
            <a:extLst>
              <a:ext uri="{FF2B5EF4-FFF2-40B4-BE49-F238E27FC236}">
                <a16:creationId xmlns:a16="http://schemas.microsoft.com/office/drawing/2014/main" id="{141EC9D2-0802-47B1-85BB-118E32AD7D32}"/>
              </a:ext>
            </a:extLst>
          </p:cNvPr>
          <p:cNvSpPr>
            <a:spLocks noGrp="1"/>
          </p:cNvSpPr>
          <p:nvPr>
            <p:ph type="sldNum" sz="quarter" idx="12"/>
          </p:nvPr>
        </p:nvSpPr>
        <p:spPr/>
        <p:txBody>
          <a:bodyPr/>
          <a:lstStyle/>
          <a:p>
            <a:fld id="{B212C38A-D241-7041-9EFC-6446870ABFAA}" type="slidenum">
              <a:rPr lang="en-US" smtClean="0"/>
              <a:t>40</a:t>
            </a:fld>
            <a:endParaRPr lang="en-US" dirty="0"/>
          </a:p>
        </p:txBody>
      </p:sp>
      <p:sp>
        <p:nvSpPr>
          <p:cNvPr id="7" name="TextBox 6">
            <a:extLst>
              <a:ext uri="{FF2B5EF4-FFF2-40B4-BE49-F238E27FC236}">
                <a16:creationId xmlns:a16="http://schemas.microsoft.com/office/drawing/2014/main" id="{880641EA-8D94-4CDF-AD11-DE769188BF8F}"/>
              </a:ext>
            </a:extLst>
          </p:cNvPr>
          <p:cNvSpPr txBox="1"/>
          <p:nvPr/>
        </p:nvSpPr>
        <p:spPr>
          <a:xfrm>
            <a:off x="5669279" y="6476958"/>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3066720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6021-CB61-4BC7-B078-57921980E78A}"/>
              </a:ext>
            </a:extLst>
          </p:cNvPr>
          <p:cNvSpPr>
            <a:spLocks noGrp="1"/>
          </p:cNvSpPr>
          <p:nvPr>
            <p:ph type="title"/>
          </p:nvPr>
        </p:nvSpPr>
        <p:spPr/>
        <p:txBody>
          <a:bodyPr/>
          <a:lstStyle/>
          <a:p>
            <a:r>
              <a:rPr lang="en-US" dirty="0"/>
              <a:t>Guidance References - Citations</a:t>
            </a:r>
          </a:p>
        </p:txBody>
      </p:sp>
      <p:sp>
        <p:nvSpPr>
          <p:cNvPr id="3" name="Slide Number Placeholder 2">
            <a:extLst>
              <a:ext uri="{FF2B5EF4-FFF2-40B4-BE49-F238E27FC236}">
                <a16:creationId xmlns:a16="http://schemas.microsoft.com/office/drawing/2014/main" id="{DFD20F49-549A-4770-8485-D91C9FD2D7D9}"/>
              </a:ext>
            </a:extLst>
          </p:cNvPr>
          <p:cNvSpPr>
            <a:spLocks noGrp="1"/>
          </p:cNvSpPr>
          <p:nvPr>
            <p:ph type="sldNum" sz="quarter" idx="12"/>
          </p:nvPr>
        </p:nvSpPr>
        <p:spPr/>
        <p:txBody>
          <a:bodyPr/>
          <a:lstStyle/>
          <a:p>
            <a:fld id="{B212C38A-D241-7041-9EFC-6446870ABFAA}" type="slidenum">
              <a:rPr lang="en-US" smtClean="0"/>
              <a:t>41</a:t>
            </a:fld>
            <a:endParaRPr lang="en-US" dirty="0"/>
          </a:p>
        </p:txBody>
      </p:sp>
      <p:sp>
        <p:nvSpPr>
          <p:cNvPr id="4" name="Content Placeholder 3">
            <a:extLst>
              <a:ext uri="{FF2B5EF4-FFF2-40B4-BE49-F238E27FC236}">
                <a16:creationId xmlns:a16="http://schemas.microsoft.com/office/drawing/2014/main" id="{BFDFB582-EFA2-470A-B91C-A2ECA55C0207}"/>
              </a:ext>
            </a:extLst>
          </p:cNvPr>
          <p:cNvSpPr>
            <a:spLocks noGrp="1"/>
          </p:cNvSpPr>
          <p:nvPr>
            <p:ph idx="1"/>
          </p:nvPr>
        </p:nvSpPr>
        <p:spPr/>
        <p:txBody>
          <a:bodyPr numCol="2">
            <a:normAutofit/>
          </a:bodyPr>
          <a:lstStyle/>
          <a:p>
            <a:r>
              <a:rPr lang="en-US" sz="2600" dirty="0"/>
              <a:t>Employees v. Contractor</a:t>
            </a:r>
          </a:p>
          <a:p>
            <a:pPr lvl="1"/>
            <a:r>
              <a:rPr lang="en-US" sz="1200" dirty="0">
                <a:hlinkClick r:id="rId2"/>
              </a:rPr>
              <a:t>(DOL)</a:t>
            </a:r>
            <a:endParaRPr lang="en-US" sz="1200" dirty="0"/>
          </a:p>
          <a:p>
            <a:r>
              <a:rPr lang="en-US" sz="2600" dirty="0"/>
              <a:t>Time Keeping and Pay</a:t>
            </a:r>
          </a:p>
          <a:p>
            <a:pPr lvl="1"/>
            <a:r>
              <a:rPr lang="en-US" sz="1200" dirty="0">
                <a:hlinkClick r:id="rId3"/>
              </a:rPr>
              <a:t>ECFR Link</a:t>
            </a:r>
            <a:endParaRPr lang="en-US" sz="1200" dirty="0"/>
          </a:p>
          <a:p>
            <a:pPr lvl="1"/>
            <a:r>
              <a:rPr lang="en-US" sz="1200" dirty="0">
                <a:hlinkClick r:id="rId4"/>
              </a:rPr>
              <a:t>DOL Time Reference</a:t>
            </a:r>
            <a:r>
              <a:rPr lang="en-US" sz="1200" dirty="0"/>
              <a:t> </a:t>
            </a:r>
            <a:endParaRPr lang="en-US" sz="1200" dirty="0">
              <a:solidFill>
                <a:srgbClr val="FF0000"/>
              </a:solidFill>
            </a:endParaRPr>
          </a:p>
          <a:p>
            <a:r>
              <a:rPr lang="en-US" sz="2600" dirty="0"/>
              <a:t>Exempt v. Non-Exempt</a:t>
            </a:r>
          </a:p>
          <a:p>
            <a:pPr lvl="1"/>
            <a:r>
              <a:rPr lang="en-US" sz="1200" dirty="0">
                <a:hlinkClick r:id="rId5"/>
              </a:rPr>
              <a:t>Final Rule: Overtime Update </a:t>
            </a:r>
            <a:endParaRPr lang="en-US" sz="1200" dirty="0"/>
          </a:p>
          <a:p>
            <a:r>
              <a:rPr lang="en-US" sz="2600" dirty="0"/>
              <a:t>Wisconsin Human Resources Handbook</a:t>
            </a:r>
            <a:endParaRPr lang="en-US" sz="2600" strike="sngStrike" dirty="0"/>
          </a:p>
          <a:p>
            <a:pPr lvl="1"/>
            <a:r>
              <a:rPr lang="en-US" sz="1200" dirty="0">
                <a:hlinkClick r:id="rId6"/>
              </a:rPr>
              <a:t>Wisconsin HR Handbook</a:t>
            </a:r>
            <a:endParaRPr lang="en-US" sz="1200" dirty="0"/>
          </a:p>
          <a:p>
            <a:pPr marL="457200" lvl="1" indent="0">
              <a:buNone/>
            </a:pPr>
            <a:endParaRPr lang="en-US" sz="1200" strike="sngStrike" dirty="0"/>
          </a:p>
        </p:txBody>
      </p:sp>
    </p:spTree>
    <p:extLst>
      <p:ext uri="{BB962C8B-B14F-4D97-AF65-F5344CB8AC3E}">
        <p14:creationId xmlns:p14="http://schemas.microsoft.com/office/powerpoint/2010/main" val="37005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846916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pic>
        <p:nvPicPr>
          <p:cNvPr id="3" name="Picture 2">
            <a:extLst>
              <a:ext uri="{FF2B5EF4-FFF2-40B4-BE49-F238E27FC236}">
                <a16:creationId xmlns:a16="http://schemas.microsoft.com/office/drawing/2014/main" id="{635A32CE-5C80-4B6A-8B1F-201696230892}"/>
              </a:ext>
            </a:extLst>
          </p:cNvPr>
          <p:cNvPicPr>
            <a:picLocks noChangeAspect="1"/>
          </p:cNvPicPr>
          <p:nvPr/>
        </p:nvPicPr>
        <p:blipFill>
          <a:blip r:embed="rId2"/>
          <a:stretch>
            <a:fillRect/>
          </a:stretch>
        </p:blipFill>
        <p:spPr>
          <a:xfrm>
            <a:off x="10180627" y="2472374"/>
            <a:ext cx="1737511" cy="1737511"/>
          </a:xfrm>
          <a:prstGeom prst="rect">
            <a:avLst/>
          </a:prstGeom>
        </p:spPr>
      </p:pic>
      <p:pic>
        <p:nvPicPr>
          <p:cNvPr id="4" name="Picture 3">
            <a:extLst>
              <a:ext uri="{FF2B5EF4-FFF2-40B4-BE49-F238E27FC236}">
                <a16:creationId xmlns:a16="http://schemas.microsoft.com/office/drawing/2014/main" id="{015A5E78-5B58-4366-8245-0CC493B8BE27}"/>
              </a:ext>
            </a:extLst>
          </p:cNvPr>
          <p:cNvPicPr>
            <a:picLocks noChangeAspect="1"/>
          </p:cNvPicPr>
          <p:nvPr/>
        </p:nvPicPr>
        <p:blipFill>
          <a:blip r:embed="rId3"/>
          <a:stretch>
            <a:fillRect/>
          </a:stretch>
        </p:blipFill>
        <p:spPr>
          <a:xfrm>
            <a:off x="9541565" y="4209885"/>
            <a:ext cx="2650435" cy="742354"/>
          </a:xfrm>
          <a:prstGeom prst="rect">
            <a:avLst/>
          </a:prstGeom>
        </p:spPr>
      </p:pic>
    </p:spTree>
    <p:extLst>
      <p:ext uri="{BB962C8B-B14F-4D97-AF65-F5344CB8AC3E}">
        <p14:creationId xmlns:p14="http://schemas.microsoft.com/office/powerpoint/2010/main" val="1321877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E078-1557-47F2-BD72-D6A40FA599F8}"/>
              </a:ext>
            </a:extLst>
          </p:cNvPr>
          <p:cNvSpPr>
            <a:spLocks noGrp="1"/>
          </p:cNvSpPr>
          <p:nvPr>
            <p:ph type="title"/>
          </p:nvPr>
        </p:nvSpPr>
        <p:spPr/>
        <p:txBody>
          <a:bodyPr>
            <a:normAutofit fontScale="90000"/>
          </a:bodyPr>
          <a:lstStyle/>
          <a:p>
            <a:r>
              <a:rPr lang="en-US" dirty="0"/>
              <a:t>Employee v. Contractor</a:t>
            </a:r>
          </a:p>
        </p:txBody>
      </p:sp>
      <p:sp>
        <p:nvSpPr>
          <p:cNvPr id="3" name="Slide Number Placeholder 2">
            <a:extLst>
              <a:ext uri="{FF2B5EF4-FFF2-40B4-BE49-F238E27FC236}">
                <a16:creationId xmlns:a16="http://schemas.microsoft.com/office/drawing/2014/main" id="{2FC623AE-D778-47F2-8C7B-B9816C650A03}"/>
              </a:ext>
            </a:extLst>
          </p:cNvPr>
          <p:cNvSpPr>
            <a:spLocks noGrp="1"/>
          </p:cNvSpPr>
          <p:nvPr>
            <p:ph type="sldNum" sz="quarter" idx="12"/>
          </p:nvPr>
        </p:nvSpPr>
        <p:spPr/>
        <p:txBody>
          <a:bodyPr/>
          <a:lstStyle/>
          <a:p>
            <a:fld id="{B212C38A-D241-7041-9EFC-6446870ABFAA}" type="slidenum">
              <a:rPr lang="en-US" smtClean="0"/>
              <a:t>5</a:t>
            </a:fld>
            <a:endParaRPr lang="en-US" dirty="0"/>
          </a:p>
        </p:txBody>
      </p:sp>
      <p:graphicFrame>
        <p:nvGraphicFramePr>
          <p:cNvPr id="7" name="Content Placeholder 3">
            <a:extLst>
              <a:ext uri="{FF2B5EF4-FFF2-40B4-BE49-F238E27FC236}">
                <a16:creationId xmlns:a16="http://schemas.microsoft.com/office/drawing/2014/main" id="{DFB03232-E047-2F41-33F5-3C6CF54A427C}"/>
              </a:ext>
            </a:extLst>
          </p:cNvPr>
          <p:cNvGraphicFramePr>
            <a:graphicFrameLocks noGrp="1"/>
          </p:cNvGraphicFramePr>
          <p:nvPr>
            <p:ph idx="1"/>
            <p:extLst>
              <p:ext uri="{D42A27DB-BD31-4B8C-83A1-F6EECF244321}">
                <p14:modId xmlns:p14="http://schemas.microsoft.com/office/powerpoint/2010/main" val="252065709"/>
              </p:ext>
            </p:extLst>
          </p:nvPr>
        </p:nvGraphicFramePr>
        <p:xfrm>
          <a:off x="477520" y="1253331"/>
          <a:ext cx="11236959" cy="478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224F382-124D-4F02-8D37-FE5005736A30}"/>
              </a:ext>
            </a:extLst>
          </p:cNvPr>
          <p:cNvSpPr txBox="1"/>
          <p:nvPr/>
        </p:nvSpPr>
        <p:spPr>
          <a:xfrm>
            <a:off x="5895189"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765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BE3-86A5-431B-8FBC-E5044FC87CFD}"/>
              </a:ext>
            </a:extLst>
          </p:cNvPr>
          <p:cNvSpPr>
            <a:spLocks noGrp="1"/>
          </p:cNvSpPr>
          <p:nvPr>
            <p:ph type="title"/>
          </p:nvPr>
        </p:nvSpPr>
        <p:spPr>
          <a:xfrm>
            <a:off x="477520" y="349885"/>
            <a:ext cx="11236960" cy="620395"/>
          </a:xfrm>
        </p:spPr>
        <p:txBody>
          <a:bodyPr>
            <a:normAutofit fontScale="90000"/>
          </a:bodyPr>
          <a:lstStyle/>
          <a:p>
            <a:r>
              <a:rPr lang="en-US" dirty="0"/>
              <a:t>Exempt v. Non-Exempt</a:t>
            </a:r>
          </a:p>
        </p:txBody>
      </p:sp>
      <p:sp>
        <p:nvSpPr>
          <p:cNvPr id="3" name="Slide Number Placeholder 2">
            <a:extLst>
              <a:ext uri="{FF2B5EF4-FFF2-40B4-BE49-F238E27FC236}">
                <a16:creationId xmlns:a16="http://schemas.microsoft.com/office/drawing/2014/main" id="{96FC2BEE-CC5F-4496-B325-BFFBECDA86B2}"/>
              </a:ext>
            </a:extLst>
          </p:cNvPr>
          <p:cNvSpPr>
            <a:spLocks noGrp="1"/>
          </p:cNvSpPr>
          <p:nvPr>
            <p:ph type="sldNum" sz="quarter" idx="12"/>
          </p:nvPr>
        </p:nvSpPr>
        <p:spPr/>
        <p:txBody>
          <a:bodyPr/>
          <a:lstStyle/>
          <a:p>
            <a:fld id="{B212C38A-D241-7041-9EFC-6446870ABFAA}" type="slidenum">
              <a:rPr lang="en-US" smtClean="0"/>
              <a:t>6</a:t>
            </a:fld>
            <a:endParaRPr lang="en-US" dirty="0"/>
          </a:p>
        </p:txBody>
      </p:sp>
      <p:graphicFrame>
        <p:nvGraphicFramePr>
          <p:cNvPr id="6" name="Content Placeholder 3">
            <a:extLst>
              <a:ext uri="{FF2B5EF4-FFF2-40B4-BE49-F238E27FC236}">
                <a16:creationId xmlns:a16="http://schemas.microsoft.com/office/drawing/2014/main" id="{AF0B1AD8-1FDF-7EAC-D8AC-F96752BDD6D6}"/>
              </a:ext>
            </a:extLst>
          </p:cNvPr>
          <p:cNvGraphicFramePr>
            <a:graphicFrameLocks noGrp="1"/>
          </p:cNvGraphicFramePr>
          <p:nvPr>
            <p:ph idx="1"/>
            <p:extLst>
              <p:ext uri="{D42A27DB-BD31-4B8C-83A1-F6EECF244321}">
                <p14:modId xmlns:p14="http://schemas.microsoft.com/office/powerpoint/2010/main" val="3934649602"/>
              </p:ext>
            </p:extLst>
          </p:nvPr>
        </p:nvGraphicFramePr>
        <p:xfrm>
          <a:off x="477520" y="1253331"/>
          <a:ext cx="11236959" cy="478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0CAE35A-DA19-4F17-8478-DED8C7B883B6}"/>
              </a:ext>
            </a:extLst>
          </p:cNvPr>
          <p:cNvSpPr txBox="1"/>
          <p:nvPr/>
        </p:nvSpPr>
        <p:spPr>
          <a:xfrm>
            <a:off x="5895189" y="6508115"/>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409649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F74307-49C6-FC65-3285-190595A0731A}"/>
              </a:ext>
            </a:extLst>
          </p:cNvPr>
          <p:cNvSpPr>
            <a:spLocks noGrp="1"/>
          </p:cNvSpPr>
          <p:nvPr>
            <p:ph type="title"/>
          </p:nvPr>
        </p:nvSpPr>
        <p:spPr/>
        <p:txBody>
          <a:bodyPr>
            <a:normAutofit fontScale="90000"/>
          </a:bodyPr>
          <a:lstStyle/>
          <a:p>
            <a:r>
              <a:rPr lang="en-US" dirty="0"/>
              <a:t>Employee Handbook</a:t>
            </a:r>
          </a:p>
        </p:txBody>
      </p:sp>
      <p:sp>
        <p:nvSpPr>
          <p:cNvPr id="7" name="Content Placeholder 6">
            <a:extLst>
              <a:ext uri="{FF2B5EF4-FFF2-40B4-BE49-F238E27FC236}">
                <a16:creationId xmlns:a16="http://schemas.microsoft.com/office/drawing/2014/main" id="{E9C3F200-67EB-2C6F-23F0-CFC6AC264037}"/>
              </a:ext>
            </a:extLst>
          </p:cNvPr>
          <p:cNvSpPr>
            <a:spLocks noGrp="1"/>
          </p:cNvSpPr>
          <p:nvPr>
            <p:ph idx="1"/>
          </p:nvPr>
        </p:nvSpPr>
        <p:spPr/>
        <p:txBody>
          <a:bodyPr vert="horz" lIns="0" tIns="45720" rIns="0" bIns="45720" rtlCol="0" anchor="t">
            <a:normAutofit/>
          </a:bodyPr>
          <a:lstStyle/>
          <a:p>
            <a:r>
              <a:rPr lang="en-US" dirty="0">
                <a:latin typeface="Arial"/>
                <a:cs typeface="Arial"/>
              </a:rPr>
              <a:t>Does your organization have an Employee Handbook?</a:t>
            </a:r>
          </a:p>
          <a:p>
            <a:endParaRPr lang="en-US" dirty="0">
              <a:latin typeface="Arial"/>
              <a:cs typeface="Arial"/>
            </a:endParaRPr>
          </a:p>
          <a:p>
            <a:r>
              <a:rPr lang="en-US" dirty="0"/>
              <a:t>When was the last time it was updated?</a:t>
            </a:r>
          </a:p>
          <a:p>
            <a:endParaRPr lang="en-US" dirty="0"/>
          </a:p>
          <a:p>
            <a:r>
              <a:rPr lang="en-US" dirty="0">
                <a:latin typeface="Arial"/>
                <a:cs typeface="Arial"/>
              </a:rPr>
              <a:t>Who has responsibility for keeping the policies current?</a:t>
            </a:r>
            <a:endParaRPr lang="en-US" dirty="0"/>
          </a:p>
        </p:txBody>
      </p:sp>
      <p:pic>
        <p:nvPicPr>
          <p:cNvPr id="5" name="Picture 4" descr="Icon&#10;&#10;Description automatically generated">
            <a:extLst>
              <a:ext uri="{FF2B5EF4-FFF2-40B4-BE49-F238E27FC236}">
                <a16:creationId xmlns:a16="http://schemas.microsoft.com/office/drawing/2014/main" id="{26193F2B-6F0A-4D74-B7B6-3117E1A43C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90136" y="397678"/>
            <a:ext cx="509017" cy="509017"/>
          </a:xfrm>
          <a:prstGeom prst="rect">
            <a:avLst/>
          </a:prstGeom>
        </p:spPr>
      </p:pic>
      <p:sp>
        <p:nvSpPr>
          <p:cNvPr id="2" name="Slide Number Placeholder 1">
            <a:extLst>
              <a:ext uri="{FF2B5EF4-FFF2-40B4-BE49-F238E27FC236}">
                <a16:creationId xmlns:a16="http://schemas.microsoft.com/office/drawing/2014/main" id="{34627A68-46DB-45FF-AB52-7B51102D84CB}"/>
              </a:ext>
            </a:extLst>
          </p:cNvPr>
          <p:cNvSpPr>
            <a:spLocks noGrp="1"/>
          </p:cNvSpPr>
          <p:nvPr>
            <p:ph type="sldNum" sz="quarter" idx="12"/>
          </p:nvPr>
        </p:nvSpPr>
        <p:spPr/>
        <p:txBody>
          <a:bodyPr/>
          <a:lstStyle/>
          <a:p>
            <a:fld id="{B212C38A-D241-7041-9EFC-6446870ABFAA}" type="slidenum">
              <a:rPr lang="en-US" smtClean="0"/>
              <a:t>7</a:t>
            </a:fld>
            <a:endParaRPr lang="en-US" dirty="0"/>
          </a:p>
        </p:txBody>
      </p:sp>
      <p:sp>
        <p:nvSpPr>
          <p:cNvPr id="8" name="TextBox 7">
            <a:extLst>
              <a:ext uri="{FF2B5EF4-FFF2-40B4-BE49-F238E27FC236}">
                <a16:creationId xmlns:a16="http://schemas.microsoft.com/office/drawing/2014/main" id="{A90AA473-2005-4C84-9152-B4C9C5FB618D}"/>
              </a:ext>
            </a:extLst>
          </p:cNvPr>
          <p:cNvSpPr txBox="1"/>
          <p:nvPr/>
        </p:nvSpPr>
        <p:spPr>
          <a:xfrm>
            <a:off x="5830643" y="648716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13269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p:txBody>
          <a:bodyPr>
            <a:normAutofit fontScale="90000"/>
          </a:bodyPr>
          <a:lstStyle/>
          <a:p>
            <a:r>
              <a:rPr lang="en-US" dirty="0"/>
              <a:t>Employee Handbook Best Practices</a:t>
            </a:r>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p:txBody>
          <a:bodyPr/>
          <a:lstStyle/>
          <a:p>
            <a:pPr marL="0" indent="0">
              <a:buNone/>
            </a:pPr>
            <a:endParaRPr lang="en-US" dirty="0">
              <a:effectLst/>
              <a:ea typeface="Calibri" panose="020F0502020204030204" pitchFamily="34" charset="0"/>
            </a:endParaRPr>
          </a:p>
          <a:p>
            <a:r>
              <a:rPr lang="en-US" dirty="0">
                <a:effectLst/>
                <a:ea typeface="Calibri" panose="020F0502020204030204" pitchFamily="34" charset="0"/>
              </a:rPr>
              <a:t>Update at least once a year</a:t>
            </a:r>
          </a:p>
          <a:p>
            <a:endParaRPr lang="en-US" dirty="0">
              <a:effectLst/>
              <a:ea typeface="Calibri" panose="020F0502020204030204" pitchFamily="34" charset="0"/>
            </a:endParaRPr>
          </a:p>
          <a:p>
            <a:r>
              <a:rPr lang="en-US" dirty="0">
                <a:effectLst/>
                <a:ea typeface="Calibri" panose="020F0502020204030204" pitchFamily="34" charset="0"/>
              </a:rPr>
              <a:t>Avoid legal jargon </a:t>
            </a:r>
          </a:p>
          <a:p>
            <a:endParaRPr lang="en-US" dirty="0">
              <a:effectLst/>
              <a:ea typeface="Calibri" panose="020F0502020204030204" pitchFamily="34" charset="0"/>
            </a:endParaRPr>
          </a:p>
          <a:p>
            <a:r>
              <a:rPr lang="en-US" dirty="0">
                <a:effectLst/>
                <a:ea typeface="Calibri" panose="020F0502020204030204" pitchFamily="34" charset="0"/>
              </a:rPr>
              <a:t>Retain receipt of employee acknowledgment</a:t>
            </a:r>
          </a:p>
          <a:p>
            <a:pPr marL="0" indent="0">
              <a:buNone/>
            </a:pPr>
            <a:endParaRPr lang="en-US" dirty="0">
              <a:effectLst/>
              <a:ea typeface="Calibri" panose="020F0502020204030204" pitchFamily="34" charset="0"/>
            </a:endParaRPr>
          </a:p>
          <a:p>
            <a:r>
              <a:rPr lang="en-US" dirty="0">
                <a:effectLst/>
                <a:ea typeface="Calibri" panose="020F0502020204030204" pitchFamily="34" charset="0"/>
              </a:rPr>
              <a:t>Communicate updates to employees</a:t>
            </a:r>
          </a:p>
          <a:p>
            <a:endParaRPr lang="en-US" dirty="0"/>
          </a:p>
        </p:txBody>
      </p:sp>
      <p:pic>
        <p:nvPicPr>
          <p:cNvPr id="5" name="Picture 4" descr="Icon&#10;&#10;Description automatically generated">
            <a:extLst>
              <a:ext uri="{FF2B5EF4-FFF2-40B4-BE49-F238E27FC236}">
                <a16:creationId xmlns:a16="http://schemas.microsoft.com/office/drawing/2014/main" id="{20FB8E15-8100-44D1-B439-E7C07D11D0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1508" y="566125"/>
            <a:ext cx="509017" cy="509017"/>
          </a:xfrm>
          <a:prstGeom prst="rect">
            <a:avLst/>
          </a:prstGeom>
        </p:spPr>
      </p:pic>
      <p:sp>
        <p:nvSpPr>
          <p:cNvPr id="2" name="Slide Number Placeholder 1">
            <a:extLst>
              <a:ext uri="{FF2B5EF4-FFF2-40B4-BE49-F238E27FC236}">
                <a16:creationId xmlns:a16="http://schemas.microsoft.com/office/drawing/2014/main" id="{F37D5E2A-EAD6-46DA-802F-055C1078BF23}"/>
              </a:ext>
            </a:extLst>
          </p:cNvPr>
          <p:cNvSpPr>
            <a:spLocks noGrp="1"/>
          </p:cNvSpPr>
          <p:nvPr>
            <p:ph type="sldNum" sz="quarter" idx="12"/>
          </p:nvPr>
        </p:nvSpPr>
        <p:spPr/>
        <p:txBody>
          <a:bodyPr/>
          <a:lstStyle/>
          <a:p>
            <a:fld id="{B212C38A-D241-7041-9EFC-6446870ABFAA}" type="slidenum">
              <a:rPr lang="en-US" smtClean="0"/>
              <a:t>8</a:t>
            </a:fld>
            <a:endParaRPr lang="en-US" dirty="0"/>
          </a:p>
        </p:txBody>
      </p:sp>
      <p:sp>
        <p:nvSpPr>
          <p:cNvPr id="8" name="TextBox 7">
            <a:extLst>
              <a:ext uri="{FF2B5EF4-FFF2-40B4-BE49-F238E27FC236}">
                <a16:creationId xmlns:a16="http://schemas.microsoft.com/office/drawing/2014/main" id="{AD09C812-2054-4CB7-9DB4-681E5C56866A}"/>
              </a:ext>
            </a:extLst>
          </p:cNvPr>
          <p:cNvSpPr txBox="1"/>
          <p:nvPr/>
        </p:nvSpPr>
        <p:spPr>
          <a:xfrm>
            <a:off x="5809128" y="648716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49156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916025-F9D3-CE84-A78C-29A4CF2B4781}"/>
              </a:ext>
            </a:extLst>
          </p:cNvPr>
          <p:cNvSpPr>
            <a:spLocks noGrp="1"/>
          </p:cNvSpPr>
          <p:nvPr>
            <p:ph type="title"/>
          </p:nvPr>
        </p:nvSpPr>
        <p:spPr/>
        <p:txBody>
          <a:bodyPr>
            <a:normAutofit fontScale="90000"/>
          </a:bodyPr>
          <a:lstStyle/>
          <a:p>
            <a:r>
              <a:rPr lang="en-US" dirty="0">
                <a:latin typeface="Arial"/>
                <a:cs typeface="Arial"/>
              </a:rPr>
              <a:t>Key Employee Handbook Sections</a:t>
            </a:r>
          </a:p>
        </p:txBody>
      </p:sp>
      <p:sp>
        <p:nvSpPr>
          <p:cNvPr id="7" name="Content Placeholder 6">
            <a:extLst>
              <a:ext uri="{FF2B5EF4-FFF2-40B4-BE49-F238E27FC236}">
                <a16:creationId xmlns:a16="http://schemas.microsoft.com/office/drawing/2014/main" id="{5D2B84E6-F675-7816-2958-55EDD0E5EA92}"/>
              </a:ext>
            </a:extLst>
          </p:cNvPr>
          <p:cNvSpPr>
            <a:spLocks noGrp="1"/>
          </p:cNvSpPr>
          <p:nvPr>
            <p:ph idx="1"/>
          </p:nvPr>
        </p:nvSpPr>
        <p:spPr/>
        <p:txBody>
          <a:bodyPr vert="horz" lIns="0" tIns="45720" rIns="0" bIns="45720" rtlCol="0" anchor="t">
            <a:normAutofit/>
          </a:bodyPr>
          <a:lstStyle/>
          <a:p>
            <a:pPr>
              <a:lnSpc>
                <a:spcPct val="107000"/>
              </a:lnSpc>
              <a:spcBef>
                <a:spcPts val="0"/>
              </a:spcBef>
              <a:spcAft>
                <a:spcPts val="0"/>
              </a:spcAft>
            </a:pPr>
            <a:r>
              <a:rPr lang="en-US" sz="2600" dirty="0">
                <a:latin typeface="Arial"/>
                <a:cs typeface="Arial"/>
              </a:rPr>
              <a:t>Equal Employment Opportunity</a:t>
            </a:r>
          </a:p>
          <a:p>
            <a:pPr>
              <a:lnSpc>
                <a:spcPct val="107000"/>
              </a:lnSpc>
              <a:spcBef>
                <a:spcPts val="0"/>
              </a:spcBef>
              <a:spcAft>
                <a:spcPts val="0"/>
              </a:spcAft>
            </a:pPr>
            <a:r>
              <a:rPr lang="en-US" sz="2600" dirty="0">
                <a:latin typeface="Arial"/>
                <a:cs typeface="Arial"/>
              </a:rPr>
              <a:t>At-will Employment</a:t>
            </a:r>
          </a:p>
          <a:p>
            <a:pPr>
              <a:lnSpc>
                <a:spcPct val="107000"/>
              </a:lnSpc>
              <a:spcBef>
                <a:spcPts val="0"/>
              </a:spcBef>
              <a:spcAft>
                <a:spcPts val="0"/>
              </a:spcAft>
            </a:pPr>
            <a:r>
              <a:rPr lang="en-US" sz="2600" dirty="0">
                <a:latin typeface="Arial"/>
                <a:cs typeface="Arial"/>
              </a:rPr>
              <a:t>Dispute Resolution</a:t>
            </a:r>
          </a:p>
          <a:p>
            <a:pPr>
              <a:lnSpc>
                <a:spcPct val="107000"/>
              </a:lnSpc>
              <a:spcBef>
                <a:spcPts val="0"/>
              </a:spcBef>
              <a:spcAft>
                <a:spcPts val="0"/>
              </a:spcAft>
            </a:pPr>
            <a:r>
              <a:rPr lang="en-US" sz="2600" dirty="0"/>
              <a:t>Work Hours</a:t>
            </a:r>
          </a:p>
          <a:p>
            <a:pPr>
              <a:lnSpc>
                <a:spcPct val="107000"/>
              </a:lnSpc>
              <a:spcBef>
                <a:spcPts val="0"/>
              </a:spcBef>
              <a:spcAft>
                <a:spcPts val="0"/>
              </a:spcAft>
            </a:pPr>
            <a:r>
              <a:rPr lang="en-US" sz="2600" dirty="0"/>
              <a:t>Personnel Records</a:t>
            </a:r>
          </a:p>
          <a:p>
            <a:pPr>
              <a:lnSpc>
                <a:spcPct val="107000"/>
              </a:lnSpc>
              <a:spcBef>
                <a:spcPts val="0"/>
              </a:spcBef>
              <a:spcAft>
                <a:spcPts val="0"/>
              </a:spcAft>
            </a:pPr>
            <a:r>
              <a:rPr lang="en-US" sz="2600" dirty="0">
                <a:latin typeface="Arial"/>
                <a:ea typeface="Calibri" panose="020F0502020204030204" pitchFamily="34" charset="0"/>
                <a:cs typeface="Arial"/>
              </a:rPr>
              <a:t>Anti-Harassment</a:t>
            </a:r>
            <a:endParaRPr lang="en-US" sz="2600" dirty="0">
              <a:ea typeface="Calibri" panose="020F0502020204030204" pitchFamily="34" charset="0"/>
            </a:endParaRPr>
          </a:p>
          <a:p>
            <a:pPr>
              <a:lnSpc>
                <a:spcPct val="107000"/>
              </a:lnSpc>
              <a:spcBef>
                <a:spcPts val="0"/>
              </a:spcBef>
              <a:spcAft>
                <a:spcPts val="0"/>
              </a:spcAft>
            </a:pPr>
            <a:r>
              <a:rPr lang="en-US" sz="2600" dirty="0">
                <a:latin typeface="Arial"/>
                <a:ea typeface="Calibri" panose="020F0502020204030204" pitchFamily="34" charset="0"/>
                <a:cs typeface="Arial"/>
              </a:rPr>
              <a:t>Workplace Safety</a:t>
            </a:r>
          </a:p>
          <a:p>
            <a:pPr lvl="1">
              <a:lnSpc>
                <a:spcPct val="107000"/>
              </a:lnSpc>
              <a:spcBef>
                <a:spcPts val="0"/>
              </a:spcBef>
              <a:spcAft>
                <a:spcPts val="0"/>
              </a:spcAft>
              <a:buFont typeface="Arial,Sans-Serif" panose="05000000000000000000" pitchFamily="2" charset="2"/>
              <a:buChar char="•"/>
            </a:pPr>
            <a:r>
              <a:rPr lang="en-US" sz="2600" dirty="0">
                <a:latin typeface="Arial"/>
                <a:ea typeface="Calibri" panose="020F0502020204030204" pitchFamily="34" charset="0"/>
                <a:cs typeface="Arial"/>
              </a:rPr>
              <a:t>Anti-Human Trafficking</a:t>
            </a:r>
          </a:p>
          <a:p>
            <a:pPr lvl="1">
              <a:lnSpc>
                <a:spcPct val="107000"/>
              </a:lnSpc>
              <a:spcBef>
                <a:spcPts val="0"/>
              </a:spcBef>
              <a:spcAft>
                <a:spcPts val="0"/>
              </a:spcAft>
              <a:buFont typeface="Arial,Sans-Serif" panose="05000000000000000000" pitchFamily="2" charset="2"/>
              <a:buChar char="•"/>
            </a:pPr>
            <a:r>
              <a:rPr lang="en-US" sz="2600" dirty="0">
                <a:latin typeface="Arial"/>
                <a:ea typeface="Calibri" panose="020F0502020204030204" pitchFamily="34" charset="0"/>
                <a:cs typeface="Arial"/>
              </a:rPr>
              <a:t>Whistleblower Protection</a:t>
            </a:r>
          </a:p>
          <a:p>
            <a:pPr lvl="1">
              <a:lnSpc>
                <a:spcPct val="107000"/>
              </a:lnSpc>
              <a:spcBef>
                <a:spcPts val="0"/>
              </a:spcBef>
              <a:spcAft>
                <a:spcPts val="0"/>
              </a:spcAft>
              <a:buFont typeface="Arial,Sans-Serif" panose="05000000000000000000" pitchFamily="2" charset="2"/>
              <a:buChar char="•"/>
            </a:pPr>
            <a:r>
              <a:rPr lang="en-US" sz="2600" dirty="0">
                <a:latin typeface="Arial"/>
                <a:ea typeface="Calibri" panose="020F0502020204030204" pitchFamily="34" charset="0"/>
                <a:cs typeface="Arial"/>
              </a:rPr>
              <a:t>Drug and Alcohol Policy</a:t>
            </a:r>
          </a:p>
          <a:p>
            <a:pPr>
              <a:lnSpc>
                <a:spcPct val="107000"/>
              </a:lnSpc>
              <a:spcBef>
                <a:spcPts val="0"/>
              </a:spcBef>
              <a:spcAft>
                <a:spcPts val="0"/>
              </a:spcAft>
            </a:pPr>
            <a:endParaRPr lang="en-US" dirty="0"/>
          </a:p>
        </p:txBody>
      </p:sp>
      <p:sp>
        <p:nvSpPr>
          <p:cNvPr id="2" name="Slide Number Placeholder 1">
            <a:extLst>
              <a:ext uri="{FF2B5EF4-FFF2-40B4-BE49-F238E27FC236}">
                <a16:creationId xmlns:a16="http://schemas.microsoft.com/office/drawing/2014/main" id="{F1BB56A4-B83F-4086-9EA6-108CEC7A4667}"/>
              </a:ext>
            </a:extLst>
          </p:cNvPr>
          <p:cNvSpPr>
            <a:spLocks noGrp="1"/>
          </p:cNvSpPr>
          <p:nvPr>
            <p:ph type="sldNum" sz="quarter" idx="12"/>
          </p:nvPr>
        </p:nvSpPr>
        <p:spPr/>
        <p:txBody>
          <a:bodyPr/>
          <a:lstStyle/>
          <a:p>
            <a:fld id="{B212C38A-D241-7041-9EFC-6446870ABFAA}" type="slidenum">
              <a:rPr lang="en-US" smtClean="0"/>
              <a:t>9</a:t>
            </a:fld>
            <a:endParaRPr lang="en-US" dirty="0"/>
          </a:p>
        </p:txBody>
      </p:sp>
      <p:sp>
        <p:nvSpPr>
          <p:cNvPr id="8" name="TextBox 7">
            <a:extLst>
              <a:ext uri="{FF2B5EF4-FFF2-40B4-BE49-F238E27FC236}">
                <a16:creationId xmlns:a16="http://schemas.microsoft.com/office/drawing/2014/main" id="{6F4DB07E-811B-4BC0-BCCC-4F0A440DB58E}"/>
              </a:ext>
            </a:extLst>
          </p:cNvPr>
          <p:cNvSpPr txBox="1"/>
          <p:nvPr/>
        </p:nvSpPr>
        <p:spPr>
          <a:xfrm>
            <a:off x="5830643" y="6475581"/>
            <a:ext cx="6809591" cy="230832"/>
          </a:xfrm>
          <a:prstGeom prst="rect">
            <a:avLst/>
          </a:prstGeom>
          <a:noFill/>
        </p:spPr>
        <p:txBody>
          <a:bodyPr wrap="square" rtlCol="0">
            <a:spAutoFit/>
          </a:bodyPr>
          <a:lstStyle/>
          <a:p>
            <a:r>
              <a:rPr lang="en-US" sz="900" b="1" dirty="0">
                <a:solidFill>
                  <a:srgbClr val="FF0000"/>
                </a:solidFill>
                <a:effectLst/>
                <a:latin typeface="Segoe UI" panose="020B0502040204020203" pitchFamily="34" charset="0"/>
              </a:rPr>
              <a:t>This presentation encompasses best practices for Human Resource practices. FORVIS is not providing legal advice. </a:t>
            </a:r>
            <a:endParaRPr lang="en-US" sz="900" b="1" dirty="0">
              <a:solidFill>
                <a:srgbClr val="FF0000"/>
              </a:solidFill>
            </a:endParaRPr>
          </a:p>
        </p:txBody>
      </p:sp>
    </p:spTree>
    <p:extLst>
      <p:ext uri="{BB962C8B-B14F-4D97-AF65-F5344CB8AC3E}">
        <p14:creationId xmlns:p14="http://schemas.microsoft.com/office/powerpoint/2010/main" val="3737563873"/>
      </p:ext>
    </p:extLst>
  </p:cSld>
  <p:clrMapOvr>
    <a:masterClrMapping/>
  </p:clrMapOvr>
</p:sld>
</file>

<file path=ppt/theme/theme1.xml><?xml version="1.0" encoding="utf-8"?>
<a:theme xmlns:a="http://schemas.openxmlformats.org/drawingml/2006/main" name="Custom Design">
  <a:themeElements>
    <a:clrScheme name="FORVIS Palette">
      <a:dk1>
        <a:srgbClr val="000000"/>
      </a:dk1>
      <a:lt1>
        <a:sysClr val="window" lastClr="FFFFFF"/>
      </a:lt1>
      <a:dk2>
        <a:srgbClr val="636669"/>
      </a:dk2>
      <a:lt2>
        <a:srgbClr val="E0E1DD"/>
      </a:lt2>
      <a:accent1>
        <a:srgbClr val="D52B1E"/>
      </a:accent1>
      <a:accent2>
        <a:srgbClr val="71C6C1"/>
      </a:accent2>
      <a:accent3>
        <a:srgbClr val="FFBC3D"/>
      </a:accent3>
      <a:accent4>
        <a:srgbClr val="0089C4"/>
      </a:accent4>
      <a:accent5>
        <a:srgbClr val="5E2D61"/>
      </a:accent5>
      <a:accent6>
        <a:srgbClr val="D55C19"/>
      </a:accent6>
      <a:hlink>
        <a:srgbClr val="0089C4"/>
      </a:hlink>
      <a:folHlink>
        <a:srgbClr val="5E2D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00F82A077D7540A366A1CA7627AFB0" ma:contentTypeVersion="16" ma:contentTypeDescription="Create a new document." ma:contentTypeScope="" ma:versionID="ce43f77e6e39f3bfe73a84f30a8c29f7">
  <xsd:schema xmlns:xsd="http://www.w3.org/2001/XMLSchema" xmlns:xs="http://www.w3.org/2001/XMLSchema" xmlns:p="http://schemas.microsoft.com/office/2006/metadata/properties" xmlns:ns1="http://schemas.microsoft.com/sharepoint/v3" xmlns:ns2="25b78c9f-3eef-44c3-bed0-54dc282e9d79" xmlns:ns3="212dcb86-0368-4293-865c-d4adf52d42ca" targetNamespace="http://schemas.microsoft.com/office/2006/metadata/properties" ma:root="true" ma:fieldsID="b0df76414b7bdaab29c218a0cf9987ba" ns1:_="" ns2:_="" ns3:_="">
    <xsd:import namespace="http://schemas.microsoft.com/sharepoint/v3"/>
    <xsd:import namespace="25b78c9f-3eef-44c3-bed0-54dc282e9d79"/>
    <xsd:import namespace="212dcb86-0368-4293-865c-d4adf52d42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b78c9f-3eef-44c3-bed0-54dc282e9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2c067e-633e-4f6a-86d3-fef86e6ec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2dcb86-0368-4293-865c-d4adf52d42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90cdda6-2a62-49ae-b32c-937a2fa03a96}" ma:internalName="TaxCatchAll" ma:showField="CatchAllData" ma:web="212dcb86-0368-4293-865c-d4adf52d42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12dcb86-0368-4293-865c-d4adf52d42ca" xsi:nil="true"/>
    <lcf76f155ced4ddcb4097134ff3c332f xmlns="25b78c9f-3eef-44c3-bed0-54dc282e9d79">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D887A-6D33-4644-AB06-1E041861C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b78c9f-3eef-44c3-bed0-54dc282e9d79"/>
    <ds:schemaRef ds:uri="212dcb86-0368-4293-865c-d4adf52d4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847AED-2834-4065-9C46-BE40E0BBEEF0}">
  <ds:schemaRefs>
    <ds:schemaRef ds:uri="http://schemas.microsoft.com/office/2006/metadata/properties"/>
    <ds:schemaRef ds:uri="25b78c9f-3eef-44c3-bed0-54dc282e9d79"/>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212dcb86-0368-4293-865c-d4adf52d42ca"/>
    <ds:schemaRef ds:uri="http://schemas.microsoft.com/sharepoint/v3"/>
  </ds:schemaRefs>
</ds:datastoreItem>
</file>

<file path=customXml/itemProps3.xml><?xml version="1.0" encoding="utf-8"?>
<ds:datastoreItem xmlns:ds="http://schemas.openxmlformats.org/officeDocument/2006/customXml" ds:itemID="{F581BB04-E732-472A-BD95-4C365C528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1797</TotalTime>
  <Words>2495</Words>
  <Application>Microsoft Office PowerPoint</Application>
  <PresentationFormat>Widescreen</PresentationFormat>
  <Paragraphs>379</Paragraphs>
  <Slides>43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Arial Black</vt:lpstr>
      <vt:lpstr>Arial,Sans-Serif</vt:lpstr>
      <vt:lpstr>Calibri</vt:lpstr>
      <vt:lpstr>Segoe UI</vt:lpstr>
      <vt:lpstr>System Font Regular</vt:lpstr>
      <vt:lpstr>Wingdings</vt:lpstr>
      <vt:lpstr>Custom Design</vt:lpstr>
      <vt:lpstr>1_Custom Design</vt:lpstr>
      <vt:lpstr>Grant Related Human Resources Overview</vt:lpstr>
      <vt:lpstr>Presenters</vt:lpstr>
      <vt:lpstr>Legal Disclaimer</vt:lpstr>
      <vt:lpstr>Learning Objectives</vt:lpstr>
      <vt:lpstr>Employee v. Contractor</vt:lpstr>
      <vt:lpstr>Exempt v. Non-Exempt</vt:lpstr>
      <vt:lpstr>Employee Handbook</vt:lpstr>
      <vt:lpstr>Employee Handbook Best Practices</vt:lpstr>
      <vt:lpstr>Key Employee Handbook Sections</vt:lpstr>
      <vt:lpstr>Key Employee Handbook Sections Continued</vt:lpstr>
      <vt:lpstr>Equal Employment Opportunity</vt:lpstr>
      <vt:lpstr>At-Will Employment</vt:lpstr>
      <vt:lpstr> Dispute Resolution Plan</vt:lpstr>
      <vt:lpstr>Work Hours</vt:lpstr>
      <vt:lpstr>Personnel Records</vt:lpstr>
      <vt:lpstr>Anti-Harassment Policy</vt:lpstr>
      <vt:lpstr>Workplace Safety</vt:lpstr>
      <vt:lpstr>Anti-Human Trafficking</vt:lpstr>
      <vt:lpstr>Whistleblower Protection</vt:lpstr>
      <vt:lpstr>Drug and Alcohol Policy</vt:lpstr>
      <vt:lpstr>Benefits and Leave</vt:lpstr>
      <vt:lpstr>Time Off</vt:lpstr>
      <vt:lpstr>Timekeeping and Pay</vt:lpstr>
      <vt:lpstr>Conflict of Interest</vt:lpstr>
      <vt:lpstr>Information Technology Usage</vt:lpstr>
      <vt:lpstr>Disciplinary and Termination Policies</vt:lpstr>
      <vt:lpstr>Compensation</vt:lpstr>
      <vt:lpstr>Compensation</vt:lpstr>
      <vt:lpstr>Compensation under Federal Grants</vt:lpstr>
      <vt:lpstr>Compensation Under Federal Grants</vt:lpstr>
      <vt:lpstr>Documentation</vt:lpstr>
      <vt:lpstr>Indirect Cost Rates – Avoiding Duplication</vt:lpstr>
      <vt:lpstr>Timekeeping</vt:lpstr>
      <vt:lpstr>Laws applicable to Grants</vt:lpstr>
      <vt:lpstr>Laws to Consider</vt:lpstr>
      <vt:lpstr>Other HR Considerations</vt:lpstr>
      <vt:lpstr>Job Descriptions</vt:lpstr>
      <vt:lpstr>Job Descriptions (Continued) </vt:lpstr>
      <vt:lpstr>Retention Keys</vt:lpstr>
      <vt:lpstr>State Laws to Consider</vt:lpstr>
      <vt:lpstr>Guidance References - Citations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Jackson, Lindsey</cp:lastModifiedBy>
  <cp:revision>46</cp:revision>
  <dcterms:created xsi:type="dcterms:W3CDTF">2022-05-05T14:55:41Z</dcterms:created>
  <dcterms:modified xsi:type="dcterms:W3CDTF">2023-01-31T14:58:10Z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0x0101000A00F82A077D7540A366A1CA7627AFB0</vt:lpwstr>
  </op:property>
  <op:property fmtid="{D5CDD505-2E9C-101B-9397-08002B2CF9AE}" pid="3" name="MediaServiceImageTags">
    <vt:lpwstr/>
  </op:property>
  <op:property fmtid="{D5CDD505-2E9C-101B-9397-08002B2CF9AE}" pid="4" name="tabName">
    <vt:lpwstr>Client Deliverables</vt:lpwstr>
  </op:property>
  <op:property fmtid="{D5CDD505-2E9C-101B-9397-08002B2CF9AE}" pid="5" name="tabIndex">
    <vt:lpwstr>02.200</vt:lpwstr>
  </op:property>
  <op:property fmtid="{D5CDD505-2E9C-101B-9397-08002B2CF9AE}" pid="6" name="workpaperIndex">
    <vt:lpwstr>2.200.3b</vt:lpwstr>
  </op:property>
</op:Properties>
</file>