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90" r:id="rId5"/>
  </p:sldMasterIdLst>
  <p:notesMasterIdLst>
    <p:notesMasterId r:id="rId34"/>
  </p:notesMasterIdLst>
  <p:handoutMasterIdLst>
    <p:handoutMasterId r:id="rId35"/>
  </p:handoutMasterIdLst>
  <p:sldIdLst>
    <p:sldId id="267" r:id="rId6"/>
    <p:sldId id="614" r:id="rId7"/>
    <p:sldId id="284" r:id="rId8"/>
    <p:sldId id="2071" r:id="rId9"/>
    <p:sldId id="279" r:id="rId10"/>
    <p:sldId id="2063" r:id="rId11"/>
    <p:sldId id="2066" r:id="rId12"/>
    <p:sldId id="2075" r:id="rId13"/>
    <p:sldId id="2091" r:id="rId14"/>
    <p:sldId id="2072" r:id="rId15"/>
    <p:sldId id="613" r:id="rId16"/>
    <p:sldId id="462" r:id="rId17"/>
    <p:sldId id="346" r:id="rId18"/>
    <p:sldId id="2068" r:id="rId19"/>
    <p:sldId id="2062" r:id="rId20"/>
    <p:sldId id="616" r:id="rId21"/>
    <p:sldId id="652" r:id="rId22"/>
    <p:sldId id="416" r:id="rId23"/>
    <p:sldId id="417" r:id="rId24"/>
    <p:sldId id="498" r:id="rId25"/>
    <p:sldId id="2073" r:id="rId26"/>
    <p:sldId id="2093" r:id="rId27"/>
    <p:sldId id="2094" r:id="rId28"/>
    <p:sldId id="2092" r:id="rId29"/>
    <p:sldId id="401" r:id="rId30"/>
    <p:sldId id="390" r:id="rId31"/>
    <p:sldId id="378" r:id="rId32"/>
    <p:sldId id="20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 reference" id="{7A4EBF13-A09C-DA49-9CB5-7B1269826084}">
          <p14:sldIdLst>
            <p14:sldId id="267"/>
            <p14:sldId id="614"/>
            <p14:sldId id="284"/>
            <p14:sldId id="2071"/>
            <p14:sldId id="279"/>
            <p14:sldId id="2063"/>
            <p14:sldId id="2066"/>
            <p14:sldId id="2075"/>
            <p14:sldId id="2091"/>
            <p14:sldId id="2072"/>
            <p14:sldId id="613"/>
            <p14:sldId id="462"/>
            <p14:sldId id="346"/>
            <p14:sldId id="2068"/>
            <p14:sldId id="2062"/>
            <p14:sldId id="616"/>
            <p14:sldId id="652"/>
            <p14:sldId id="416"/>
            <p14:sldId id="417"/>
            <p14:sldId id="498"/>
            <p14:sldId id="2073"/>
            <p14:sldId id="2093"/>
            <p14:sldId id="2094"/>
            <p14:sldId id="2092"/>
            <p14:sldId id="401"/>
            <p14:sldId id="390"/>
            <p14:sldId id="378"/>
            <p14:sldId id="2074"/>
          </p14:sldIdLst>
        </p14:section>
        <p14:section name="Default Section" id="{33297307-5E20-3A40-AC6A-F3ABACD9BFD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40940E-9BE0-35AD-6F49-1A06D3706B44}" name="Jackson, Lindsey" initials="JL" userId="S::LCJackson@bkd.com::745850f0-89e5-4e83-aa96-3349f463c66a" providerId="AD"/>
  <p188:author id="{13FC3A6B-18E1-5B4D-1BE7-B1C43A9532A5}" name="Bloechl-Anderson, Stephanie - DOA" initials="BASD" userId="S::stephanie.bloechlanderson@wisconsin.gov::68ed4fda-e4b0-4e94-91b4-b8a1995407fc" providerId="AD"/>
  <p188:author id="{6AA11AA9-8757-9773-6E1A-90F985D9A226}" name="Masters, Evan" initials="ME" userId="S::emasters@bkd.com::d4627a25-6550-48c1-97d5-4f307f4e8993" providerId="AD"/>
  <p188:author id="{0D358DDC-3C00-E749-6381-048148DCA289}" name="Sturdivant, Cy" initials="SC" userId="S::csturdivant@BKD.com::f37f7473-4839-49bf-9a69-d63cfd693f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264"/>
    <a:srgbClr val="C8C9C8"/>
    <a:srgbClr val="ACAFAF"/>
    <a:srgbClr val="DFE1DD"/>
    <a:srgbClr val="D42B1E"/>
    <a:srgbClr val="FF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2" autoAdjust="0"/>
    <p:restoredTop sz="88269" autoAdjust="0"/>
  </p:normalViewPr>
  <p:slideViewPr>
    <p:cSldViewPr snapToGrid="0">
      <p:cViewPr varScale="1">
        <p:scale>
          <a:sx n="100" d="100"/>
          <a:sy n="100" d="100"/>
        </p:scale>
        <p:origin x="672" y="96"/>
      </p:cViewPr>
      <p:guideLst/>
    </p:cSldViewPr>
  </p:slideViewPr>
  <p:outlineViewPr>
    <p:cViewPr>
      <p:scale>
        <a:sx n="33" d="100"/>
        <a:sy n="33" d="100"/>
      </p:scale>
      <p:origin x="0" y="-286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6C315-C4BD-4341-AF7A-0BFFB636C1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FAE8983-1A74-4AF0-9EFB-7500BBCC2F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81B984-929F-4E7D-A816-6987A9E359F8}" type="datetimeFigureOut">
              <a:rPr lang="en-US" smtClean="0"/>
              <a:t>2/23/2023</a:t>
            </a:fld>
            <a:endParaRPr lang="en-US" dirty="0"/>
          </a:p>
        </p:txBody>
      </p:sp>
      <p:sp>
        <p:nvSpPr>
          <p:cNvPr id="4" name="Footer Placeholder 3">
            <a:extLst>
              <a:ext uri="{FF2B5EF4-FFF2-40B4-BE49-F238E27FC236}">
                <a16:creationId xmlns:a16="http://schemas.microsoft.com/office/drawing/2014/main" id="{B0C9772F-798E-45F4-A930-053F0B538F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6143324-1062-4DA2-8752-C20A7081A7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CD8D1A-7CC8-4361-868E-752207FCA3FA}" type="slidenum">
              <a:rPr lang="en-US" smtClean="0"/>
              <a:t>‹#›</a:t>
            </a:fld>
            <a:endParaRPr lang="en-US" dirty="0"/>
          </a:p>
        </p:txBody>
      </p:sp>
    </p:spTree>
    <p:extLst>
      <p:ext uri="{BB962C8B-B14F-4D97-AF65-F5344CB8AC3E}">
        <p14:creationId xmlns:p14="http://schemas.microsoft.com/office/powerpoint/2010/main" val="38015279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1CD96-0FAA-42AD-8760-4C4F48EA8BD1}" type="datetimeFigureOut">
              <a:rPr lang="en-US" smtClean="0"/>
              <a:t>2/23/2023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27591-DBB9-45B4-9091-E724E8EB4673}" type="slidenum">
              <a:rPr lang="en-US" smtClean="0"/>
              <a:t>‹#›</a:t>
            </a:fld>
            <a:endParaRPr lang="en-US" dirty="0"/>
          </a:p>
        </p:txBody>
      </p:sp>
    </p:spTree>
    <p:extLst>
      <p:ext uri="{BB962C8B-B14F-4D97-AF65-F5344CB8AC3E}">
        <p14:creationId xmlns:p14="http://schemas.microsoft.com/office/powerpoint/2010/main" val="38676261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a:t>
            </a:fld>
            <a:endParaRPr lang="en-US" dirty="0"/>
          </a:p>
        </p:txBody>
      </p:sp>
    </p:spTree>
    <p:extLst>
      <p:ext uri="{BB962C8B-B14F-4D97-AF65-F5344CB8AC3E}">
        <p14:creationId xmlns:p14="http://schemas.microsoft.com/office/powerpoint/2010/main" val="348715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2778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729">
              <a:defRPr/>
            </a:pPr>
            <a:endParaRPr lang="en-US" dirty="0"/>
          </a:p>
        </p:txBody>
      </p:sp>
    </p:spTree>
    <p:extLst>
      <p:ext uri="{BB962C8B-B14F-4D97-AF65-F5344CB8AC3E}">
        <p14:creationId xmlns:p14="http://schemas.microsoft.com/office/powerpoint/2010/main" val="34708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3147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pPr marL="239454" indent="-239454">
              <a:buAutoNum type="arabicPeriod"/>
            </a:pPr>
            <a:endParaRPr lang="en-US" dirty="0"/>
          </a:p>
          <a:p>
            <a:endParaRPr lang="en-US" dirty="0"/>
          </a:p>
        </p:txBody>
      </p:sp>
    </p:spTree>
    <p:extLst>
      <p:ext uri="{BB962C8B-B14F-4D97-AF65-F5344CB8AC3E}">
        <p14:creationId xmlns:p14="http://schemas.microsoft.com/office/powerpoint/2010/main" val="32942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pPr marL="239454" indent="-239454">
              <a:buAutoNum type="arabicPeriod"/>
            </a:pPr>
            <a:endParaRPr lang="en-US" dirty="0"/>
          </a:p>
          <a:p>
            <a:endParaRPr lang="en-US" dirty="0"/>
          </a:p>
        </p:txBody>
      </p:sp>
    </p:spTree>
    <p:extLst>
      <p:ext uri="{BB962C8B-B14F-4D97-AF65-F5344CB8AC3E}">
        <p14:creationId xmlns:p14="http://schemas.microsoft.com/office/powerpoint/2010/main" val="341197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87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Tree>
    <p:extLst>
      <p:ext uri="{BB962C8B-B14F-4D97-AF65-F5344CB8AC3E}">
        <p14:creationId xmlns:p14="http://schemas.microsoft.com/office/powerpoint/2010/main" val="111346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531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platform for testing!  KnowBe4, PhishMe, </a:t>
            </a:r>
          </a:p>
        </p:txBody>
      </p:sp>
    </p:spTree>
    <p:extLst>
      <p:ext uri="{BB962C8B-B14F-4D97-AF65-F5344CB8AC3E}">
        <p14:creationId xmlns:p14="http://schemas.microsoft.com/office/powerpoint/2010/main" val="869065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55CE9F-3271-41DA-86FE-24CDFB6FEA04}" type="slidenum">
              <a:rPr lang="en-US" smtClean="0"/>
              <a:t>26</a:t>
            </a:fld>
            <a:endParaRPr lang="en-US" dirty="0"/>
          </a:p>
        </p:txBody>
      </p:sp>
    </p:spTree>
    <p:extLst>
      <p:ext uri="{BB962C8B-B14F-4D97-AF65-F5344CB8AC3E}">
        <p14:creationId xmlns:p14="http://schemas.microsoft.com/office/powerpoint/2010/main" val="366891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43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3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Timeframe - </a:t>
            </a:r>
            <a:r>
              <a:rPr lang="en-US" b="0" i="0" dirty="0">
                <a:solidFill>
                  <a:srgbClr val="4A4A4A"/>
                </a:solidFill>
                <a:effectLst/>
                <a:latin typeface="Open Sans" panose="020B0606030504020204" pitchFamily="34" charset="0"/>
              </a:rPr>
              <a:t>November 2020 and October 2021.</a:t>
            </a:r>
          </a:p>
          <a:p>
            <a:endParaRPr lang="en-US" b="0" i="0" dirty="0">
              <a:solidFill>
                <a:srgbClr val="4A4A4A"/>
              </a:solidFill>
              <a:effectLst/>
              <a:latin typeface="Open Sans" panose="020B0606030504020204" pitchFamily="34" charset="0"/>
            </a:endParaRPr>
          </a:p>
          <a:p>
            <a:r>
              <a:rPr lang="en-US" dirty="0"/>
              <a:t>While supply chain attacks still account for just under 10% of overall cybersecurity incidents, according to the Verizon data, the study authors point out that this vector continues to account for a considerable slice of all incidents each year. That means it's critical for companies to keep an eye on both their own and their vendors' security posture. This could include:</a:t>
            </a:r>
          </a:p>
        </p:txBody>
      </p:sp>
    </p:spTree>
    <p:extLst>
      <p:ext uri="{BB962C8B-B14F-4D97-AF65-F5344CB8AC3E}">
        <p14:creationId xmlns:p14="http://schemas.microsoft.com/office/powerpoint/2010/main" val="98081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FBI’s – Internet Crime Compliant Center 2021 Report – $2.4B lost to BEC</a:t>
            </a:r>
          </a:p>
        </p:txBody>
      </p:sp>
    </p:spTree>
    <p:extLst>
      <p:ext uri="{BB962C8B-B14F-4D97-AF65-F5344CB8AC3E}">
        <p14:creationId xmlns:p14="http://schemas.microsoft.com/office/powerpoint/2010/main" val="120364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https://www.ic3.gov/Media/PDF/AnnualReport/2021_IC3Report.pdf</a:t>
            </a:r>
          </a:p>
        </p:txBody>
      </p:sp>
    </p:spTree>
    <p:extLst>
      <p:ext uri="{BB962C8B-B14F-4D97-AF65-F5344CB8AC3E}">
        <p14:creationId xmlns:p14="http://schemas.microsoft.com/office/powerpoint/2010/main" val="348146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BEC/EAC is a sophisticated scam targeting both businesses and individuals performing transfers of funds. The scam is frequently carried out when a subject compromises legitimate business email accounts through social engineering or computer intrusion techniques to conduct unauthorized transfers of funds. The scheme has evolved from simple hacking or spoofing of business and personal email accounts and a request to send wire payments to fraudulent bank accounts. These schemes historically involved compromised vendor emails, requests for W-2 information, targeting of the real estate sector, and fraudulent requests for large amounts of gift cards. Now, fraudsters are using virtual meeting platforms to hack emails and spoof business leaders’ credentials to initiate the fraudulent wire transfers. These fraudulent wire transfers are often immediately transferred to cryptocurrency wallets and quickly dispersed, making recovery efforts more difficult.</a:t>
            </a:r>
          </a:p>
          <a:p>
            <a:endParaRPr lang="en-US" dirty="0"/>
          </a:p>
          <a:p>
            <a:r>
              <a:rPr lang="en-US" dirty="0"/>
              <a:t>They do so by compromising an employer or financial director’s email, such as a CEO or CFO, which would then be used to request employees to participate in virtual meeting platforms. In those meetings, the fraudster would insert a still picture of the CEO with no audio, or a “deep fake” audio through which fraudsters, acting as business executives, would then claim their audio/video was not working properly. The fraudsters would then use the virtual meeting platforms to directly instruct employees to initiate wire transfers or use the executives’ compromised email to provide wiring instructions.</a:t>
            </a:r>
          </a:p>
        </p:txBody>
      </p:sp>
    </p:spTree>
    <p:extLst>
      <p:ext uri="{BB962C8B-B14F-4D97-AF65-F5344CB8AC3E}">
        <p14:creationId xmlns:p14="http://schemas.microsoft.com/office/powerpoint/2010/main" val="104607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scammer’s intention is to quickly establish a relationship, endear himself/herself to the victim, gain trust, and eventually ask for money. Scam artists often say they are in the military, or a trades-based industry engaged in projects outside the U.S. That makes it easier to avoid meeting in person—and more plausible when they request money be sent overseas for a medical emergency or unexpected legal fee. </a:t>
            </a:r>
          </a:p>
          <a:p>
            <a:endParaRPr lang="en-US" dirty="0"/>
          </a:p>
          <a:p>
            <a:r>
              <a:rPr lang="en-US" dirty="0"/>
              <a:t>Grandparent Scams also fall into this category, where criminals impersonate a panicked loved one, usually a grandchild, nephew, or niece of an elderly person. The loved one claims to be in trouble and needs money immediately.</a:t>
            </a:r>
          </a:p>
        </p:txBody>
      </p:sp>
    </p:spTree>
    <p:extLst>
      <p:ext uri="{BB962C8B-B14F-4D97-AF65-F5344CB8AC3E}">
        <p14:creationId xmlns:p14="http://schemas.microsoft.com/office/powerpoint/2010/main" val="3036280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44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really know how far email goes and how much it touches…</a:t>
            </a:r>
          </a:p>
        </p:txBody>
      </p:sp>
      <p:sp>
        <p:nvSpPr>
          <p:cNvPr id="4" name="Slide Number Placeholder 3"/>
          <p:cNvSpPr>
            <a:spLocks noGrp="1"/>
          </p:cNvSpPr>
          <p:nvPr>
            <p:ph type="sldNum" sz="quarter" idx="10"/>
          </p:nvPr>
        </p:nvSpPr>
        <p:spPr/>
        <p:txBody>
          <a:bodyPr/>
          <a:lstStyle/>
          <a:p>
            <a:fld id="{A6A93ABB-00C2-4470-ADEF-4069A0BCA05C}" type="slidenum">
              <a:rPr lang="en-US" smtClean="0"/>
              <a:t>12</a:t>
            </a:fld>
            <a:endParaRPr lang="en-US" dirty="0"/>
          </a:p>
        </p:txBody>
      </p:sp>
    </p:spTree>
    <p:extLst>
      <p:ext uri="{BB962C8B-B14F-4D97-AF65-F5344CB8AC3E}">
        <p14:creationId xmlns:p14="http://schemas.microsoft.com/office/powerpoint/2010/main" val="2726179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87DF754C-FECD-96FA-37F3-D3AD7C4D80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3653" y="727305"/>
            <a:ext cx="3143947" cy="614659"/>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69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5743"/>
            <a:ext cx="4084320" cy="903445"/>
          </a:xfrm>
          <a:prstGeom prst="rect">
            <a:avLst/>
          </a:prstGeom>
        </p:spPr>
        <p:txBody>
          <a:bodyPr/>
          <a:lstStyle>
            <a:lvl1pPr>
              <a:defRPr>
                <a:solidFill>
                  <a:schemeClr val="bg1"/>
                </a:solidFill>
              </a:defRPr>
            </a:lvl1pPr>
          </a:lstStyle>
          <a:p>
            <a:r>
              <a:rPr lang="en-US" dirty="0"/>
              <a:t>Sidebar</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5176684" y="225743"/>
            <a:ext cx="6537795" cy="581162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EE6C1460-991B-AFD5-E7B0-0C7ADBE1A854}"/>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84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53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rgbClr val="D42B1E"/>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09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a:prstGeom prst="rect">
            <a:avLst/>
          </a:prstGeom>
        </p:spPr>
        <p:txBody>
          <a:bodyPr tIns="0" bIns="0">
            <a:noAutofit/>
          </a:bodyPr>
          <a:lstStyle>
            <a:lvl1pPr>
              <a:defRPr sz="4000">
                <a:solidFill>
                  <a:schemeClr val="bg1"/>
                </a:solidFill>
              </a:defRPr>
            </a:lvl1pPr>
          </a:lstStyle>
          <a:p>
            <a:r>
              <a:rPr lang="en-US" dirty="0"/>
              <a:t>POLLING</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a:prstGeom prst="rect">
            <a:avLst/>
          </a:prstGeo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a:prstGeom prst="rect">
            <a:avLst/>
          </a:prstGeo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447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a:prstGeom prst="rect">
            <a:avLst/>
          </a:prstGeo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a:cxnSpLocks/>
          </p:cNvCxnSpPr>
          <p:nvPr userDrawn="1"/>
        </p:nvCxnSpPr>
        <p:spPr>
          <a:xfrm>
            <a:off x="458994" y="4662995"/>
            <a:ext cx="5071025"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44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a:prstGeom prst="rect">
            <a:avLst/>
          </a:prstGeo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chemeClr val="bg1"/>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287559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Tree>
    <p:extLst>
      <p:ext uri="{BB962C8B-B14F-4D97-AF65-F5344CB8AC3E}">
        <p14:creationId xmlns:p14="http://schemas.microsoft.com/office/powerpoint/2010/main" val="273161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1"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7"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Tree>
    <p:extLst>
      <p:ext uri="{BB962C8B-B14F-4D97-AF65-F5344CB8AC3E}">
        <p14:creationId xmlns:p14="http://schemas.microsoft.com/office/powerpoint/2010/main" val="1451006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7" name="Text Placeholder 2"/>
          <p:cNvSpPr>
            <a:spLocks noGrp="1"/>
          </p:cNvSpPr>
          <p:nvPr>
            <p:ph idx="1"/>
          </p:nvPr>
        </p:nvSpPr>
        <p:spPr>
          <a:xfrm>
            <a:off x="838200" y="572559"/>
            <a:ext cx="10515600" cy="49477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1236510" y="6213183"/>
            <a:ext cx="3086100"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endParaRPr lang="en-US" dirty="0"/>
          </a:p>
        </p:txBody>
      </p:sp>
      <p:sp>
        <p:nvSpPr>
          <p:cNvPr id="12" name="Slide Number Placeholder 5"/>
          <p:cNvSpPr>
            <a:spLocks noGrp="1"/>
          </p:cNvSpPr>
          <p:nvPr>
            <p:ph type="sldNum" sz="quarter" idx="4"/>
          </p:nvPr>
        </p:nvSpPr>
        <p:spPr>
          <a:xfrm>
            <a:off x="495642" y="6213183"/>
            <a:ext cx="65314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fld id="{51CE817A-D101-44D6-87EF-1281F1992DAB}"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2484" y="6194838"/>
            <a:ext cx="1476681" cy="323882"/>
          </a:xfrm>
          <a:prstGeom prst="rect">
            <a:avLst/>
          </a:prstGeom>
        </p:spPr>
      </p:pic>
    </p:spTree>
    <p:extLst>
      <p:ext uri="{BB962C8B-B14F-4D97-AF65-F5344CB8AC3E}">
        <p14:creationId xmlns:p14="http://schemas.microsoft.com/office/powerpoint/2010/main" val="55148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22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D0F6759-1D65-C2B8-DA06-0AD4A7DAFB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ed and black logo&#10;&#10;Description automatically generated with low confidence">
            <a:extLst>
              <a:ext uri="{FF2B5EF4-FFF2-40B4-BE49-F238E27FC236}">
                <a16:creationId xmlns:a16="http://schemas.microsoft.com/office/drawing/2014/main" id="{6C23B570-DB7D-62F6-C62A-FE8ED09BA0B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3653" y="727305"/>
            <a:ext cx="3143947" cy="614659"/>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676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44200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1901A24-26B7-B2B8-1F26-17B6F4B7C7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ed and black logo&#10;&#10;Description automatically generated with low confidence">
            <a:extLst>
              <a:ext uri="{FF2B5EF4-FFF2-40B4-BE49-F238E27FC236}">
                <a16:creationId xmlns:a16="http://schemas.microsoft.com/office/drawing/2014/main" id="{6DCA7B93-27AB-68AE-2D67-374A79DAE7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3653" y="727305"/>
            <a:ext cx="3143947" cy="614659"/>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37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a:xfrm>
            <a:off x="8971280" y="6377304"/>
            <a:ext cx="2743200" cy="130811"/>
          </a:xfrm>
          <a:prstGeom prst="rect">
            <a:avLst/>
          </a:prstGeom>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839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a:prstGeom prst="rect">
            <a:avLst/>
          </a:prstGeo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a:prstGeom prst="rect">
            <a:avLst/>
          </a:prstGeom>
        </p:spPr>
        <p:txBody>
          <a:bodyPr>
            <a:normAutofit/>
          </a:bodyPr>
          <a:lstStyle>
            <a:lvl1pPr marL="0" indent="0">
              <a:spcAft>
                <a:spcPts val="3000"/>
              </a:spcAft>
              <a:buNone/>
              <a:defRPr sz="2000"/>
            </a:lvl1pPr>
          </a:lstStyle>
          <a:p>
            <a:pPr lvl="0"/>
            <a:r>
              <a:rPr lang="en-US" dirty="0"/>
              <a:t>Click to edit Master text styles</a:t>
            </a:r>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a:prstGeom prst="rect">
            <a:avLst/>
          </a:prstGeo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73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1" y="1869440"/>
            <a:ext cx="11236958" cy="416792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25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4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a:prstGeom prst="rect">
            <a:avLst/>
          </a:prstGeom>
        </p:spPr>
        <p:txBody>
          <a:bodyPr/>
          <a:lstStyle>
            <a:lvl1pPr>
              <a:defRPr>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42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a:prstGeom prst="rect">
            <a:avLst/>
          </a:prstGeom>
        </p:spPr>
        <p:txBody>
          <a:bodyPr/>
          <a:lstStyle>
            <a:lvl1pPr>
              <a:defRPr>
                <a:solidFill>
                  <a:schemeClr val="bg1"/>
                </a:solidFill>
              </a:defRPr>
            </a:lvl1pPr>
          </a:lstStyle>
          <a:p>
            <a:r>
              <a:rPr lang="en-US" dirty="0"/>
              <a:t>Sidebar</a:t>
            </a:r>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51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987340"/>
      </p:ext>
    </p:extLst>
  </p:cSld>
  <p:clrMap bg1="lt1" tx1="dk1" bg2="lt2" tx2="dk2" accent1="accent1" accent2="accent2" accent3="accent3" accent4="accent4" accent5="accent5" accent6="accent6" hlink="hlink" folHlink="folHlink"/>
  <p:sldLayoutIdLst>
    <p:sldLayoutId id="2147483668" r:id="rId1"/>
    <p:sldLayoutId id="2147483699" r:id="rId2"/>
    <p:sldLayoutId id="2147483700" r:id="rId3"/>
    <p:sldLayoutId id="2147483679" r:id="rId4"/>
    <p:sldLayoutId id="2147483669" r:id="rId5"/>
    <p:sldLayoutId id="2147483683" r:id="rId6"/>
    <p:sldLayoutId id="2147483684" r:id="rId7"/>
    <p:sldLayoutId id="2147483685" r:id="rId8"/>
    <p:sldLayoutId id="2147483686" r:id="rId9"/>
    <p:sldLayoutId id="2147483687" r:id="rId10"/>
    <p:sldLayoutId id="2147483688" r:id="rId11"/>
    <p:sldLayoutId id="2147483681" r:id="rId12"/>
    <p:sldLayoutId id="2147483682" r:id="rId13"/>
    <p:sldLayoutId id="2147483680" r:id="rId14"/>
    <p:sldLayoutId id="2147483689" r:id="rId15"/>
    <p:sldLayoutId id="2147483701" r:id="rId16"/>
    <p:sldLayoutId id="2147483702" r:id="rId17"/>
    <p:sldLayoutId id="2147483703" r:id="rId18"/>
    <p:sldLayoutId id="2147483704" r:id="rId19"/>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71AFC-5ACC-430D-9593-05CCC51775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red and black logo&#10;&#10;Description automatically generated with low confidence">
            <a:extLst>
              <a:ext uri="{FF2B5EF4-FFF2-40B4-BE49-F238E27FC236}">
                <a16:creationId xmlns:a16="http://schemas.microsoft.com/office/drawing/2014/main" id="{D9A07CEB-207D-4E27-9983-6B50DAFA11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4451272-AA2F-4D28-BCBD-710FAE129584}"/>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275693C8-D3B5-473D-AA2F-27A33E229D67}"/>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
        <p:nvSpPr>
          <p:cNvPr id="11" name="Rectangle 10">
            <a:extLst>
              <a:ext uri="{FF2B5EF4-FFF2-40B4-BE49-F238E27FC236}">
                <a16:creationId xmlns:a16="http://schemas.microsoft.com/office/drawing/2014/main" id="{06A646AF-4956-4503-9CDB-274536106114}"/>
              </a:ext>
            </a:extLst>
          </p:cNvPr>
          <p:cNvSpPr/>
          <p:nvPr userDrawn="1"/>
        </p:nvSpPr>
        <p:spPr>
          <a:xfrm>
            <a:off x="183173" y="325314"/>
            <a:ext cx="11825654" cy="5618610"/>
          </a:xfrm>
          <a:prstGeom prst="rect">
            <a:avLst/>
          </a:prstGeom>
          <a:solidFill>
            <a:srgbClr val="60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606264"/>
              </a:solidFill>
            </a:endParaRPr>
          </a:p>
        </p:txBody>
      </p:sp>
      <p:sp>
        <p:nvSpPr>
          <p:cNvPr id="2" name="TextBox 1">
            <a:extLst>
              <a:ext uri="{FF2B5EF4-FFF2-40B4-BE49-F238E27FC236}">
                <a16:creationId xmlns:a16="http://schemas.microsoft.com/office/drawing/2014/main" id="{7CDAAC93-FE46-1876-F8E6-B1FD6A4C6FF8}"/>
              </a:ext>
            </a:extLst>
          </p:cNvPr>
          <p:cNvSpPr txBox="1"/>
          <p:nvPr userDrawn="1"/>
        </p:nvSpPr>
        <p:spPr>
          <a:xfrm>
            <a:off x="8493760" y="6303264"/>
            <a:ext cx="2876550"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2022 Financial Services Virtual Symposium</a:t>
            </a:r>
          </a:p>
        </p:txBody>
      </p:sp>
    </p:spTree>
    <p:extLst>
      <p:ext uri="{BB962C8B-B14F-4D97-AF65-F5344CB8AC3E}">
        <p14:creationId xmlns:p14="http://schemas.microsoft.com/office/powerpoint/2010/main" val="197343790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thecyberthreat.com/cyber-threat-intelligence-feed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darkreading.com/" TargetMode="External"/><Relationship Id="rId5" Type="http://schemas.openxmlformats.org/officeDocument/2006/relationships/hyperlink" Target="https://www.securityweek.com/" TargetMode="External"/><Relationship Id="rId4" Type="http://schemas.openxmlformats.org/officeDocument/2006/relationships/hyperlink" Target="https://www.inforisktoday.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ic3.gov/Media/PDF/AnnualReport/2021_IC3Report.pdf"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a:bodyPr>
          <a:lstStyle/>
          <a:p>
            <a:r>
              <a:rPr lang="en-US" dirty="0"/>
              <a:t>Stay Secure &amp; Protected</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normAutofit/>
          </a:bodyPr>
          <a:lstStyle/>
          <a:p>
            <a:pPr algn="r"/>
            <a:r>
              <a:rPr lang="en-US" dirty="0"/>
              <a:t>2/23/23</a:t>
            </a:r>
          </a:p>
        </p:txBody>
      </p:sp>
      <p:sp>
        <p:nvSpPr>
          <p:cNvPr id="5" name="Subtitle 2">
            <a:extLst>
              <a:ext uri="{FF2B5EF4-FFF2-40B4-BE49-F238E27FC236}">
                <a16:creationId xmlns:a16="http://schemas.microsoft.com/office/drawing/2014/main" id="{0501C336-0C98-4925-81D9-4982C0957E87}"/>
              </a:ext>
            </a:extLst>
          </p:cNvPr>
          <p:cNvSpPr txBox="1">
            <a:spLocks/>
          </p:cNvSpPr>
          <p:nvPr/>
        </p:nvSpPr>
        <p:spPr>
          <a:xfrm>
            <a:off x="5165455" y="4059399"/>
            <a:ext cx="6597054" cy="917893"/>
          </a:xfrm>
          <a:prstGeom prst="rect">
            <a:avLst/>
          </a:prstGeom>
        </p:spPr>
        <p:txBody>
          <a:bodyPr vert="horz" lIns="0" tIns="0" rIns="0" bIns="0" rtlCol="0" anchor="b" anchorCtr="0">
            <a:normAutofit fontScale="85000" lnSpcReduction="20000"/>
          </a:bodyPr>
          <a:lstStyle>
            <a:lvl1pPr marL="0" indent="0" algn="l" defTabSz="914400" rtl="0" eaLnBrk="1" latinLnBrk="0" hangingPunct="1">
              <a:lnSpc>
                <a:spcPct val="100000"/>
              </a:lnSpc>
              <a:spcBef>
                <a:spcPts val="1000"/>
              </a:spcBef>
              <a:buFont typeface="Wingdings" panose="05000000000000000000" pitchFamily="2" charset="2"/>
              <a:buNone/>
              <a:tabLst/>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SzPct val="100000"/>
              <a:buFont typeface="System Font Regula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System Font Regula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a:solidFill>
                  <a:schemeClr val="bg1"/>
                </a:solidFill>
                <a:latin typeface="Arial"/>
                <a:cs typeface="Arial"/>
              </a:rPr>
              <a:t>Presented in conjunction with:</a:t>
            </a:r>
          </a:p>
          <a:p>
            <a:pPr algn="r"/>
            <a:r>
              <a:rPr lang="en-US" b="1" dirty="0">
                <a:solidFill>
                  <a:schemeClr val="bg1"/>
                </a:solidFill>
                <a:latin typeface="Arial"/>
                <a:cs typeface="Arial"/>
              </a:rPr>
              <a:t>Wisconsin Department of Administration (DOA)</a:t>
            </a:r>
          </a:p>
          <a:p>
            <a:pPr algn="r"/>
            <a:r>
              <a:rPr lang="en-US" b="1" dirty="0">
                <a:solidFill>
                  <a:schemeClr val="bg1"/>
                </a:solidFill>
                <a:latin typeface="Arial"/>
                <a:cs typeface="Arial"/>
              </a:rPr>
              <a:t>Wisconsin Economic Development Corporation (WEDC) </a:t>
            </a:r>
            <a:endParaRPr lang="en-US" b="1" dirty="0">
              <a:solidFill>
                <a:schemeClr val="bg1"/>
              </a:solidFill>
            </a:endParaRPr>
          </a:p>
          <a:p>
            <a:pPr algn="r"/>
            <a:endParaRPr lang="en-US" b="1" dirty="0">
              <a:solidFill>
                <a:schemeClr val="bg1"/>
              </a:solidFill>
            </a:endParaRPr>
          </a:p>
        </p:txBody>
      </p:sp>
      <p:pic>
        <p:nvPicPr>
          <p:cNvPr id="4" name="Picture 3">
            <a:extLst>
              <a:ext uri="{FF2B5EF4-FFF2-40B4-BE49-F238E27FC236}">
                <a16:creationId xmlns:a16="http://schemas.microsoft.com/office/drawing/2014/main" id="{BBEDE8F1-D22F-451F-AD06-64978C7AFDE6}"/>
              </a:ext>
            </a:extLst>
          </p:cNvPr>
          <p:cNvPicPr>
            <a:picLocks noChangeAspect="1"/>
          </p:cNvPicPr>
          <p:nvPr/>
        </p:nvPicPr>
        <p:blipFill>
          <a:blip r:embed="rId3"/>
          <a:stretch>
            <a:fillRect/>
          </a:stretch>
        </p:blipFill>
        <p:spPr>
          <a:xfrm>
            <a:off x="330047" y="3152097"/>
            <a:ext cx="1736455" cy="1736455"/>
          </a:xfrm>
          <a:prstGeom prst="rect">
            <a:avLst/>
          </a:prstGeom>
        </p:spPr>
      </p:pic>
      <p:pic>
        <p:nvPicPr>
          <p:cNvPr id="6" name="Picture 5">
            <a:extLst>
              <a:ext uri="{FF2B5EF4-FFF2-40B4-BE49-F238E27FC236}">
                <a16:creationId xmlns:a16="http://schemas.microsoft.com/office/drawing/2014/main" id="{AC266E5E-C29A-4B44-AC7C-755198D75E4E}"/>
              </a:ext>
            </a:extLst>
          </p:cNvPr>
          <p:cNvPicPr>
            <a:picLocks noChangeAspect="1"/>
          </p:cNvPicPr>
          <p:nvPr/>
        </p:nvPicPr>
        <p:blipFill rotWithShape="1">
          <a:blip r:embed="rId4"/>
          <a:srcRect l="30095" t="4869" r="29364" b="-2999"/>
          <a:stretch/>
        </p:blipFill>
        <p:spPr>
          <a:xfrm>
            <a:off x="2224081" y="3666881"/>
            <a:ext cx="2783794" cy="785035"/>
          </a:xfrm>
          <a:prstGeom prst="rect">
            <a:avLst/>
          </a:prstGeom>
        </p:spPr>
      </p:pic>
    </p:spTree>
    <p:extLst>
      <p:ext uri="{BB962C8B-B14F-4D97-AF65-F5344CB8AC3E}">
        <p14:creationId xmlns:p14="http://schemas.microsoft.com/office/powerpoint/2010/main" val="941170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404673" y="1897336"/>
            <a:ext cx="6114083" cy="1712636"/>
          </a:xfrm>
        </p:spPr>
        <p:txBody>
          <a:bodyPr/>
          <a:lstStyle/>
          <a:p>
            <a:r>
              <a:rPr lang="en-US" dirty="0"/>
              <a:t>Cybersecurity Threats &amp; Impacts</a:t>
            </a:r>
          </a:p>
        </p:txBody>
      </p:sp>
    </p:spTree>
    <p:extLst>
      <p:ext uri="{BB962C8B-B14F-4D97-AF65-F5344CB8AC3E}">
        <p14:creationId xmlns:p14="http://schemas.microsoft.com/office/powerpoint/2010/main" val="66949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4631" y="411078"/>
            <a:ext cx="10982871" cy="5494261"/>
          </a:xfrm>
          <a:prstGeom prst="rect">
            <a:avLst/>
          </a:prstGeom>
          <a:noFill/>
        </p:spPr>
        <p:txBody>
          <a:bodyPr wrap="square" rtlCol="0">
            <a:spAutoFit/>
          </a:bodyPr>
          <a:lstStyle/>
          <a:p>
            <a:pPr>
              <a:spcAft>
                <a:spcPts val="1599"/>
              </a:spcAft>
            </a:pPr>
            <a:r>
              <a:rPr lang="en-US" sz="4400" b="1" dirty="0">
                <a:solidFill>
                  <a:srgbClr val="C00000"/>
                </a:solidFill>
                <a:latin typeface="Arial" panose="020B0604020202020204" pitchFamily="34" charset="0"/>
                <a:cs typeface="Arial" panose="020B0604020202020204" pitchFamily="34" charset="0"/>
              </a:rPr>
              <a:t>Most Common Cybersecurity Threats</a:t>
            </a:r>
          </a:p>
          <a:p>
            <a:pPr marL="228600" lvl="0" indent="-228600" defTabSz="4572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Social engineering attacks – phishing</a:t>
            </a:r>
          </a:p>
          <a:p>
            <a:pPr marL="228600" indent="-228600" defTabSz="4572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Business email compromise</a:t>
            </a:r>
          </a:p>
          <a:p>
            <a:pPr marL="228600" indent="-228600" defTabSz="4572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Supply chain attacks!</a:t>
            </a:r>
            <a:endParaRPr lang="en-US" sz="2400" dirty="0">
              <a:solidFill>
                <a:prstClr val="black"/>
              </a:solidFill>
              <a:latin typeface="Arial" panose="020B0604020202020204" pitchFamily="34" charset="0"/>
              <a:cs typeface="Arial" panose="020B0604020202020204" pitchFamily="34" charset="0"/>
            </a:endParaRPr>
          </a:p>
          <a:p>
            <a:pPr marL="228600" lvl="0" indent="-228600" defTabSz="4572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Malware/destructive malware</a:t>
            </a:r>
          </a:p>
          <a:p>
            <a:pPr marL="685800" lvl="1" indent="-228600" defTabSz="457200">
              <a:spcBef>
                <a:spcPct val="20000"/>
              </a:spcBef>
              <a:buClr>
                <a:srgbClr val="B32317"/>
              </a:buClr>
              <a:buSzPct val="100000"/>
              <a:buFont typeface="Arial" panose="020B0604020202020204" pitchFamily="34" charset="0"/>
              <a:buChar char="•"/>
            </a:pPr>
            <a:r>
              <a:rPr lang="en-US" sz="1900" dirty="0">
                <a:solidFill>
                  <a:srgbClr val="000000"/>
                </a:solidFill>
                <a:latin typeface="Arial" panose="020B0604020202020204" pitchFamily="34" charset="0"/>
                <a:cs typeface="Arial" panose="020B0604020202020204" pitchFamily="34" charset="0"/>
              </a:rPr>
              <a:t>*Ransomware* </a:t>
            </a:r>
          </a:p>
          <a:p>
            <a:pPr marL="685800" lvl="1" indent="-228600" defTabSz="457200">
              <a:spcBef>
                <a:spcPct val="20000"/>
              </a:spcBef>
              <a:buClr>
                <a:srgbClr val="B32317"/>
              </a:buClr>
              <a:buSzPct val="100000"/>
              <a:buFont typeface="Arial" panose="020B0604020202020204" pitchFamily="34" charset="0"/>
              <a:buChar char="•"/>
            </a:pPr>
            <a:r>
              <a:rPr lang="en-US" sz="1900" dirty="0">
                <a:solidFill>
                  <a:srgbClr val="000000"/>
                </a:solidFill>
                <a:latin typeface="Arial" panose="020B0604020202020204" pitchFamily="34" charset="0"/>
                <a:cs typeface="Arial" panose="020B0604020202020204" pitchFamily="34" charset="0"/>
              </a:rPr>
              <a:t>Remote access</a:t>
            </a:r>
          </a:p>
          <a:p>
            <a:pPr marL="685800" lvl="1" indent="-228600" defTabSz="457200">
              <a:spcBef>
                <a:spcPct val="20000"/>
              </a:spcBef>
              <a:buClr>
                <a:srgbClr val="B32317"/>
              </a:buClr>
              <a:buSzPct val="100000"/>
              <a:buFont typeface="Arial" panose="020B0604020202020204" pitchFamily="34" charset="0"/>
              <a:buChar char="•"/>
            </a:pPr>
            <a:r>
              <a:rPr lang="en-US" sz="1900" dirty="0">
                <a:solidFill>
                  <a:srgbClr val="000000"/>
                </a:solidFill>
                <a:latin typeface="Arial" panose="020B0604020202020204" pitchFamily="34" charset="0"/>
                <a:cs typeface="Arial" panose="020B0604020202020204" pitchFamily="34" charset="0"/>
              </a:rPr>
              <a:t>Keyloggers</a:t>
            </a:r>
          </a:p>
          <a:p>
            <a:pPr marL="228600" lvl="0" indent="-228600" defTabSz="457200">
              <a:spcBef>
                <a:spcPct val="200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Cloud applications/web apps</a:t>
            </a:r>
          </a:p>
          <a:p>
            <a:pPr marL="160020" lvl="0" defTabSz="457200">
              <a:lnSpc>
                <a:spcPct val="110000"/>
              </a:lnSpc>
              <a:spcBef>
                <a:spcPts val="600"/>
              </a:spcBef>
            </a:pPr>
            <a:endParaRPr lang="en-US" sz="2000" b="1" dirty="0">
              <a:solidFill>
                <a:srgbClr val="C00000"/>
              </a:solidFill>
              <a:latin typeface="Arial" panose="020B0604020202020204" pitchFamily="34" charset="0"/>
              <a:cs typeface="Arial" panose="020B0604020202020204" pitchFamily="34" charset="0"/>
            </a:endParaRPr>
          </a:p>
          <a:p>
            <a:pPr marL="160020" lvl="0" defTabSz="457200">
              <a:lnSpc>
                <a:spcPct val="110000"/>
              </a:lnSpc>
              <a:spcBef>
                <a:spcPts val="600"/>
              </a:spcBef>
            </a:pPr>
            <a:endParaRPr lang="en-US" sz="2000" b="1" dirty="0">
              <a:solidFill>
                <a:srgbClr val="C00000"/>
              </a:solidFill>
              <a:latin typeface="Arial" panose="020B0604020202020204" pitchFamily="34" charset="0"/>
              <a:cs typeface="Arial" panose="020B0604020202020204" pitchFamily="34" charset="0"/>
            </a:endParaRPr>
          </a:p>
          <a:p>
            <a:pPr marL="160020" lvl="0" defTabSz="457200">
              <a:lnSpc>
                <a:spcPct val="110000"/>
              </a:lnSpc>
              <a:spcBef>
                <a:spcPts val="600"/>
              </a:spcBef>
            </a:pPr>
            <a:r>
              <a:rPr lang="en-US" sz="2000" b="1" dirty="0">
                <a:solidFill>
                  <a:srgbClr val="C00000"/>
                </a:solidFill>
                <a:latin typeface="Arial" panose="020B0604020202020204" pitchFamily="34" charset="0"/>
                <a:cs typeface="Arial" panose="020B0604020202020204" pitchFamily="34" charset="0"/>
              </a:rPr>
              <a:t>Root causes of cyberattacks: </a:t>
            </a:r>
            <a:r>
              <a:rPr lang="en-US" sz="2000" dirty="0">
                <a:solidFill>
                  <a:prstClr val="black"/>
                </a:solidFill>
                <a:latin typeface="Arial" panose="020B0604020202020204" pitchFamily="34" charset="0"/>
                <a:cs typeface="Arial" panose="020B0604020202020204" pitchFamily="34" charset="0"/>
              </a:rPr>
              <a:t>Inadequate training, ineffective patch management, weak privileged access controls, &amp; unmonitored detection systems</a:t>
            </a:r>
          </a:p>
        </p:txBody>
      </p:sp>
      <p:pic>
        <p:nvPicPr>
          <p:cNvPr id="2" name="Picture 1">
            <a:extLst>
              <a:ext uri="{FF2B5EF4-FFF2-40B4-BE49-F238E27FC236}">
                <a16:creationId xmlns:a16="http://schemas.microsoft.com/office/drawing/2014/main" id="{E118DC71-8938-4BB8-8F79-F9FB2AEF8780}"/>
              </a:ext>
            </a:extLst>
          </p:cNvPr>
          <p:cNvPicPr>
            <a:picLocks noChangeAspect="1"/>
          </p:cNvPicPr>
          <p:nvPr/>
        </p:nvPicPr>
        <p:blipFill>
          <a:blip r:embed="rId3"/>
          <a:stretch>
            <a:fillRect/>
          </a:stretch>
        </p:blipFill>
        <p:spPr>
          <a:xfrm>
            <a:off x="5804672" y="1201204"/>
            <a:ext cx="5810154" cy="4012092"/>
          </a:xfrm>
          <a:prstGeom prst="rect">
            <a:avLst/>
          </a:prstGeom>
        </p:spPr>
      </p:pic>
    </p:spTree>
    <p:extLst>
      <p:ext uri="{BB962C8B-B14F-4D97-AF65-F5344CB8AC3E}">
        <p14:creationId xmlns:p14="http://schemas.microsoft.com/office/powerpoint/2010/main" val="3761599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878" y="115254"/>
            <a:ext cx="8500529" cy="769441"/>
          </a:xfrm>
          <a:prstGeom prst="rect">
            <a:avLst/>
          </a:prstGeom>
        </p:spPr>
        <p:txBody>
          <a:bodyPr wrap="square">
            <a:spAutoFit/>
          </a:bodyPr>
          <a:lstStyle/>
          <a:p>
            <a:pPr>
              <a:defRPr/>
            </a:pPr>
            <a:r>
              <a:rPr lang="en-US" sz="4400" b="1" dirty="0">
                <a:solidFill>
                  <a:srgbClr val="C00000"/>
                </a:solidFill>
              </a:rPr>
              <a:t>The Ultimate Gateway – Email</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49" b="2831"/>
          <a:stretch/>
        </p:blipFill>
        <p:spPr>
          <a:xfrm>
            <a:off x="944545" y="884696"/>
            <a:ext cx="10178980" cy="5329814"/>
          </a:xfrm>
          <a:prstGeom prst="rect">
            <a:avLst/>
          </a:prstGeom>
        </p:spPr>
      </p:pic>
    </p:spTree>
    <p:extLst>
      <p:ext uri="{BB962C8B-B14F-4D97-AF65-F5344CB8AC3E}">
        <p14:creationId xmlns:p14="http://schemas.microsoft.com/office/powerpoint/2010/main" val="159025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grpSp>
        <p:nvGrpSpPr>
          <p:cNvPr id="23" name="Group 22"/>
          <p:cNvGrpSpPr/>
          <p:nvPr/>
        </p:nvGrpSpPr>
        <p:grpSpPr>
          <a:xfrm>
            <a:off x="1208865" y="968051"/>
            <a:ext cx="10054768" cy="5388728"/>
            <a:chOff x="-396359" y="932356"/>
            <a:chExt cx="9182100" cy="4298265"/>
          </a:xfrm>
        </p:grpSpPr>
        <p:cxnSp>
          <p:nvCxnSpPr>
            <p:cNvPr id="24" name="Curved Connector 23"/>
            <p:cNvCxnSpPr/>
            <p:nvPr/>
          </p:nvCxnSpPr>
          <p:spPr>
            <a:xfrm flipV="1">
              <a:off x="2546135" y="2815404"/>
              <a:ext cx="1112454" cy="1034349"/>
            </a:xfrm>
            <a:prstGeom prst="curvedConnector3">
              <a:avLst>
                <a:gd name="adj1" fmla="val 392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6359" y="2143946"/>
              <a:ext cx="521140"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Negative </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publicity</a:t>
              </a:r>
            </a:p>
          </p:txBody>
        </p:sp>
        <p:sp>
          <p:nvSpPr>
            <p:cNvPr id="26" name="Rectangle 25"/>
            <p:cNvSpPr/>
            <p:nvPr/>
          </p:nvSpPr>
          <p:spPr>
            <a:xfrm>
              <a:off x="7848860" y="2433767"/>
              <a:ext cx="936881"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Regulatory</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sanctions/MOUs</a:t>
              </a:r>
            </a:p>
          </p:txBody>
        </p:sp>
        <p:cxnSp>
          <p:nvCxnSpPr>
            <p:cNvPr id="27" name="Curved Connector 26"/>
            <p:cNvCxnSpPr/>
            <p:nvPr/>
          </p:nvCxnSpPr>
          <p:spPr>
            <a:xfrm rot="10800000" flipV="1">
              <a:off x="5274024" y="1906260"/>
              <a:ext cx="1347521" cy="641938"/>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cxnSp>
          <p:nvCxnSpPr>
            <p:cNvPr id="28" name="Curved Connector 27"/>
            <p:cNvCxnSpPr>
              <a:endCxn id="54" idx="5"/>
            </p:cNvCxnSpPr>
            <p:nvPr/>
          </p:nvCxnSpPr>
          <p:spPr>
            <a:xfrm rot="16200000" flipV="1">
              <a:off x="4922190" y="2973962"/>
              <a:ext cx="1251713" cy="1157215"/>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54" idx="2"/>
            </p:cNvCxnSpPr>
            <p:nvPr/>
          </p:nvCxnSpPr>
          <p:spPr>
            <a:xfrm>
              <a:off x="1682433" y="1286254"/>
              <a:ext cx="1825136" cy="1052743"/>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05568" y="932356"/>
              <a:ext cx="500646"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Damage </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to brand</a:t>
              </a:r>
            </a:p>
          </p:txBody>
        </p:sp>
        <p:sp>
          <p:nvSpPr>
            <p:cNvPr id="32" name="Rectangle 31"/>
            <p:cNvSpPr/>
            <p:nvPr/>
          </p:nvSpPr>
          <p:spPr>
            <a:xfrm>
              <a:off x="8088130" y="1038665"/>
              <a:ext cx="535779"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Regulator</a:t>
              </a:r>
            </a:p>
            <a:p>
              <a:pPr algn="ctr" defTabSz="764381"/>
              <a:r>
                <a:rPr lang="en-US" sz="1050" dirty="0">
                  <a:solidFill>
                    <a:schemeClr val="tx1"/>
                  </a:solidFill>
                  <a:latin typeface="Arial" panose="020B0604020202020204" pitchFamily="34" charset="0"/>
                  <a:cs typeface="Arial" panose="020B0604020202020204" pitchFamily="34" charset="0"/>
                </a:rPr>
                <a:t>scrutiny</a:t>
              </a:r>
            </a:p>
          </p:txBody>
        </p:sp>
        <p:sp>
          <p:nvSpPr>
            <p:cNvPr id="33" name="Rectangle 32"/>
            <p:cNvSpPr/>
            <p:nvPr/>
          </p:nvSpPr>
          <p:spPr>
            <a:xfrm>
              <a:off x="7612444" y="4348202"/>
              <a:ext cx="405494"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Legal </a:t>
              </a:r>
            </a:p>
            <a:p>
              <a:pPr algn="ctr" defTabSz="764381"/>
              <a:r>
                <a:rPr lang="en-US" sz="1050" dirty="0">
                  <a:solidFill>
                    <a:schemeClr val="tx1"/>
                  </a:solidFill>
                  <a:latin typeface="Arial" panose="020B0604020202020204" pitchFamily="34" charset="0"/>
                  <a:cs typeface="Arial" panose="020B0604020202020204" pitchFamily="34" charset="0"/>
                </a:rPr>
                <a:t>liability </a:t>
              </a:r>
            </a:p>
          </p:txBody>
        </p:sp>
        <p:sp>
          <p:nvSpPr>
            <p:cNvPr id="34" name="Rectangle 33"/>
            <p:cNvSpPr/>
            <p:nvPr/>
          </p:nvSpPr>
          <p:spPr>
            <a:xfrm>
              <a:off x="7556735" y="3585169"/>
              <a:ext cx="891501" cy="12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Regulatory fines</a:t>
              </a:r>
            </a:p>
          </p:txBody>
        </p:sp>
        <p:sp>
          <p:nvSpPr>
            <p:cNvPr id="35" name="Rectangle 34"/>
            <p:cNvSpPr/>
            <p:nvPr/>
          </p:nvSpPr>
          <p:spPr>
            <a:xfrm>
              <a:off x="1641206" y="2233098"/>
              <a:ext cx="693877" cy="38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Damaged </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employee </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relationships</a:t>
              </a:r>
            </a:p>
          </p:txBody>
        </p:sp>
        <p:sp>
          <p:nvSpPr>
            <p:cNvPr id="36" name="Rectangle 35"/>
            <p:cNvSpPr/>
            <p:nvPr/>
          </p:nvSpPr>
          <p:spPr>
            <a:xfrm>
              <a:off x="5980384" y="1020601"/>
              <a:ext cx="692414" cy="38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Deceptive or</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 unfair trade</a:t>
              </a:r>
              <a:br>
                <a:rPr lang="en-US" sz="1050" dirty="0">
                  <a:solidFill>
                    <a:schemeClr val="tx1"/>
                  </a:solidFill>
                  <a:latin typeface="Arial" panose="020B0604020202020204" pitchFamily="34" charset="0"/>
                  <a:cs typeface="Arial" panose="020B0604020202020204" pitchFamily="34" charset="0"/>
                </a:rPr>
              </a:br>
              <a:r>
                <a:rPr lang="en-US" sz="1050" dirty="0">
                  <a:solidFill>
                    <a:schemeClr val="tx1"/>
                  </a:solidFill>
                  <a:latin typeface="Arial" panose="020B0604020202020204" pitchFamily="34" charset="0"/>
                  <a:cs typeface="Arial" panose="020B0604020202020204" pitchFamily="34" charset="0"/>
                </a:rPr>
                <a:t>charges </a:t>
              </a:r>
            </a:p>
          </p:txBody>
        </p:sp>
        <p:pic>
          <p:nvPicPr>
            <p:cNvPr id="37" name="Picture 36"/>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49785" y="1454825"/>
              <a:ext cx="747495" cy="753448"/>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6760898" y="1200479"/>
              <a:ext cx="1285684" cy="1280799"/>
              <a:chOff x="5226035" y="1627628"/>
              <a:chExt cx="1414252" cy="1451572"/>
            </a:xfrm>
            <a:effectLst/>
          </p:grpSpPr>
          <p:sp>
            <p:nvSpPr>
              <p:cNvPr id="60" name="Oval 59"/>
              <p:cNvSpPr/>
              <p:nvPr/>
            </p:nvSpPr>
            <p:spPr>
              <a:xfrm>
                <a:off x="5226035" y="1627628"/>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75" b="1" dirty="0">
                  <a:solidFill>
                    <a:schemeClr val="tx1"/>
                  </a:solidFill>
                  <a:latin typeface="Arial" panose="020B0604020202020204" pitchFamily="34" charset="0"/>
                  <a:cs typeface="Arial" panose="020B0604020202020204" pitchFamily="34" charset="0"/>
                </a:endParaRPr>
              </a:p>
            </p:txBody>
          </p:sp>
          <p:sp>
            <p:nvSpPr>
              <p:cNvPr id="61" name="Rectangle 60"/>
              <p:cNvSpPr>
                <a:spLocks noChangeAspect="1"/>
              </p:cNvSpPr>
              <p:nvPr/>
            </p:nvSpPr>
            <p:spPr>
              <a:xfrm>
                <a:off x="5235682" y="1674467"/>
                <a:ext cx="1404605" cy="1404733"/>
              </a:xfrm>
              <a:prstGeom prst="rect">
                <a:avLst/>
              </a:prstGeom>
            </p:spPr>
            <p:txBody>
              <a:bodyPr wrap="none">
                <a:prstTxWarp prst="textArchUp">
                  <a:avLst>
                    <a:gd name="adj" fmla="val 5551060"/>
                  </a:avLst>
                </a:prstTxWarp>
                <a:spAutoFit/>
              </a:bodyPr>
              <a:lstStyle/>
              <a:p>
                <a:pPr algn="ctr"/>
                <a:r>
                  <a:rPr lang="en-US" sz="975" b="1" cap="all" dirty="0">
                    <a:latin typeface="Arial" panose="020B0604020202020204" pitchFamily="34" charset="0"/>
                  </a:rPr>
                  <a:t>Regulatory response </a:t>
                </a:r>
              </a:p>
            </p:txBody>
          </p:sp>
        </p:grpSp>
        <p:pic>
          <p:nvPicPr>
            <p:cNvPr id="39" name="Picture 38"/>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87334" y="3705921"/>
              <a:ext cx="860673" cy="546669"/>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6155588" y="3335495"/>
              <a:ext cx="1285684" cy="1271191"/>
              <a:chOff x="5226035" y="1627628"/>
              <a:chExt cx="1414252" cy="1440683"/>
            </a:xfrm>
            <a:effectLst/>
          </p:grpSpPr>
          <p:sp>
            <p:nvSpPr>
              <p:cNvPr id="58" name="Oval 57"/>
              <p:cNvSpPr/>
              <p:nvPr/>
            </p:nvSpPr>
            <p:spPr>
              <a:xfrm>
                <a:off x="5226035" y="1627628"/>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75" b="1" dirty="0">
                  <a:solidFill>
                    <a:schemeClr val="tx1"/>
                  </a:solidFill>
                  <a:latin typeface="Arial" panose="020B0604020202020204" pitchFamily="34" charset="0"/>
                  <a:cs typeface="Arial" panose="020B0604020202020204" pitchFamily="34" charset="0"/>
                </a:endParaRPr>
              </a:p>
            </p:txBody>
          </p:sp>
          <p:sp>
            <p:nvSpPr>
              <p:cNvPr id="59" name="Rectangle 58"/>
              <p:cNvSpPr>
                <a:spLocks noChangeAspect="1"/>
              </p:cNvSpPr>
              <p:nvPr/>
            </p:nvSpPr>
            <p:spPr>
              <a:xfrm>
                <a:off x="5235682" y="1674467"/>
                <a:ext cx="1393717" cy="1393844"/>
              </a:xfrm>
              <a:prstGeom prst="rect">
                <a:avLst/>
              </a:prstGeom>
            </p:spPr>
            <p:txBody>
              <a:bodyPr wrap="none">
                <a:prstTxWarp prst="textArchUp">
                  <a:avLst>
                    <a:gd name="adj" fmla="val 5551060"/>
                  </a:avLst>
                </a:prstTxWarp>
                <a:spAutoFit/>
              </a:bodyPr>
              <a:lstStyle/>
              <a:p>
                <a:pPr algn="ctr"/>
                <a:r>
                  <a:rPr lang="en-US" sz="975" b="1" cap="all" dirty="0">
                    <a:latin typeface="Arial" panose="020B0604020202020204" pitchFamily="34" charset="0"/>
                  </a:rPr>
                  <a:t>Financial loss</a:t>
                </a:r>
              </a:p>
            </p:txBody>
          </p:sp>
        </p:grpSp>
        <p:pic>
          <p:nvPicPr>
            <p:cNvPr id="41" name="Picture 40"/>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9429" y="1444242"/>
              <a:ext cx="794987" cy="695624"/>
            </a:xfrm>
            <a:prstGeom prst="rect">
              <a:avLst/>
            </a:prstGeom>
            <a:ln>
              <a:noFill/>
            </a:ln>
            <a:effectLst>
              <a:outerShdw blurRad="292100" dist="139700" dir="2700000" algn="tl" rotWithShape="0">
                <a:srgbClr val="333333">
                  <a:alpha val="65000"/>
                </a:srgbClr>
              </a:outerShdw>
            </a:effectLst>
          </p:spPr>
        </p:pic>
        <p:grpSp>
          <p:nvGrpSpPr>
            <p:cNvPr id="42" name="Group 41"/>
            <p:cNvGrpSpPr/>
            <p:nvPr/>
          </p:nvGrpSpPr>
          <p:grpSpPr>
            <a:xfrm>
              <a:off x="316033" y="1116976"/>
              <a:ext cx="1285684" cy="1271191"/>
              <a:chOff x="4401410" y="-263151"/>
              <a:chExt cx="1414252" cy="1440683"/>
            </a:xfrm>
            <a:effectLst/>
          </p:grpSpPr>
          <p:sp>
            <p:nvSpPr>
              <p:cNvPr id="56" name="Oval 55"/>
              <p:cNvSpPr/>
              <p:nvPr/>
            </p:nvSpPr>
            <p:spPr>
              <a:xfrm>
                <a:off x="4401410" y="-263151"/>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75" b="1" dirty="0">
                  <a:solidFill>
                    <a:schemeClr val="tx1"/>
                  </a:solidFill>
                  <a:latin typeface="Arial" panose="020B0604020202020204" pitchFamily="34" charset="0"/>
                  <a:cs typeface="Arial" panose="020B0604020202020204" pitchFamily="34" charset="0"/>
                </a:endParaRPr>
              </a:p>
            </p:txBody>
          </p:sp>
          <p:sp>
            <p:nvSpPr>
              <p:cNvPr id="57" name="Rectangle 56"/>
              <p:cNvSpPr>
                <a:spLocks noChangeAspect="1"/>
              </p:cNvSpPr>
              <p:nvPr/>
            </p:nvSpPr>
            <p:spPr>
              <a:xfrm>
                <a:off x="4411059" y="-216313"/>
                <a:ext cx="1393719" cy="1393845"/>
              </a:xfrm>
              <a:prstGeom prst="rect">
                <a:avLst/>
              </a:prstGeom>
            </p:spPr>
            <p:txBody>
              <a:bodyPr wrap="none">
                <a:prstTxWarp prst="textArchUp">
                  <a:avLst>
                    <a:gd name="adj" fmla="val 5551060"/>
                  </a:avLst>
                </a:prstTxWarp>
                <a:spAutoFit/>
              </a:bodyPr>
              <a:lstStyle/>
              <a:p>
                <a:pPr algn="ctr"/>
                <a:r>
                  <a:rPr lang="en-US" sz="975" b="1" cap="all" dirty="0">
                    <a:latin typeface="Arial" panose="020B0604020202020204" pitchFamily="34" charset="0"/>
                  </a:rPr>
                  <a:t>Reputation Risk</a:t>
                </a:r>
              </a:p>
            </p:txBody>
          </p:sp>
        </p:grpSp>
        <p:grpSp>
          <p:nvGrpSpPr>
            <p:cNvPr id="43" name="Group 42"/>
            <p:cNvGrpSpPr/>
            <p:nvPr/>
          </p:nvGrpSpPr>
          <p:grpSpPr>
            <a:xfrm>
              <a:off x="3507569" y="1507840"/>
              <a:ext cx="1712687" cy="1662314"/>
              <a:chOff x="4081269" y="3456427"/>
              <a:chExt cx="1714287" cy="1714287"/>
            </a:xfrm>
            <a:effectLst/>
          </p:grpSpPr>
          <p:sp>
            <p:nvSpPr>
              <p:cNvPr id="54" name="Oval 53"/>
              <p:cNvSpPr/>
              <p:nvPr/>
            </p:nvSpPr>
            <p:spPr>
              <a:xfrm>
                <a:off x="4081269" y="3456427"/>
                <a:ext cx="1714287" cy="1714287"/>
              </a:xfrm>
              <a:prstGeom prst="ellipse">
                <a:avLst/>
              </a:prstGeom>
              <a:noFill/>
              <a:ln w="279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b="1" dirty="0">
                  <a:solidFill>
                    <a:schemeClr val="tx1"/>
                  </a:solidFill>
                  <a:latin typeface="Arial" panose="020B0604020202020204" pitchFamily="34" charset="0"/>
                  <a:cs typeface="Arial" panose="020B0604020202020204" pitchFamily="34" charset="0"/>
                </a:endParaRPr>
              </a:p>
            </p:txBody>
          </p:sp>
          <p:sp>
            <p:nvSpPr>
              <p:cNvPr id="55" name="Rectangle 54"/>
              <p:cNvSpPr>
                <a:spLocks noChangeAspect="1"/>
              </p:cNvSpPr>
              <p:nvPr/>
            </p:nvSpPr>
            <p:spPr>
              <a:xfrm>
                <a:off x="4103417" y="3491707"/>
                <a:ext cx="1638380" cy="1638530"/>
              </a:xfrm>
              <a:prstGeom prst="rect">
                <a:avLst/>
              </a:prstGeom>
            </p:spPr>
            <p:txBody>
              <a:bodyPr wrap="none">
                <a:prstTxWarp prst="textArchUp">
                  <a:avLst>
                    <a:gd name="adj" fmla="val 5551060"/>
                  </a:avLst>
                </a:prstTxWarp>
                <a:spAutoFit/>
              </a:bodyPr>
              <a:lstStyle/>
              <a:p>
                <a:pPr algn="ctr"/>
                <a:r>
                  <a:rPr lang="en-US" sz="1200" b="1" cap="all" dirty="0">
                    <a:latin typeface="Arial" panose="020B0604020202020204" pitchFamily="34" charset="0"/>
                  </a:rPr>
                  <a:t>Cybersecurity Event</a:t>
                </a:r>
              </a:p>
            </p:txBody>
          </p:sp>
        </p:grpSp>
        <p:grpSp>
          <p:nvGrpSpPr>
            <p:cNvPr id="44" name="Group 43"/>
            <p:cNvGrpSpPr/>
            <p:nvPr/>
          </p:nvGrpSpPr>
          <p:grpSpPr>
            <a:xfrm>
              <a:off x="3865477" y="1819816"/>
              <a:ext cx="1016000" cy="850101"/>
              <a:chOff x="4305300" y="3048000"/>
              <a:chExt cx="1117600" cy="963448"/>
            </a:xfrm>
          </p:grpSpPr>
          <p:sp>
            <p:nvSpPr>
              <p:cNvPr id="52" name="Isosceles Triangle 51"/>
              <p:cNvSpPr/>
              <p:nvPr/>
            </p:nvSpPr>
            <p:spPr bwMode="auto">
              <a:xfrm>
                <a:off x="4305300" y="3048000"/>
                <a:ext cx="1117600" cy="963448"/>
              </a:xfrm>
              <a:prstGeom prst="triangle">
                <a:avLst/>
              </a:prstGeom>
              <a:noFill/>
              <a:ln w="38100" cap="flat" cmpd="sng" algn="ctr">
                <a:solidFill>
                  <a:srgbClr val="B3231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956"/>
                <a:endParaRPr lang="en-US" dirty="0">
                  <a:latin typeface="Arial" panose="020B0604020202020204" pitchFamily="34" charset="0"/>
                </a:endParaRPr>
              </a:p>
            </p:txBody>
          </p:sp>
          <p:sp>
            <p:nvSpPr>
              <p:cNvPr id="53" name="TextBox 52"/>
              <p:cNvSpPr txBox="1"/>
              <p:nvPr/>
            </p:nvSpPr>
            <p:spPr>
              <a:xfrm>
                <a:off x="4682217" y="3310109"/>
                <a:ext cx="359410" cy="646880"/>
              </a:xfrm>
              <a:prstGeom prst="rect">
                <a:avLst/>
              </a:prstGeom>
              <a:noFill/>
            </p:spPr>
            <p:txBody>
              <a:bodyPr wrap="none" rtlCol="0">
                <a:spAutoFit/>
              </a:bodyPr>
              <a:lstStyle/>
              <a:p>
                <a:r>
                  <a:rPr lang="en-US" sz="4050" b="1" dirty="0">
                    <a:latin typeface="Arial" panose="020B0604020202020204" pitchFamily="34" charset="0"/>
                  </a:rPr>
                  <a:t>!</a:t>
                </a:r>
              </a:p>
            </p:txBody>
          </p:sp>
        </p:grpSp>
        <p:sp>
          <p:nvSpPr>
            <p:cNvPr id="45" name="Rectangle 44"/>
            <p:cNvSpPr/>
            <p:nvPr/>
          </p:nvSpPr>
          <p:spPr>
            <a:xfrm>
              <a:off x="3103005" y="4217647"/>
              <a:ext cx="685094"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Diversion of </a:t>
              </a:r>
            </a:p>
            <a:p>
              <a:pPr algn="ctr" defTabSz="764381"/>
              <a:r>
                <a:rPr lang="en-US" sz="1050" dirty="0">
                  <a:solidFill>
                    <a:schemeClr val="tx1"/>
                  </a:solidFill>
                  <a:latin typeface="Arial" panose="020B0604020202020204" pitchFamily="34" charset="0"/>
                  <a:cs typeface="Arial" panose="020B0604020202020204" pitchFamily="34" charset="0"/>
                </a:rPr>
                <a:t>resources</a:t>
              </a:r>
            </a:p>
          </p:txBody>
        </p:sp>
        <p:sp>
          <p:nvSpPr>
            <p:cNvPr id="46" name="Rectangle 45"/>
            <p:cNvSpPr/>
            <p:nvPr/>
          </p:nvSpPr>
          <p:spPr>
            <a:xfrm>
              <a:off x="442494" y="4787444"/>
              <a:ext cx="1022608" cy="12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764381"/>
              <a:r>
                <a:rPr lang="en-US" sz="1050" dirty="0">
                  <a:solidFill>
                    <a:schemeClr val="tx1"/>
                  </a:solidFill>
                  <a:latin typeface="Arial" panose="020B0604020202020204" pitchFamily="34" charset="0"/>
                  <a:cs typeface="Arial" panose="020B0604020202020204" pitchFamily="34" charset="0"/>
                </a:rPr>
                <a:t>Lost productivity</a:t>
              </a:r>
            </a:p>
          </p:txBody>
        </p:sp>
        <p:pic>
          <p:nvPicPr>
            <p:cNvPr id="47" name="Picture 46"/>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13705" y="4292147"/>
              <a:ext cx="860673" cy="546669"/>
            </a:xfrm>
            <a:prstGeom prst="rect">
              <a:avLst/>
            </a:prstGeom>
            <a:ln>
              <a:noFill/>
            </a:ln>
            <a:effectLst>
              <a:outerShdw blurRad="292100" dist="139700" dir="2700000" algn="tl" rotWithShape="0">
                <a:srgbClr val="333333">
                  <a:alpha val="65000"/>
                </a:srgbClr>
              </a:outerShdw>
            </a:effectLst>
          </p:spPr>
        </p:pic>
        <p:grpSp>
          <p:nvGrpSpPr>
            <p:cNvPr id="48" name="Group 47"/>
            <p:cNvGrpSpPr/>
            <p:nvPr/>
          </p:nvGrpSpPr>
          <p:grpSpPr>
            <a:xfrm>
              <a:off x="1572532" y="3959430"/>
              <a:ext cx="1285685" cy="1271191"/>
              <a:chOff x="3107144" y="1382126"/>
              <a:chExt cx="1414253" cy="1440683"/>
            </a:xfrm>
            <a:effectLst/>
          </p:grpSpPr>
          <p:sp>
            <p:nvSpPr>
              <p:cNvPr id="50" name="Oval 49"/>
              <p:cNvSpPr/>
              <p:nvPr/>
            </p:nvSpPr>
            <p:spPr>
              <a:xfrm>
                <a:off x="3107144" y="1382126"/>
                <a:ext cx="1414253"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75" b="1" dirty="0">
                  <a:solidFill>
                    <a:schemeClr val="tx1"/>
                  </a:solidFill>
                  <a:latin typeface="Arial" panose="020B0604020202020204" pitchFamily="34" charset="0"/>
                  <a:cs typeface="Arial" panose="020B0604020202020204" pitchFamily="34" charset="0"/>
                </a:endParaRPr>
              </a:p>
            </p:txBody>
          </p:sp>
          <p:sp>
            <p:nvSpPr>
              <p:cNvPr id="51" name="Rectangle 50"/>
              <p:cNvSpPr>
                <a:spLocks noChangeAspect="1"/>
              </p:cNvSpPr>
              <p:nvPr/>
            </p:nvSpPr>
            <p:spPr>
              <a:xfrm>
                <a:off x="3116793" y="1428964"/>
                <a:ext cx="1393717" cy="1393845"/>
              </a:xfrm>
              <a:prstGeom prst="rect">
                <a:avLst/>
              </a:prstGeom>
            </p:spPr>
            <p:txBody>
              <a:bodyPr wrap="none">
                <a:prstTxWarp prst="textArchUp">
                  <a:avLst>
                    <a:gd name="adj" fmla="val 5551060"/>
                  </a:avLst>
                </a:prstTxWarp>
                <a:spAutoFit/>
              </a:bodyPr>
              <a:lstStyle/>
              <a:p>
                <a:pPr algn="ctr"/>
                <a:r>
                  <a:rPr lang="en-US" sz="975" b="1" cap="all" dirty="0">
                    <a:latin typeface="Arial" panose="020B0604020202020204" pitchFamily="34" charset="0"/>
                  </a:rPr>
                  <a:t>Operational Disruption</a:t>
                </a:r>
              </a:p>
            </p:txBody>
          </p:sp>
        </p:grpSp>
        <p:sp>
          <p:nvSpPr>
            <p:cNvPr id="49" name="Rectangle 48"/>
            <p:cNvSpPr/>
            <p:nvPr/>
          </p:nvSpPr>
          <p:spPr>
            <a:xfrm>
              <a:off x="198995" y="3872936"/>
              <a:ext cx="1614710" cy="331418"/>
            </a:xfrm>
            <a:prstGeom prst="rect">
              <a:avLst/>
            </a:prstGeom>
          </p:spPr>
          <p:txBody>
            <a:bodyPr wrap="square">
              <a:spAutoFit/>
            </a:bodyPr>
            <a:lstStyle/>
            <a:p>
              <a:pPr algn="ctr" defTabSz="764381"/>
              <a:r>
                <a:rPr lang="en-US" sz="1050" dirty="0">
                  <a:latin typeface="Arial" panose="020B0604020202020204" pitchFamily="34" charset="0"/>
                </a:rPr>
                <a:t>Damaged third-party relationships</a:t>
              </a:r>
            </a:p>
          </p:txBody>
        </p:sp>
      </p:grpSp>
      <p:sp>
        <p:nvSpPr>
          <p:cNvPr id="62" name="Title 1"/>
          <p:cNvSpPr txBox="1">
            <a:spLocks/>
          </p:cNvSpPr>
          <p:nvPr/>
        </p:nvSpPr>
        <p:spPr>
          <a:xfrm>
            <a:off x="581572" y="196159"/>
            <a:ext cx="5605219" cy="514549"/>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800" dirty="0">
                <a:solidFill>
                  <a:srgbClr val="C00000"/>
                </a:solidFill>
                <a:latin typeface="+mn-lt"/>
                <a:ea typeface="+mn-ea"/>
                <a:cs typeface="+mn-cs"/>
              </a:rPr>
              <a:t>Breach Impacts</a:t>
            </a:r>
          </a:p>
        </p:txBody>
      </p:sp>
      <p:sp>
        <p:nvSpPr>
          <p:cNvPr id="63" name="Rectangle 62">
            <a:extLst>
              <a:ext uri="{FF2B5EF4-FFF2-40B4-BE49-F238E27FC236}">
                <a16:creationId xmlns:a16="http://schemas.microsoft.com/office/drawing/2014/main" id="{911552BB-209F-4F5D-A0A0-0EDE272E9CBA}"/>
              </a:ext>
            </a:extLst>
          </p:cNvPr>
          <p:cNvSpPr/>
          <p:nvPr/>
        </p:nvSpPr>
        <p:spPr>
          <a:xfrm>
            <a:off x="7120995" y="5056471"/>
            <a:ext cx="1048364"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764381"/>
            <a:r>
              <a:rPr lang="en-US" sz="1050" dirty="0">
                <a:solidFill>
                  <a:schemeClr val="bg1"/>
                </a:solidFill>
                <a:latin typeface="Arial" panose="020B0604020202020204" pitchFamily="34" charset="0"/>
                <a:cs typeface="Arial" panose="020B0604020202020204" pitchFamily="34" charset="0"/>
              </a:rPr>
              <a:t>Costs of recovery</a:t>
            </a:r>
          </a:p>
        </p:txBody>
      </p:sp>
    </p:spTree>
    <p:extLst>
      <p:ext uri="{BB962C8B-B14F-4D97-AF65-F5344CB8AC3E}">
        <p14:creationId xmlns:p14="http://schemas.microsoft.com/office/powerpoint/2010/main" val="365878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110416" y="6180780"/>
            <a:ext cx="45492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effectLst/>
                <a:uLnTx/>
                <a:uFillTx/>
                <a:latin typeface="Arial"/>
                <a:ea typeface="+mn-ea"/>
                <a:cs typeface="+mn-cs"/>
              </a:rPr>
              <a:t>Source: Ponemon Institute 2022 Cost of Data Breach Study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271" y="1827730"/>
            <a:ext cx="3402885" cy="3402885"/>
          </a:xfrm>
          <a:prstGeom prst="rect">
            <a:avLst/>
          </a:prstGeom>
          <a:effectLst>
            <a:outerShdw blurRad="266700" dir="5400000" sx="90000" sy="-19000" rotWithShape="0">
              <a:prstClr val="black">
                <a:alpha val="27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19" y="2237767"/>
            <a:ext cx="2044630" cy="1291406"/>
          </a:xfrm>
          <a:prstGeom prst="rect">
            <a:avLst/>
          </a:prstGeom>
        </p:spPr>
      </p:pic>
      <p:sp>
        <p:nvSpPr>
          <p:cNvPr id="5" name="TextBox 4"/>
          <p:cNvSpPr txBox="1"/>
          <p:nvPr/>
        </p:nvSpPr>
        <p:spPr>
          <a:xfrm>
            <a:off x="936293" y="2377899"/>
            <a:ext cx="213105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prstClr val="white"/>
                </a:solidFill>
                <a:latin typeface="Arial"/>
              </a:rPr>
              <a:t>Average</a:t>
            </a:r>
            <a:r>
              <a:rPr kumimoji="0" lang="en-US" sz="1500" b="0" i="0" u="none" strike="noStrike" kern="1200" cap="none" spc="0" normalizeH="0" baseline="0" noProof="0" dirty="0">
                <a:ln>
                  <a:noFill/>
                </a:ln>
                <a:solidFill>
                  <a:prstClr val="white"/>
                </a:solidFill>
                <a:effectLst/>
                <a:uLnTx/>
                <a:uFillTx/>
                <a:latin typeface="Arial"/>
                <a:ea typeface="+mn-ea"/>
                <a:cs typeface="+mn-cs"/>
              </a:rPr>
              <a:t> total cost of a data breach in </a:t>
            </a:r>
            <a:r>
              <a:rPr lang="en-US" sz="1500" dirty="0">
                <a:solidFill>
                  <a:prstClr val="white"/>
                </a:solidFill>
                <a:latin typeface="Arial"/>
              </a:rPr>
              <a:t>PS</a:t>
            </a:r>
            <a:r>
              <a:rPr kumimoji="0" lang="en-US" sz="15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mn-cs"/>
              </a:rPr>
              <a:t>$</a:t>
            </a:r>
            <a:r>
              <a:rPr lang="en-US" sz="1500" b="1" dirty="0">
                <a:solidFill>
                  <a:prstClr val="white"/>
                </a:solidFill>
                <a:latin typeface="Arial"/>
              </a:rPr>
              <a:t>2.07</a:t>
            </a:r>
            <a:r>
              <a:rPr kumimoji="0" lang="en-US" sz="1500" b="1" i="0" u="none" strike="noStrike" kern="1200" cap="none" spc="0" normalizeH="0" baseline="0" noProof="0" dirty="0">
                <a:ln>
                  <a:noFill/>
                </a:ln>
                <a:solidFill>
                  <a:prstClr val="white"/>
                </a:solidFill>
                <a:effectLst/>
                <a:uLnTx/>
                <a:uFillTx/>
                <a:latin typeface="Arial"/>
                <a:ea typeface="+mn-ea"/>
                <a:cs typeface="+mn-cs"/>
              </a:rPr>
              <a:t> million ($1.93)</a:t>
            </a: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377" y="2237767"/>
            <a:ext cx="2044630" cy="129140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5035" y="2237767"/>
            <a:ext cx="2044630" cy="129140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101" y="3983669"/>
            <a:ext cx="2044630" cy="1291406"/>
          </a:xfrm>
          <a:prstGeom prst="rect">
            <a:avLst/>
          </a:prstGeom>
        </p:spPr>
      </p:pic>
      <p:sp>
        <p:nvSpPr>
          <p:cNvPr id="28" name="TextBox 27"/>
          <p:cNvSpPr txBox="1"/>
          <p:nvPr/>
        </p:nvSpPr>
        <p:spPr>
          <a:xfrm>
            <a:off x="2230848" y="4107823"/>
            <a:ext cx="1722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Mean time to identify a breach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207 days</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54" y="3983669"/>
            <a:ext cx="2044630" cy="1291406"/>
          </a:xfrm>
          <a:prstGeom prst="rect">
            <a:avLst/>
          </a:prstGeom>
        </p:spPr>
      </p:pic>
      <p:sp>
        <p:nvSpPr>
          <p:cNvPr id="30" name="TextBox 29"/>
          <p:cNvSpPr txBox="1"/>
          <p:nvPr/>
        </p:nvSpPr>
        <p:spPr>
          <a:xfrm>
            <a:off x="4830880" y="4151437"/>
            <a:ext cx="1722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Mean time to contain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70 days</a:t>
            </a:r>
          </a:p>
        </p:txBody>
      </p:sp>
      <p:sp>
        <p:nvSpPr>
          <p:cNvPr id="21" name="TextBox 20"/>
          <p:cNvSpPr txBox="1"/>
          <p:nvPr/>
        </p:nvSpPr>
        <p:spPr>
          <a:xfrm>
            <a:off x="8449528" y="2287923"/>
            <a:ext cx="26223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mn-ea"/>
                <a:cs typeface="+mn-cs"/>
              </a:rPr>
              <a:t>Companies with an incident response team &amp; extensive testing of their response plans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mn-ea"/>
                <a:cs typeface="+mn-cs"/>
              </a:rPr>
              <a:t>saved over $2 million compared to those who did not.</a:t>
            </a:r>
          </a:p>
        </p:txBody>
      </p:sp>
      <p:sp>
        <p:nvSpPr>
          <p:cNvPr id="33" name="TextBox 32"/>
          <p:cNvSpPr txBox="1"/>
          <p:nvPr/>
        </p:nvSpPr>
        <p:spPr>
          <a:xfrm>
            <a:off x="857249" y="677220"/>
            <a:ext cx="1071024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Breach Detection &amp; Expense</a:t>
            </a:r>
            <a:endParaRPr kumimoji="0" lang="en-US" sz="36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02E2F"/>
                </a:solidFill>
                <a:effectLst/>
                <a:uLnTx/>
                <a:uFillTx/>
                <a:latin typeface="Calibri" panose="020F0502020204030204" pitchFamily="34" charset="0"/>
                <a:ea typeface="+mn-ea"/>
                <a:cs typeface="Calibri" panose="020F0502020204030204" pitchFamily="34" charset="0"/>
              </a:rPr>
              <a:t>You can’t afford to ignore cybersecurity – Especially now!</a:t>
            </a:r>
          </a:p>
        </p:txBody>
      </p:sp>
      <p:sp>
        <p:nvSpPr>
          <p:cNvPr id="24" name="TextBox 23"/>
          <p:cNvSpPr txBox="1"/>
          <p:nvPr/>
        </p:nvSpPr>
        <p:spPr>
          <a:xfrm>
            <a:off x="5700777" y="2284825"/>
            <a:ext cx="172257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Average cost per lost or stolen record </a:t>
            </a:r>
            <a:r>
              <a:rPr lang="en-US" sz="1500" dirty="0">
                <a:solidFill>
                  <a:prstClr val="white"/>
                </a:solidFill>
                <a:latin typeface="Arial"/>
              </a:rPr>
              <a:t>is</a:t>
            </a:r>
            <a:r>
              <a:rPr kumimoji="0" lang="en-US" sz="1500" b="0" i="0" u="none" strike="noStrike" kern="1200" cap="none" spc="0" normalizeH="0" baseline="0" noProof="0" dirty="0">
                <a:ln>
                  <a:noFill/>
                </a:ln>
                <a:solidFill>
                  <a:prstClr val="white"/>
                </a:solidFill>
                <a:effectLst/>
                <a:uLnTx/>
                <a:uFillTx/>
                <a:latin typeface="Arial"/>
                <a:ea typeface="+mn-ea"/>
                <a:cs typeface="+mn-cs"/>
              </a:rPr>
              <a:t> </a:t>
            </a:r>
            <a:r>
              <a:rPr kumimoji="0" lang="en-US" sz="1500" b="1" i="0" u="none" strike="noStrike" kern="1200" cap="none" spc="0" normalizeH="0" baseline="0" noProof="0" dirty="0">
                <a:ln>
                  <a:noFill/>
                </a:ln>
                <a:solidFill>
                  <a:prstClr val="white"/>
                </a:solidFill>
                <a:effectLst/>
                <a:uLnTx/>
                <a:uFillTx/>
                <a:latin typeface="Arial"/>
                <a:ea typeface="+mn-ea"/>
                <a:cs typeface="+mn-cs"/>
              </a:rPr>
              <a:t>$164 ($161)</a:t>
            </a:r>
          </a:p>
        </p:txBody>
      </p:sp>
      <p:sp>
        <p:nvSpPr>
          <p:cNvPr id="20" name="TextBox 19">
            <a:extLst>
              <a:ext uri="{FF2B5EF4-FFF2-40B4-BE49-F238E27FC236}">
                <a16:creationId xmlns:a16="http://schemas.microsoft.com/office/drawing/2014/main" id="{859BA472-2C58-4D57-899A-D74D1F9B7807}"/>
              </a:ext>
            </a:extLst>
          </p:cNvPr>
          <p:cNvSpPr txBox="1"/>
          <p:nvPr/>
        </p:nvSpPr>
        <p:spPr>
          <a:xfrm>
            <a:off x="3325375" y="2237767"/>
            <a:ext cx="1945933"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In the U.S., average total cost of a data breach is </a:t>
            </a:r>
            <a:r>
              <a:rPr kumimoji="0" lang="en-US" sz="1500" b="1" i="0" u="none" strike="noStrike" kern="1200" cap="none" spc="0" normalizeH="0" baseline="0" noProof="0" dirty="0">
                <a:ln>
                  <a:noFill/>
                </a:ln>
                <a:solidFill>
                  <a:prstClr val="white"/>
                </a:solidFill>
                <a:effectLst/>
                <a:uLnTx/>
                <a:uFillTx/>
                <a:latin typeface="Arial"/>
                <a:ea typeface="+mn-ea"/>
                <a:cs typeface="+mn-cs"/>
              </a:rPr>
              <a:t>$9.44 million ($</a:t>
            </a:r>
            <a:r>
              <a:rPr lang="en-US" sz="1500" b="1" dirty="0">
                <a:solidFill>
                  <a:prstClr val="white"/>
                </a:solidFill>
                <a:latin typeface="Arial"/>
              </a:rPr>
              <a:t>9</a:t>
            </a:r>
            <a:r>
              <a:rPr kumimoji="0" lang="en-US" sz="1500" b="1" i="0" u="none" strike="noStrike" kern="1200" cap="none" spc="0" normalizeH="0" baseline="0" noProof="0" dirty="0">
                <a:ln>
                  <a:noFill/>
                </a:ln>
                <a:solidFill>
                  <a:prstClr val="white"/>
                </a:solidFill>
                <a:effectLst/>
                <a:uLnTx/>
                <a:uFillTx/>
                <a:latin typeface="Arial"/>
                <a:ea typeface="+mn-ea"/>
                <a:cs typeface="+mn-cs"/>
              </a:rPr>
              <a:t>.05)</a:t>
            </a:r>
          </a:p>
        </p:txBody>
      </p:sp>
    </p:spTree>
    <p:extLst>
      <p:ext uri="{BB962C8B-B14F-4D97-AF65-F5344CB8AC3E}">
        <p14:creationId xmlns:p14="http://schemas.microsoft.com/office/powerpoint/2010/main" val="385406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sp>
        <p:nvSpPr>
          <p:cNvPr id="23" name="Text Placeholder 2"/>
          <p:cNvSpPr txBox="1">
            <a:spLocks/>
          </p:cNvSpPr>
          <p:nvPr/>
        </p:nvSpPr>
        <p:spPr>
          <a:xfrm>
            <a:off x="230959" y="1554463"/>
            <a:ext cx="3610569" cy="2701343"/>
          </a:xfrm>
          <a:prstGeom prst="rect">
            <a:avLst/>
          </a:prstGeom>
        </p:spPr>
        <p:txBody>
          <a:bodyPr>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b="1" dirty="0">
                <a:solidFill>
                  <a:schemeClr val="bg1"/>
                </a:solidFill>
              </a:rPr>
              <a:t>Breakdown </a:t>
            </a:r>
          </a:p>
          <a:p>
            <a:pPr marL="0" indent="0">
              <a:buNone/>
            </a:pPr>
            <a:r>
              <a:rPr lang="en-US" sz="5000" b="1" dirty="0">
                <a:solidFill>
                  <a:schemeClr val="bg1"/>
                </a:solidFill>
              </a:rPr>
              <a:t>by Industry</a:t>
            </a:r>
          </a:p>
        </p:txBody>
      </p:sp>
      <p:sp>
        <p:nvSpPr>
          <p:cNvPr id="7" name="Footer Placeholder 16">
            <a:extLst>
              <a:ext uri="{FF2B5EF4-FFF2-40B4-BE49-F238E27FC236}">
                <a16:creationId xmlns:a16="http://schemas.microsoft.com/office/drawing/2014/main" id="{C0877CE4-964B-4830-BB67-3A11AB322D25}"/>
              </a:ext>
            </a:extLst>
          </p:cNvPr>
          <p:cNvSpPr txBox="1">
            <a:spLocks/>
          </p:cNvSpPr>
          <p:nvPr/>
        </p:nvSpPr>
        <p:spPr>
          <a:xfrm>
            <a:off x="419482" y="5712300"/>
            <a:ext cx="3233521" cy="2302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Source: 2022 Cost of a Data Breach Report</a:t>
            </a:r>
          </a:p>
        </p:txBody>
      </p:sp>
      <p:pic>
        <p:nvPicPr>
          <p:cNvPr id="4" name="Picture 3">
            <a:extLst>
              <a:ext uri="{FF2B5EF4-FFF2-40B4-BE49-F238E27FC236}">
                <a16:creationId xmlns:a16="http://schemas.microsoft.com/office/drawing/2014/main" id="{560B922C-CB9E-49AE-9418-736C4777F55B}"/>
              </a:ext>
            </a:extLst>
          </p:cNvPr>
          <p:cNvPicPr>
            <a:picLocks noChangeAspect="1"/>
          </p:cNvPicPr>
          <p:nvPr/>
        </p:nvPicPr>
        <p:blipFill>
          <a:blip r:embed="rId4"/>
          <a:stretch>
            <a:fillRect/>
          </a:stretch>
        </p:blipFill>
        <p:spPr>
          <a:xfrm>
            <a:off x="4239456" y="0"/>
            <a:ext cx="7952544" cy="6858000"/>
          </a:xfrm>
          <a:prstGeom prst="rect">
            <a:avLst/>
          </a:prstGeom>
        </p:spPr>
      </p:pic>
    </p:spTree>
    <p:extLst>
      <p:ext uri="{BB962C8B-B14F-4D97-AF65-F5344CB8AC3E}">
        <p14:creationId xmlns:p14="http://schemas.microsoft.com/office/powerpoint/2010/main" val="126620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305084" y="1358020"/>
            <a:ext cx="7082543" cy="1874067"/>
          </a:xfrm>
        </p:spPr>
        <p:txBody>
          <a:bodyPr/>
          <a:lstStyle/>
          <a:p>
            <a:r>
              <a:rPr lang="en-US" sz="5200" dirty="0"/>
              <a:t>Industry Updates &amp; Best Practices</a:t>
            </a:r>
          </a:p>
        </p:txBody>
      </p:sp>
    </p:spTree>
    <p:extLst>
      <p:ext uri="{BB962C8B-B14F-4D97-AF65-F5344CB8AC3E}">
        <p14:creationId xmlns:p14="http://schemas.microsoft.com/office/powerpoint/2010/main" val="528244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370839"/>
            <a:ext cx="11236960" cy="755317"/>
          </a:xfrm>
        </p:spPr>
        <p:txBody>
          <a:bodyPr>
            <a:noAutofit/>
          </a:bodyPr>
          <a:lstStyle/>
          <a:p>
            <a:pPr algn="l"/>
            <a:r>
              <a:rPr lang="en-US" sz="3500" dirty="0">
                <a:solidFill>
                  <a:srgbClr val="C00000"/>
                </a:solidFill>
              </a:rPr>
              <a:t>Key Considerations: Focus on Governance Controls</a:t>
            </a:r>
          </a:p>
        </p:txBody>
      </p:sp>
      <p:sp>
        <p:nvSpPr>
          <p:cNvPr id="3" name="Content Placeholder 2"/>
          <p:cNvSpPr>
            <a:spLocks noGrp="1"/>
          </p:cNvSpPr>
          <p:nvPr>
            <p:ph idx="1"/>
          </p:nvPr>
        </p:nvSpPr>
        <p:spPr>
          <a:xfrm>
            <a:off x="3435878" y="1234080"/>
            <a:ext cx="8133881" cy="4784035"/>
          </a:xfrm>
        </p:spPr>
        <p:txBody>
          <a:bodyPr>
            <a:noAutofit/>
          </a:bodyPr>
          <a:lstStyle/>
          <a:p>
            <a:pPr lvl="0" defTabSz="457200">
              <a:spcBef>
                <a:spcPts val="500"/>
              </a:spcBef>
              <a:spcAft>
                <a:spcPts val="600"/>
              </a:spcAft>
              <a:buClr>
                <a:srgbClr val="C8102E"/>
              </a:buClr>
              <a:buFont typeface="Arial"/>
              <a:buChar char="•"/>
            </a:pPr>
            <a:r>
              <a:rPr lang="en-US" sz="2000" dirty="0">
                <a:solidFill>
                  <a:prstClr val="black"/>
                </a:solidFill>
              </a:rPr>
              <a:t>Maintain a strong </a:t>
            </a:r>
            <a:r>
              <a:rPr lang="en-US" sz="2000" b="1" dirty="0">
                <a:solidFill>
                  <a:prstClr val="black"/>
                </a:solidFill>
              </a:rPr>
              <a:t>information security program</a:t>
            </a:r>
          </a:p>
          <a:p>
            <a:pPr lvl="0" defTabSz="457200">
              <a:spcBef>
                <a:spcPts val="500"/>
              </a:spcBef>
              <a:spcAft>
                <a:spcPts val="600"/>
              </a:spcAft>
              <a:buClr>
                <a:srgbClr val="C8102E"/>
              </a:buClr>
              <a:buFont typeface="Arial"/>
              <a:buChar char="•"/>
            </a:pPr>
            <a:r>
              <a:rPr lang="en-US" sz="2000" dirty="0">
                <a:solidFill>
                  <a:prstClr val="black"/>
                </a:solidFill>
              </a:rPr>
              <a:t>Maintain a strong </a:t>
            </a:r>
            <a:r>
              <a:rPr lang="en-US" sz="2000" b="1" dirty="0">
                <a:solidFill>
                  <a:prstClr val="black"/>
                </a:solidFill>
              </a:rPr>
              <a:t>incident response program</a:t>
            </a:r>
          </a:p>
          <a:p>
            <a:pPr lvl="0" defTabSz="457200">
              <a:spcBef>
                <a:spcPts val="500"/>
              </a:spcBef>
              <a:spcAft>
                <a:spcPts val="600"/>
              </a:spcAft>
              <a:buClr>
                <a:srgbClr val="C8102E"/>
              </a:buClr>
              <a:buFont typeface="Arial"/>
              <a:buChar char="•"/>
            </a:pPr>
            <a:r>
              <a:rPr lang="en-US" sz="2000" dirty="0">
                <a:solidFill>
                  <a:prstClr val="black"/>
                </a:solidFill>
              </a:rPr>
              <a:t>Ensure </a:t>
            </a:r>
            <a:r>
              <a:rPr lang="en-US" sz="2000" b="1" dirty="0">
                <a:solidFill>
                  <a:prstClr val="black"/>
                </a:solidFill>
              </a:rPr>
              <a:t>business continuity/DR </a:t>
            </a:r>
            <a:r>
              <a:rPr lang="en-US" sz="2000" dirty="0">
                <a:solidFill>
                  <a:prstClr val="black"/>
                </a:solidFill>
              </a:rPr>
              <a:t>&amp; </a:t>
            </a:r>
            <a:r>
              <a:rPr lang="en-US" sz="2000" b="1" dirty="0">
                <a:solidFill>
                  <a:prstClr val="black"/>
                </a:solidFill>
              </a:rPr>
              <a:t>vendor management </a:t>
            </a:r>
            <a:r>
              <a:rPr lang="en-US" sz="2000" dirty="0">
                <a:solidFill>
                  <a:prstClr val="black"/>
                </a:solidFill>
              </a:rPr>
              <a:t>policies &amp; procedures address cybersecurity </a:t>
            </a:r>
          </a:p>
          <a:p>
            <a:pPr lvl="0" defTabSz="457200">
              <a:spcBef>
                <a:spcPts val="500"/>
              </a:spcBef>
              <a:spcAft>
                <a:spcPts val="600"/>
              </a:spcAft>
              <a:buClr>
                <a:srgbClr val="C8102E"/>
              </a:buClr>
              <a:buFont typeface="Arial"/>
              <a:buChar char="•"/>
            </a:pPr>
            <a:r>
              <a:rPr lang="en-US" sz="2000" dirty="0">
                <a:solidFill>
                  <a:prstClr val="black"/>
                </a:solidFill>
              </a:rPr>
              <a:t>Consider how </a:t>
            </a:r>
            <a:r>
              <a:rPr lang="en-US" sz="2000" b="1" dirty="0">
                <a:solidFill>
                  <a:prstClr val="black"/>
                </a:solidFill>
              </a:rPr>
              <a:t>cybersecurity insurance </a:t>
            </a:r>
            <a:r>
              <a:rPr lang="en-US" sz="2000" dirty="0">
                <a:solidFill>
                  <a:prstClr val="black"/>
                </a:solidFill>
              </a:rPr>
              <a:t>should fit into your risk management program </a:t>
            </a:r>
          </a:p>
          <a:p>
            <a:pPr defTabSz="457200">
              <a:spcBef>
                <a:spcPts val="500"/>
              </a:spcBef>
              <a:spcAft>
                <a:spcPts val="600"/>
              </a:spcAft>
              <a:buClr>
                <a:srgbClr val="C8102E"/>
              </a:buClr>
              <a:buFont typeface="Arial"/>
              <a:buChar char="•"/>
            </a:pPr>
            <a:r>
              <a:rPr lang="en-US" sz="2000" dirty="0">
                <a:solidFill>
                  <a:prstClr val="black"/>
                </a:solidFill>
              </a:rPr>
              <a:t>Ensure </a:t>
            </a:r>
            <a:r>
              <a:rPr lang="en-US" sz="2000" b="1" dirty="0">
                <a:solidFill>
                  <a:prstClr val="black"/>
                </a:solidFill>
              </a:rPr>
              <a:t>cybersecurity awareness training </a:t>
            </a:r>
            <a:r>
              <a:rPr lang="en-US" sz="2000" dirty="0">
                <a:solidFill>
                  <a:prstClr val="black"/>
                </a:solidFill>
              </a:rPr>
              <a:t>is performed regularly (educate &amp; motivate)</a:t>
            </a:r>
          </a:p>
          <a:p>
            <a:pPr defTabSz="457200">
              <a:spcBef>
                <a:spcPts val="500"/>
              </a:spcBef>
              <a:spcAft>
                <a:spcPts val="600"/>
              </a:spcAft>
              <a:buClr>
                <a:srgbClr val="C8102E"/>
              </a:buClr>
              <a:buFont typeface="Arial"/>
              <a:buChar char="•"/>
            </a:pPr>
            <a:r>
              <a:rPr lang="en-US" sz="2000" dirty="0">
                <a:solidFill>
                  <a:prstClr val="black"/>
                </a:solidFill>
              </a:rPr>
              <a:t>Engage in </a:t>
            </a:r>
            <a:r>
              <a:rPr lang="en-US" sz="2000" b="1" dirty="0">
                <a:solidFill>
                  <a:prstClr val="black"/>
                </a:solidFill>
              </a:rPr>
              <a:t>Information Sharing &amp; Analysis Center (ISAC) </a:t>
            </a:r>
            <a:r>
              <a:rPr lang="en-US" sz="2000" dirty="0">
                <a:solidFill>
                  <a:prstClr val="black"/>
                </a:solidFill>
              </a:rPr>
              <a:t>or other information sharing forums – filter reports based on each employees’ role</a:t>
            </a:r>
          </a:p>
          <a:p>
            <a:pPr defTabSz="457200">
              <a:spcBef>
                <a:spcPts val="500"/>
              </a:spcBef>
              <a:spcAft>
                <a:spcPts val="600"/>
              </a:spcAft>
              <a:buClr>
                <a:srgbClr val="C8102E"/>
              </a:buClr>
              <a:buFont typeface="Arial"/>
              <a:buChar char="•"/>
            </a:pPr>
            <a:r>
              <a:rPr lang="en-US" sz="2000" dirty="0">
                <a:solidFill>
                  <a:prstClr val="black"/>
                </a:solidFill>
              </a:rPr>
              <a:t>Perform </a:t>
            </a:r>
            <a:r>
              <a:rPr lang="en-US" sz="2000" b="1" u="sng" dirty="0">
                <a:solidFill>
                  <a:prstClr val="black"/>
                </a:solidFill>
              </a:rPr>
              <a:t>frequent</a:t>
            </a:r>
            <a:r>
              <a:rPr lang="en-US" sz="2000" dirty="0">
                <a:solidFill>
                  <a:prstClr val="black"/>
                </a:solidFill>
              </a:rPr>
              <a:t> </a:t>
            </a:r>
            <a:r>
              <a:rPr lang="en-US" sz="2000" b="1" dirty="0">
                <a:solidFill>
                  <a:prstClr val="black"/>
                </a:solidFill>
              </a:rPr>
              <a:t>cyber risk assessments</a:t>
            </a:r>
            <a:r>
              <a:rPr lang="en-US" sz="2000" dirty="0">
                <a:solidFill>
                  <a:prstClr val="black"/>
                </a:solidFill>
              </a:rPr>
              <a:t>, penetration tests, vulnerability assessments, &amp; IT control audits</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41" y="2169666"/>
            <a:ext cx="2364663" cy="2364663"/>
          </a:xfrm>
          <a:prstGeom prst="rect">
            <a:avLst/>
          </a:prstGeom>
        </p:spPr>
      </p:pic>
    </p:spTree>
    <p:extLst>
      <p:ext uri="{BB962C8B-B14F-4D97-AF65-F5344CB8AC3E}">
        <p14:creationId xmlns:p14="http://schemas.microsoft.com/office/powerpoint/2010/main" val="363558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510436"/>
            <a:ext cx="11236960" cy="620395"/>
          </a:xfrm>
        </p:spPr>
        <p:txBody>
          <a:bodyPr>
            <a:noAutofit/>
          </a:bodyPr>
          <a:lstStyle/>
          <a:p>
            <a:pPr algn="l"/>
            <a:r>
              <a:rPr lang="en-US" sz="3500" dirty="0">
                <a:solidFill>
                  <a:srgbClr val="C00000"/>
                </a:solidFill>
              </a:rPr>
              <a:t>Key Considerations: Focus on Technical Controls</a:t>
            </a:r>
          </a:p>
        </p:txBody>
      </p:sp>
      <p:sp>
        <p:nvSpPr>
          <p:cNvPr id="3" name="Content Placeholder 2"/>
          <p:cNvSpPr>
            <a:spLocks noGrp="1"/>
          </p:cNvSpPr>
          <p:nvPr>
            <p:ph idx="1"/>
          </p:nvPr>
        </p:nvSpPr>
        <p:spPr>
          <a:xfrm>
            <a:off x="3397719" y="1253331"/>
            <a:ext cx="8123722" cy="4784035"/>
          </a:xfrm>
        </p:spPr>
        <p:txBody>
          <a:bodyPr>
            <a:normAutofit lnSpcReduction="10000"/>
          </a:bodyPr>
          <a:lstStyle/>
          <a:p>
            <a:pPr>
              <a:spcBef>
                <a:spcPts val="600"/>
              </a:spcBef>
              <a:spcAft>
                <a:spcPts val="600"/>
              </a:spcAft>
              <a:buClr>
                <a:srgbClr val="C00000"/>
              </a:buClr>
              <a:buFont typeface="Arial" panose="020B0604020202020204" pitchFamily="34" charset="0"/>
              <a:buChar char="•"/>
            </a:pPr>
            <a:r>
              <a:rPr lang="en-US" sz="1950" dirty="0"/>
              <a:t>Use </a:t>
            </a:r>
            <a:r>
              <a:rPr lang="en-US" sz="1950" b="1" u="sng" dirty="0"/>
              <a:t>multifactor</a:t>
            </a:r>
            <a:r>
              <a:rPr lang="en-US" sz="1950" dirty="0"/>
              <a:t> or </a:t>
            </a:r>
            <a:r>
              <a:rPr lang="en-US" sz="1950" b="1" u="sng" dirty="0"/>
              <a:t>two-factor</a:t>
            </a:r>
            <a:r>
              <a:rPr lang="en-US" sz="1950" dirty="0"/>
              <a:t> for O365, VPN, remote sessions, &amp; privileged access</a:t>
            </a:r>
          </a:p>
          <a:p>
            <a:pPr>
              <a:spcBef>
                <a:spcPts val="600"/>
              </a:spcBef>
              <a:spcAft>
                <a:spcPts val="600"/>
              </a:spcAft>
              <a:buClr>
                <a:srgbClr val="C00000"/>
              </a:buClr>
              <a:buFont typeface="Arial" panose="020B0604020202020204" pitchFamily="34" charset="0"/>
              <a:buChar char="•"/>
            </a:pPr>
            <a:r>
              <a:rPr lang="en-US" sz="1950" dirty="0"/>
              <a:t>Track, report, independently test, &amp; update security </a:t>
            </a:r>
            <a:r>
              <a:rPr lang="en-US" sz="1950" b="1" u="sng" dirty="0"/>
              <a:t>patches</a:t>
            </a:r>
            <a:r>
              <a:rPr lang="en-US" sz="1950" dirty="0"/>
              <a:t> based on a risk priority schedule (Microsoft &amp; non-Microsoft patches)</a:t>
            </a:r>
          </a:p>
          <a:p>
            <a:pPr>
              <a:spcBef>
                <a:spcPts val="600"/>
              </a:spcBef>
              <a:spcAft>
                <a:spcPts val="600"/>
              </a:spcAft>
              <a:buClr>
                <a:srgbClr val="C00000"/>
              </a:buClr>
              <a:buFont typeface="Arial" panose="020B0604020202020204" pitchFamily="34" charset="0"/>
              <a:buChar char="•"/>
            </a:pPr>
            <a:r>
              <a:rPr lang="en-US" sz="1950" dirty="0"/>
              <a:t>Maintain </a:t>
            </a:r>
            <a:r>
              <a:rPr lang="en-US" sz="1950" b="1" u="sng" dirty="0"/>
              <a:t>strong passwords </a:t>
            </a:r>
            <a:r>
              <a:rPr lang="en-US" sz="1950" dirty="0"/>
              <a:t>for your network accounts and email</a:t>
            </a:r>
          </a:p>
          <a:p>
            <a:pPr>
              <a:spcBef>
                <a:spcPts val="600"/>
              </a:spcBef>
              <a:spcAft>
                <a:spcPts val="600"/>
              </a:spcAft>
              <a:buClr>
                <a:srgbClr val="C00000"/>
              </a:buClr>
              <a:buFont typeface="Arial" panose="020B0604020202020204" pitchFamily="34" charset="0"/>
              <a:buChar char="•"/>
            </a:pPr>
            <a:r>
              <a:rPr lang="en-US" sz="1950" dirty="0"/>
              <a:t>Enforce </a:t>
            </a:r>
            <a:r>
              <a:rPr lang="en-US" sz="1950" b="1" u="sng" dirty="0"/>
              <a:t>application whitelisting</a:t>
            </a:r>
            <a:r>
              <a:rPr lang="en-US" sz="1950" b="1" dirty="0"/>
              <a:t> </a:t>
            </a:r>
            <a:r>
              <a:rPr lang="en-US" sz="1950" dirty="0"/>
              <a:t>controls &amp; </a:t>
            </a:r>
            <a:r>
              <a:rPr lang="en-US" sz="1950" b="1" u="sng" dirty="0"/>
              <a:t>remove</a:t>
            </a:r>
            <a:r>
              <a:rPr lang="en-US" sz="1950" dirty="0"/>
              <a:t> unauthorized applications</a:t>
            </a:r>
            <a:endParaRPr lang="en-US" sz="1950" b="1" u="sng" dirty="0"/>
          </a:p>
          <a:p>
            <a:pPr>
              <a:spcBef>
                <a:spcPts val="600"/>
              </a:spcBef>
              <a:spcAft>
                <a:spcPts val="600"/>
              </a:spcAft>
              <a:buClr>
                <a:srgbClr val="C00000"/>
              </a:buClr>
              <a:buFont typeface="Arial" panose="020B0604020202020204" pitchFamily="34" charset="0"/>
              <a:buChar char="•"/>
            </a:pPr>
            <a:r>
              <a:rPr lang="en-US" sz="1950" b="1" u="sng" dirty="0"/>
              <a:t>Remove local administrator</a:t>
            </a:r>
            <a:r>
              <a:rPr lang="en-US" sz="1950" b="1" dirty="0"/>
              <a:t> </a:t>
            </a:r>
            <a:r>
              <a:rPr lang="en-US" sz="1950" dirty="0"/>
              <a:t>rights to reduce malicious software installs</a:t>
            </a:r>
          </a:p>
          <a:p>
            <a:pPr>
              <a:spcBef>
                <a:spcPts val="600"/>
              </a:spcBef>
              <a:spcAft>
                <a:spcPts val="600"/>
              </a:spcAft>
              <a:buClr>
                <a:srgbClr val="C00000"/>
              </a:buClr>
              <a:buFont typeface="Arial" panose="020B0604020202020204" pitchFamily="34" charset="0"/>
              <a:buChar char="•"/>
            </a:pPr>
            <a:r>
              <a:rPr lang="en-US" sz="1950" b="1" u="sng" dirty="0"/>
              <a:t>Tune existing security tools</a:t>
            </a:r>
            <a:r>
              <a:rPr lang="en-US" sz="1950" b="1" dirty="0"/>
              <a:t> </a:t>
            </a:r>
            <a:r>
              <a:rPr lang="en-US" sz="1950" dirty="0"/>
              <a:t>–</a:t>
            </a:r>
            <a:r>
              <a:rPr lang="en-US" sz="1950" b="1" dirty="0"/>
              <a:t> </a:t>
            </a:r>
            <a:r>
              <a:rPr lang="en-US" sz="1950" dirty="0"/>
              <a:t>web content, email filtering, end point, etc. </a:t>
            </a:r>
          </a:p>
          <a:p>
            <a:pPr>
              <a:spcBef>
                <a:spcPts val="600"/>
              </a:spcBef>
              <a:spcAft>
                <a:spcPts val="600"/>
              </a:spcAft>
              <a:buClr>
                <a:srgbClr val="C00000"/>
              </a:buClr>
              <a:buFont typeface="Arial" panose="020B0604020202020204" pitchFamily="34" charset="0"/>
              <a:buChar char="•"/>
            </a:pPr>
            <a:r>
              <a:rPr lang="en-US" sz="1950" dirty="0"/>
              <a:t>Deploy </a:t>
            </a:r>
            <a:r>
              <a:rPr lang="en-US" sz="1950" b="1" u="sng" dirty="0"/>
              <a:t>cloud-based security</a:t>
            </a:r>
            <a:r>
              <a:rPr lang="en-US" sz="1950" dirty="0"/>
              <a:t> software &amp; end-point protection (SentinelOne, Crowdstrike, Windows Defender, etc.)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7" y="2088455"/>
            <a:ext cx="2364663" cy="2364663"/>
          </a:xfrm>
          <a:prstGeom prst="rect">
            <a:avLst/>
          </a:prstGeom>
        </p:spPr>
      </p:pic>
    </p:spTree>
    <p:extLst>
      <p:ext uri="{BB962C8B-B14F-4D97-AF65-F5344CB8AC3E}">
        <p14:creationId xmlns:p14="http://schemas.microsoft.com/office/powerpoint/2010/main" val="3282399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582595"/>
            <a:ext cx="11236960" cy="620395"/>
          </a:xfrm>
        </p:spPr>
        <p:txBody>
          <a:bodyPr>
            <a:noAutofit/>
          </a:bodyPr>
          <a:lstStyle/>
          <a:p>
            <a:pPr algn="l"/>
            <a:r>
              <a:rPr lang="en-US" sz="3500" dirty="0">
                <a:solidFill>
                  <a:srgbClr val="C00000"/>
                </a:solidFill>
              </a:rPr>
              <a:t>Key Considerations: Technical Controls</a:t>
            </a:r>
          </a:p>
        </p:txBody>
      </p:sp>
      <p:sp>
        <p:nvSpPr>
          <p:cNvPr id="3" name="Content Placeholder 2"/>
          <p:cNvSpPr>
            <a:spLocks noGrp="1"/>
          </p:cNvSpPr>
          <p:nvPr>
            <p:ph idx="1"/>
          </p:nvPr>
        </p:nvSpPr>
        <p:spPr>
          <a:xfrm>
            <a:off x="3234088" y="1407335"/>
            <a:ext cx="8480391" cy="4762556"/>
          </a:xfrm>
        </p:spPr>
        <p:txBody>
          <a:bodyPr>
            <a:noAutofit/>
          </a:bodyPr>
          <a:lstStyle/>
          <a:p>
            <a:pPr>
              <a:spcBef>
                <a:spcPts val="600"/>
              </a:spcBef>
              <a:spcAft>
                <a:spcPts val="600"/>
              </a:spcAft>
              <a:buClr>
                <a:srgbClr val="C00000"/>
              </a:buClr>
              <a:buFont typeface="Arial" panose="020B0604020202020204" pitchFamily="34" charset="0"/>
              <a:buChar char="•"/>
            </a:pPr>
            <a:r>
              <a:rPr lang="en-US" sz="2100" dirty="0"/>
              <a:t>Implement strong cloud-based </a:t>
            </a:r>
            <a:r>
              <a:rPr lang="en-US" sz="2100" b="1" u="sng" dirty="0"/>
              <a:t>data loss prevention</a:t>
            </a:r>
            <a:r>
              <a:rPr lang="en-US" sz="2100" b="1" dirty="0"/>
              <a:t> </a:t>
            </a:r>
            <a:r>
              <a:rPr lang="en-US" sz="2100" dirty="0"/>
              <a:t>controls</a:t>
            </a:r>
            <a:r>
              <a:rPr lang="en-US" sz="2100" b="1" dirty="0"/>
              <a:t> </a:t>
            </a:r>
            <a:endParaRPr lang="en-US" sz="2100" dirty="0"/>
          </a:p>
          <a:p>
            <a:pPr>
              <a:spcBef>
                <a:spcPts val="600"/>
              </a:spcBef>
              <a:spcAft>
                <a:spcPts val="600"/>
              </a:spcAft>
              <a:buClr>
                <a:srgbClr val="C00000"/>
              </a:buClr>
              <a:buFont typeface="Arial" panose="020B0604020202020204" pitchFamily="34" charset="0"/>
              <a:buChar char="•"/>
            </a:pPr>
            <a:r>
              <a:rPr lang="en-US" sz="2100" dirty="0"/>
              <a:t>Use </a:t>
            </a:r>
            <a:r>
              <a:rPr lang="en-US" sz="2100" b="1" u="sng" dirty="0"/>
              <a:t>security information &amp; event management (SIEM)</a:t>
            </a:r>
            <a:r>
              <a:rPr lang="en-US" sz="2100" b="1" dirty="0"/>
              <a:t> </a:t>
            </a:r>
            <a:r>
              <a:rPr lang="en-US" sz="2100" dirty="0"/>
              <a:t>tools with </a:t>
            </a:r>
            <a:r>
              <a:rPr lang="en-US" sz="2100" b="1" dirty="0"/>
              <a:t>“defense in depth” </a:t>
            </a:r>
            <a:r>
              <a:rPr lang="en-US" sz="2100" dirty="0"/>
              <a:t>approach</a:t>
            </a:r>
            <a:endParaRPr lang="en-US" sz="2100" b="1" dirty="0"/>
          </a:p>
          <a:p>
            <a:pPr>
              <a:spcBef>
                <a:spcPts val="600"/>
              </a:spcBef>
              <a:spcAft>
                <a:spcPts val="600"/>
              </a:spcAft>
              <a:buClr>
                <a:srgbClr val="C00000"/>
              </a:buClr>
              <a:buFont typeface="Arial" panose="020B0604020202020204" pitchFamily="34" charset="0"/>
              <a:buChar char="•"/>
            </a:pPr>
            <a:r>
              <a:rPr lang="en-US" sz="2100" dirty="0"/>
              <a:t>Block malicious </a:t>
            </a:r>
            <a:r>
              <a:rPr lang="en-US" sz="2100" b="1" u="sng" dirty="0"/>
              <a:t>email attachments </a:t>
            </a:r>
            <a:r>
              <a:rPr lang="en-US" sz="2100" dirty="0"/>
              <a:t>to prevent compromise</a:t>
            </a:r>
          </a:p>
          <a:p>
            <a:pPr>
              <a:spcBef>
                <a:spcPts val="600"/>
              </a:spcBef>
              <a:spcAft>
                <a:spcPts val="600"/>
              </a:spcAft>
              <a:buClr>
                <a:srgbClr val="C00000"/>
              </a:buClr>
              <a:buFont typeface="Arial" panose="020B0604020202020204" pitchFamily="34" charset="0"/>
              <a:buChar char="•"/>
            </a:pPr>
            <a:r>
              <a:rPr lang="en-US" sz="2100" dirty="0"/>
              <a:t>Ensure </a:t>
            </a:r>
            <a:r>
              <a:rPr lang="en-US" sz="2100" b="1" u="sng" dirty="0"/>
              <a:t>data encryption</a:t>
            </a:r>
            <a:r>
              <a:rPr lang="en-US" sz="2100" dirty="0"/>
              <a:t> is enforced to protect confidential data</a:t>
            </a:r>
            <a:endParaRPr lang="en-US" sz="2100" b="1" u="sng" dirty="0">
              <a:solidFill>
                <a:prstClr val="black"/>
              </a:solidFill>
            </a:endParaRPr>
          </a:p>
          <a:p>
            <a:pPr>
              <a:spcBef>
                <a:spcPts val="600"/>
              </a:spcBef>
              <a:spcAft>
                <a:spcPts val="600"/>
              </a:spcAft>
              <a:buClr>
                <a:srgbClr val="C00000"/>
              </a:buClr>
              <a:buFont typeface="Arial" panose="020B0604020202020204" pitchFamily="34" charset="0"/>
              <a:buChar char="•"/>
            </a:pPr>
            <a:r>
              <a:rPr lang="en-US" sz="2100" b="1" u="sng" dirty="0">
                <a:solidFill>
                  <a:prstClr val="black"/>
                </a:solidFill>
              </a:rPr>
              <a:t>Segment</a:t>
            </a:r>
            <a:r>
              <a:rPr lang="en-US" sz="2100" b="1" dirty="0">
                <a:solidFill>
                  <a:prstClr val="black"/>
                </a:solidFill>
              </a:rPr>
              <a:t> </a:t>
            </a:r>
            <a:r>
              <a:rPr lang="en-US" sz="2100" dirty="0">
                <a:solidFill>
                  <a:prstClr val="black"/>
                </a:solidFill>
              </a:rPr>
              <a:t>internal networks to isolate critical systems </a:t>
            </a:r>
          </a:p>
          <a:p>
            <a:pPr>
              <a:spcBef>
                <a:spcPts val="600"/>
              </a:spcBef>
              <a:spcAft>
                <a:spcPts val="600"/>
              </a:spcAft>
              <a:buClr>
                <a:srgbClr val="C00000"/>
              </a:buClr>
              <a:buFont typeface="Arial" panose="020B0604020202020204" pitchFamily="34" charset="0"/>
              <a:buChar char="•"/>
            </a:pPr>
            <a:r>
              <a:rPr lang="en-US" sz="2100" dirty="0"/>
              <a:t>Be aware of </a:t>
            </a:r>
            <a:r>
              <a:rPr lang="en-US" sz="2100" b="1" u="sng" dirty="0"/>
              <a:t>insider threat</a:t>
            </a:r>
            <a:r>
              <a:rPr lang="en-US" sz="2100" b="1" dirty="0"/>
              <a:t> </a:t>
            </a:r>
            <a:r>
              <a:rPr lang="en-US" sz="2100" dirty="0"/>
              <a:t>– layoffs, disgruntled, etc. Think zero trust!</a:t>
            </a:r>
          </a:p>
          <a:p>
            <a:pPr>
              <a:spcBef>
                <a:spcPts val="600"/>
              </a:spcBef>
              <a:spcAft>
                <a:spcPts val="600"/>
              </a:spcAft>
              <a:buClr>
                <a:srgbClr val="C00000"/>
              </a:buClr>
              <a:buFont typeface="Arial" panose="020B0604020202020204" pitchFamily="34" charset="0"/>
              <a:buChar char="•"/>
            </a:pPr>
            <a:r>
              <a:rPr lang="en-US" sz="2100" b="1" u="sng" dirty="0"/>
              <a:t>Air-gap</a:t>
            </a:r>
            <a:r>
              <a:rPr lang="en-US" sz="2100" dirty="0"/>
              <a:t> your backups to keep them out of reach of an attack</a:t>
            </a:r>
          </a:p>
          <a:p>
            <a:pPr>
              <a:spcBef>
                <a:spcPts val="600"/>
              </a:spcBef>
              <a:spcAft>
                <a:spcPts val="600"/>
              </a:spcAft>
              <a:buClr>
                <a:srgbClr val="C00000"/>
              </a:buClr>
              <a:buFont typeface="Arial" panose="020B0604020202020204" pitchFamily="34" charset="0"/>
              <a:buChar char="•"/>
            </a:pPr>
            <a:r>
              <a:rPr lang="en-US" sz="2100" dirty="0"/>
              <a:t>Make your air-gapped backups</a:t>
            </a:r>
            <a:r>
              <a:rPr lang="en-US" sz="2100" b="1" dirty="0"/>
              <a:t> </a:t>
            </a:r>
            <a:r>
              <a:rPr lang="en-US" sz="2100" b="1" u="sng" dirty="0"/>
              <a:t>immutable</a:t>
            </a:r>
            <a:r>
              <a:rPr lang="en-US" sz="2100" dirty="0"/>
              <a:t>!</a:t>
            </a:r>
            <a:endParaRPr lang="en-US" sz="16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9" y="2102289"/>
            <a:ext cx="2364663" cy="2364663"/>
          </a:xfrm>
          <a:prstGeom prst="rect">
            <a:avLst/>
          </a:prstGeom>
        </p:spPr>
      </p:pic>
    </p:spTree>
    <p:extLst>
      <p:ext uri="{BB962C8B-B14F-4D97-AF65-F5344CB8AC3E}">
        <p14:creationId xmlns:p14="http://schemas.microsoft.com/office/powerpoint/2010/main" val="83631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E851-1AB5-4849-BF30-19488759EC01}"/>
              </a:ext>
            </a:extLst>
          </p:cNvPr>
          <p:cNvSpPr>
            <a:spLocks noGrp="1"/>
          </p:cNvSpPr>
          <p:nvPr>
            <p:ph type="title"/>
          </p:nvPr>
        </p:nvSpPr>
        <p:spPr>
          <a:xfrm>
            <a:off x="1237916" y="852102"/>
            <a:ext cx="11236960" cy="620395"/>
          </a:xfrm>
          <a:prstGeom prst="rect">
            <a:avLst/>
          </a:prstGeom>
        </p:spPr>
        <p:txBody>
          <a:bodyPr>
            <a:normAutofit fontScale="90000"/>
          </a:bodyPr>
          <a:lstStyle/>
          <a:p>
            <a:r>
              <a:rPr lang="en-US" dirty="0">
                <a:solidFill>
                  <a:srgbClr val="C00000"/>
                </a:solidFill>
              </a:rPr>
              <a:t>Presenter</a:t>
            </a:r>
          </a:p>
        </p:txBody>
      </p:sp>
      <p:sp>
        <p:nvSpPr>
          <p:cNvPr id="3" name="Content Placeholder 2">
            <a:extLst>
              <a:ext uri="{FF2B5EF4-FFF2-40B4-BE49-F238E27FC236}">
                <a16:creationId xmlns:a16="http://schemas.microsoft.com/office/drawing/2014/main" id="{4DAF636E-E831-499F-9429-D0631D9E0FDB}"/>
              </a:ext>
            </a:extLst>
          </p:cNvPr>
          <p:cNvSpPr>
            <a:spLocks noGrp="1"/>
          </p:cNvSpPr>
          <p:nvPr>
            <p:ph idx="4294967295"/>
          </p:nvPr>
        </p:nvSpPr>
        <p:spPr>
          <a:xfrm>
            <a:off x="4751207" y="2070104"/>
            <a:ext cx="5257800" cy="2162175"/>
          </a:xfrm>
        </p:spPr>
        <p:txBody>
          <a:bodyPr>
            <a:normAutofit/>
          </a:bodyPr>
          <a:lstStyle/>
          <a:p>
            <a:pPr marL="0" indent="0">
              <a:spcBef>
                <a:spcPts val="600"/>
              </a:spcBef>
              <a:spcAft>
                <a:spcPts val="0"/>
              </a:spcAft>
              <a:buNone/>
            </a:pPr>
            <a:r>
              <a:rPr lang="en-US" sz="2200" dirty="0"/>
              <a:t>Cerone F. “Cy” Sturdivant, CISA</a:t>
            </a:r>
            <a:r>
              <a:rPr lang="en-US" sz="2200" baseline="30000" dirty="0"/>
              <a:t>®</a:t>
            </a:r>
          </a:p>
          <a:p>
            <a:pPr marL="0" indent="0">
              <a:spcBef>
                <a:spcPts val="600"/>
              </a:spcBef>
              <a:spcAft>
                <a:spcPts val="0"/>
              </a:spcAft>
              <a:buNone/>
            </a:pPr>
            <a:r>
              <a:rPr lang="en-US" sz="2200" dirty="0"/>
              <a:t>Director | Advisory (Cybersecurity)</a:t>
            </a:r>
          </a:p>
          <a:p>
            <a:pPr marL="0" indent="0">
              <a:spcBef>
                <a:spcPts val="600"/>
              </a:spcBef>
              <a:spcAft>
                <a:spcPts val="0"/>
              </a:spcAft>
              <a:buNone/>
            </a:pPr>
            <a:r>
              <a:rPr lang="en-US" sz="2200" dirty="0"/>
              <a:t>Nashville, Tennessee</a:t>
            </a:r>
          </a:p>
          <a:p>
            <a:pPr marL="0" indent="0">
              <a:spcBef>
                <a:spcPts val="600"/>
              </a:spcBef>
              <a:spcAft>
                <a:spcPts val="0"/>
              </a:spcAft>
              <a:buNone/>
            </a:pPr>
            <a:r>
              <a:rPr lang="en-US" sz="2200" dirty="0"/>
              <a:t>Cy.Sturdivant@forvis.com</a:t>
            </a:r>
          </a:p>
          <a:p>
            <a:pPr marL="0" indent="0">
              <a:spcBef>
                <a:spcPts val="600"/>
              </a:spcBef>
              <a:spcAft>
                <a:spcPts val="0"/>
              </a:spcAft>
              <a:buNone/>
            </a:pPr>
            <a:r>
              <a:rPr lang="en-US" sz="2200" dirty="0"/>
              <a:t>615.988.3596</a:t>
            </a:r>
          </a:p>
        </p:txBody>
      </p:sp>
      <p:pic>
        <p:nvPicPr>
          <p:cNvPr id="4" name="Picture 3">
            <a:extLst>
              <a:ext uri="{FF2B5EF4-FFF2-40B4-BE49-F238E27FC236}">
                <a16:creationId xmlns:a16="http://schemas.microsoft.com/office/drawing/2014/main" id="{A50FFE87-9BA2-4A99-AC33-F1A5FADBD5C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0278"/>
          <a:stretch/>
        </p:blipFill>
        <p:spPr>
          <a:xfrm>
            <a:off x="806924" y="1768135"/>
            <a:ext cx="2812726" cy="29471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5510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txBox="1">
            <a:spLocks/>
          </p:cNvSpPr>
          <p:nvPr/>
        </p:nvSpPr>
        <p:spPr>
          <a:xfrm>
            <a:off x="685800" y="777186"/>
            <a:ext cx="10820400" cy="4947708"/>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500" b="1" dirty="0">
                <a:solidFill>
                  <a:srgbClr val="C00000"/>
                </a:solidFill>
              </a:rPr>
              <a:t>What Cybercriminals See, if You Fail! </a:t>
            </a:r>
          </a:p>
        </p:txBody>
      </p:sp>
      <p:pic>
        <p:nvPicPr>
          <p:cNvPr id="15" name="Picture 14"/>
          <p:cNvPicPr>
            <a:picLocks noChangeAspect="1"/>
          </p:cNvPicPr>
          <p:nvPr/>
        </p:nvPicPr>
        <p:blipFill rotWithShape="1">
          <a:blip r:embed="rId3"/>
          <a:srcRect t="11380" b="8559"/>
          <a:stretch/>
        </p:blipFill>
        <p:spPr>
          <a:xfrm>
            <a:off x="1003852" y="1676590"/>
            <a:ext cx="4572000" cy="3660372"/>
          </a:xfrm>
          <a:prstGeom prst="rect">
            <a:avLst/>
          </a:prstGeom>
        </p:spPr>
      </p:pic>
      <p:pic>
        <p:nvPicPr>
          <p:cNvPr id="16" name="Picture 15"/>
          <p:cNvPicPr>
            <a:picLocks noChangeAspect="1"/>
          </p:cNvPicPr>
          <p:nvPr/>
        </p:nvPicPr>
        <p:blipFill rotWithShape="1">
          <a:blip r:embed="rId4"/>
          <a:srcRect l="6179" r="7571"/>
          <a:stretch/>
        </p:blipFill>
        <p:spPr>
          <a:xfrm>
            <a:off x="6014255" y="1676590"/>
            <a:ext cx="5173893" cy="3660373"/>
          </a:xfrm>
          <a:prstGeom prst="rect">
            <a:avLst/>
          </a:prstGeom>
        </p:spPr>
      </p:pic>
    </p:spTree>
    <p:extLst>
      <p:ext uri="{BB962C8B-B14F-4D97-AF65-F5344CB8AC3E}">
        <p14:creationId xmlns:p14="http://schemas.microsoft.com/office/powerpoint/2010/main" val="676441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413727" y="1716364"/>
            <a:ext cx="6114083" cy="1712636"/>
          </a:xfrm>
        </p:spPr>
        <p:txBody>
          <a:bodyPr/>
          <a:lstStyle/>
          <a:p>
            <a:r>
              <a:rPr lang="en-US" dirty="0"/>
              <a:t>Grants Specific Security </a:t>
            </a:r>
            <a:br>
              <a:rPr lang="en-US" dirty="0"/>
            </a:br>
            <a:r>
              <a:rPr lang="en-US" dirty="0"/>
              <a:t>Considerations</a:t>
            </a:r>
          </a:p>
        </p:txBody>
      </p:sp>
    </p:spTree>
    <p:extLst>
      <p:ext uri="{BB962C8B-B14F-4D97-AF65-F5344CB8AC3E}">
        <p14:creationId xmlns:p14="http://schemas.microsoft.com/office/powerpoint/2010/main" val="303844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24C4-3C2F-4693-8B09-1ED74AF4232B}"/>
              </a:ext>
            </a:extLst>
          </p:cNvPr>
          <p:cNvSpPr>
            <a:spLocks noGrp="1"/>
          </p:cNvSpPr>
          <p:nvPr>
            <p:ph type="title"/>
          </p:nvPr>
        </p:nvSpPr>
        <p:spPr/>
        <p:txBody>
          <a:bodyPr>
            <a:normAutofit/>
          </a:bodyPr>
          <a:lstStyle/>
          <a:p>
            <a:r>
              <a:rPr lang="en-US" dirty="0"/>
              <a:t>IT Security and Grants Management Considerations		</a:t>
            </a:r>
          </a:p>
        </p:txBody>
      </p:sp>
      <p:sp>
        <p:nvSpPr>
          <p:cNvPr id="3" name="Content Placeholder 2">
            <a:extLst>
              <a:ext uri="{FF2B5EF4-FFF2-40B4-BE49-F238E27FC236}">
                <a16:creationId xmlns:a16="http://schemas.microsoft.com/office/drawing/2014/main" id="{644C618D-8856-4255-9453-7D792A8B8176}"/>
              </a:ext>
            </a:extLst>
          </p:cNvPr>
          <p:cNvSpPr>
            <a:spLocks noGrp="1"/>
          </p:cNvSpPr>
          <p:nvPr>
            <p:ph idx="1"/>
          </p:nvPr>
        </p:nvSpPr>
        <p:spPr/>
        <p:txBody>
          <a:bodyPr/>
          <a:lstStyle/>
          <a:p>
            <a:r>
              <a:rPr lang="en-US" dirty="0"/>
              <a:t>Does your organization have an IT security policy?</a:t>
            </a:r>
          </a:p>
          <a:p>
            <a:pPr lvl="1">
              <a:buFont typeface="Wingdings" panose="05000000000000000000" pitchFamily="2" charset="2"/>
              <a:buChar char="Ø"/>
            </a:pPr>
            <a:r>
              <a:rPr lang="en-US" dirty="0"/>
              <a:t> Protect PII (Personally Identifiable Information)</a:t>
            </a:r>
          </a:p>
          <a:p>
            <a:pPr lvl="1">
              <a:buFont typeface="Wingdings" panose="05000000000000000000" pitchFamily="2" charset="2"/>
              <a:buChar char="Ø"/>
            </a:pPr>
            <a:r>
              <a:rPr lang="en-US" dirty="0"/>
              <a:t> Restrict access to necessary parties</a:t>
            </a:r>
          </a:p>
          <a:p>
            <a:pPr lvl="1">
              <a:buFont typeface="Wingdings" panose="05000000000000000000" pitchFamily="2" charset="2"/>
              <a:buChar char="Ø"/>
            </a:pPr>
            <a:r>
              <a:rPr lang="en-US" dirty="0"/>
              <a:t> Identify acceptable technology usage</a:t>
            </a:r>
          </a:p>
          <a:p>
            <a:pPr lvl="1"/>
            <a:endParaRPr lang="en-US" dirty="0"/>
          </a:p>
          <a:p>
            <a:r>
              <a:rPr lang="en-US" dirty="0"/>
              <a:t>Has your organization conducted an IT risk assessment?</a:t>
            </a:r>
          </a:p>
          <a:p>
            <a:pPr lvl="1">
              <a:buFont typeface="Wingdings" panose="05000000000000000000" pitchFamily="2" charset="2"/>
              <a:buChar char="Ø"/>
            </a:pPr>
            <a:r>
              <a:rPr lang="en-US" dirty="0"/>
              <a:t> Identify the risks and remediate the gaps</a:t>
            </a:r>
          </a:p>
        </p:txBody>
      </p:sp>
    </p:spTree>
    <p:extLst>
      <p:ext uri="{BB962C8B-B14F-4D97-AF65-F5344CB8AC3E}">
        <p14:creationId xmlns:p14="http://schemas.microsoft.com/office/powerpoint/2010/main" val="2325928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24C4-3C2F-4693-8B09-1ED74AF4232B}"/>
              </a:ext>
            </a:extLst>
          </p:cNvPr>
          <p:cNvSpPr>
            <a:spLocks noGrp="1"/>
          </p:cNvSpPr>
          <p:nvPr>
            <p:ph type="title"/>
          </p:nvPr>
        </p:nvSpPr>
        <p:spPr/>
        <p:txBody>
          <a:bodyPr>
            <a:normAutofit/>
          </a:bodyPr>
          <a:lstStyle/>
          <a:p>
            <a:r>
              <a:rPr lang="en-US" dirty="0"/>
              <a:t>IT Security and Grants Management Considerations		</a:t>
            </a:r>
          </a:p>
        </p:txBody>
      </p:sp>
      <p:sp>
        <p:nvSpPr>
          <p:cNvPr id="3" name="Content Placeholder 2">
            <a:extLst>
              <a:ext uri="{FF2B5EF4-FFF2-40B4-BE49-F238E27FC236}">
                <a16:creationId xmlns:a16="http://schemas.microsoft.com/office/drawing/2014/main" id="{644C618D-8856-4255-9453-7D792A8B8176}"/>
              </a:ext>
            </a:extLst>
          </p:cNvPr>
          <p:cNvSpPr>
            <a:spLocks noGrp="1"/>
          </p:cNvSpPr>
          <p:nvPr>
            <p:ph idx="1"/>
          </p:nvPr>
        </p:nvSpPr>
        <p:spPr/>
        <p:txBody>
          <a:bodyPr>
            <a:normAutofit fontScale="62500" lnSpcReduction="20000"/>
          </a:bodyPr>
          <a:lstStyle/>
          <a:p>
            <a:r>
              <a:rPr lang="en-US" dirty="0"/>
              <a:t>Have you backed up your data?</a:t>
            </a:r>
          </a:p>
          <a:p>
            <a:pPr marL="0" indent="0">
              <a:buNone/>
            </a:pPr>
            <a:endParaRPr lang="en-US" dirty="0"/>
          </a:p>
          <a:p>
            <a:pPr lvl="1">
              <a:buFont typeface="Wingdings" panose="05000000000000000000" pitchFamily="2" charset="2"/>
              <a:buChar char="Ø"/>
            </a:pPr>
            <a:r>
              <a:rPr lang="en-US" dirty="0"/>
              <a:t>Under the terms of your Wisconsin grant agreement, </a:t>
            </a:r>
            <a:r>
              <a:rPr lang="en-US" dirty="0">
                <a:latin typeface="Arial"/>
                <a:cs typeface="Arial"/>
              </a:rPr>
              <a:t>data files related to the grant must be retained for a period of five (5) years after the period of performance ends (</a:t>
            </a:r>
            <a:r>
              <a:rPr lang="en-US" dirty="0"/>
              <a:t>until 12/31/2029) </a:t>
            </a:r>
          </a:p>
          <a:p>
            <a:pPr lvl="2">
              <a:buFont typeface="Arial" panose="020B0604020202020204" pitchFamily="34" charset="0"/>
              <a:buChar char="•"/>
            </a:pPr>
            <a:r>
              <a:rPr lang="en-US" dirty="0">
                <a:latin typeface="Arial"/>
                <a:cs typeface="Arial"/>
              </a:rPr>
              <a:t>Includes procurement data/documentation</a:t>
            </a:r>
          </a:p>
          <a:p>
            <a:pPr lvl="2">
              <a:buFont typeface="Arial" panose="020B0604020202020204" pitchFamily="34" charset="0"/>
              <a:buChar char="•"/>
            </a:pPr>
            <a:r>
              <a:rPr lang="en-US" dirty="0">
                <a:latin typeface="Arial"/>
                <a:cs typeface="Arial"/>
              </a:rPr>
              <a:t>Requirements apply to agreements terminated prior to the end date</a:t>
            </a:r>
          </a:p>
          <a:p>
            <a:pPr lvl="2">
              <a:buFont typeface="Arial" panose="020B0604020202020204" pitchFamily="34" charset="0"/>
              <a:buChar char="•"/>
            </a:pPr>
            <a:r>
              <a:rPr lang="en-US" dirty="0">
                <a:latin typeface="Arial"/>
                <a:cs typeface="Arial"/>
              </a:rPr>
              <a:t>Supersedes Uniform Guidance</a:t>
            </a:r>
          </a:p>
          <a:p>
            <a:pPr marL="457200" lvl="1" indent="0">
              <a:buNone/>
            </a:pPr>
            <a:endParaRPr lang="en-US" dirty="0"/>
          </a:p>
          <a:p>
            <a:pPr lvl="1">
              <a:buFont typeface="Wingdings" panose="05000000000000000000" pitchFamily="2" charset="2"/>
              <a:buChar char="Ø"/>
            </a:pPr>
            <a:r>
              <a:rPr lang="en-US" dirty="0"/>
              <a:t>Note that the data and records retention requirement, under your Wisconsin grant agreement, is longer that what is required were the Uniform Guidance to apply. (2 CFR Part 200.334 requires that grant records be retained for a minimum of three (3) years after the close out of the grant, or three (3) years from the date of audit resolution.) </a:t>
            </a:r>
          </a:p>
          <a:p>
            <a:pPr lvl="2">
              <a:buFont typeface="Arial" panose="020B0604020202020204" pitchFamily="34" charset="0"/>
              <a:buChar char="•"/>
            </a:pPr>
            <a:r>
              <a:rPr lang="en-US" dirty="0"/>
              <a:t>Uniform Guidance retention requirement does not apply to your Wisconsin grant agreement</a:t>
            </a:r>
          </a:p>
          <a:p>
            <a:pPr lvl="1"/>
            <a:endParaRPr lang="en-US" dirty="0"/>
          </a:p>
          <a:p>
            <a:endParaRPr lang="en-US" dirty="0"/>
          </a:p>
        </p:txBody>
      </p:sp>
    </p:spTree>
    <p:extLst>
      <p:ext uri="{BB962C8B-B14F-4D97-AF65-F5344CB8AC3E}">
        <p14:creationId xmlns:p14="http://schemas.microsoft.com/office/powerpoint/2010/main" val="1220362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413727" y="1716364"/>
            <a:ext cx="6114083" cy="1712636"/>
          </a:xfrm>
        </p:spPr>
        <p:txBody>
          <a:bodyPr/>
          <a:lstStyle/>
          <a:p>
            <a:r>
              <a:rPr lang="en-US" dirty="0"/>
              <a:t>Final Thoughts</a:t>
            </a:r>
            <a:br>
              <a:rPr lang="en-US" dirty="0"/>
            </a:br>
            <a:r>
              <a:rPr lang="en-US" dirty="0"/>
              <a:t>&amp; Conclusion</a:t>
            </a:r>
          </a:p>
        </p:txBody>
      </p:sp>
    </p:spTree>
    <p:extLst>
      <p:ext uri="{BB962C8B-B14F-4D97-AF65-F5344CB8AC3E}">
        <p14:creationId xmlns:p14="http://schemas.microsoft.com/office/powerpoint/2010/main" val="3247579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30029" y="1397806"/>
            <a:ext cx="6571745"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 strong cybersecurity culture &amp; overall program is a must going forward!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Are you taking care of your “cybersecurity health”? </a:t>
            </a:r>
          </a:p>
          <a:p>
            <a:endParaRPr lang="en-US" sz="2400" dirty="0">
              <a:latin typeface="Arial" panose="020B0604020202020204" pitchFamily="34" charset="0"/>
              <a:cs typeface="Arial" panose="020B0604020202020204" pitchFamily="34" charset="0"/>
            </a:endParaRPr>
          </a:p>
          <a:p>
            <a:r>
              <a:rPr lang="en-US" sz="2400" dirty="0"/>
              <a:t>When the Board &amp; key executives emphasize a Cybersecurity culture—&amp; implement programs that align with that culture—it's much easier to get buy-in from all stakeholders across your organization.</a:t>
            </a:r>
          </a:p>
          <a:p>
            <a:endParaRPr lang="en-US" sz="2400" dirty="0">
              <a:latin typeface="Arial" panose="020B0604020202020204" pitchFamily="34" charset="0"/>
              <a:cs typeface="Arial" panose="020B0604020202020204" pitchFamily="34" charset="0"/>
            </a:endParaRPr>
          </a:p>
        </p:txBody>
      </p:sp>
      <p:sp>
        <p:nvSpPr>
          <p:cNvPr id="21" name="TextBox 20"/>
          <p:cNvSpPr txBox="1"/>
          <p:nvPr/>
        </p:nvSpPr>
        <p:spPr>
          <a:xfrm>
            <a:off x="686717" y="252084"/>
            <a:ext cx="9700701" cy="769441"/>
          </a:xfrm>
          <a:prstGeom prst="rect">
            <a:avLst/>
          </a:prstGeom>
          <a:noFill/>
        </p:spPr>
        <p:txBody>
          <a:bodyPr wrap="square" rtlCol="0">
            <a:spAutoFit/>
          </a:bodyPr>
          <a:lstStyle/>
          <a:p>
            <a:r>
              <a:rPr lang="en-US" sz="4400" b="1" dirty="0">
                <a:solidFill>
                  <a:srgbClr val="C00000"/>
                </a:solidFill>
                <a:latin typeface="Arial" panose="020B0604020202020204" pitchFamily="34" charset="0"/>
                <a:cs typeface="Arial" panose="020B0604020202020204" pitchFamily="34" charset="0"/>
              </a:rPr>
              <a:t>Cybersecurity Nutrition</a:t>
            </a:r>
          </a:p>
        </p:txBody>
      </p:sp>
      <p:cxnSp>
        <p:nvCxnSpPr>
          <p:cNvPr id="22" name="Straight Connector 21"/>
          <p:cNvCxnSpPr>
            <a:cxnSpLocks/>
          </p:cNvCxnSpPr>
          <p:nvPr/>
        </p:nvCxnSpPr>
        <p:spPr>
          <a:xfrm>
            <a:off x="4787333" y="1226947"/>
            <a:ext cx="0" cy="486603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B60AEE-0379-44CE-8852-EF02F27C23B2}"/>
              </a:ext>
            </a:extLst>
          </p:cNvPr>
          <p:cNvPicPr>
            <a:picLocks noChangeAspect="1"/>
          </p:cNvPicPr>
          <p:nvPr/>
        </p:nvPicPr>
        <p:blipFill rotWithShape="1">
          <a:blip r:embed="rId3"/>
          <a:srcRect l="17050" t="6599" r="18948" b="5590"/>
          <a:stretch/>
        </p:blipFill>
        <p:spPr>
          <a:xfrm>
            <a:off x="791821" y="1226947"/>
            <a:ext cx="3351879" cy="4630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2140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56001" y="1252538"/>
            <a:ext cx="4966058" cy="4897085"/>
          </a:xfrm>
        </p:spPr>
      </p:pic>
      <p:sp>
        <p:nvSpPr>
          <p:cNvPr id="5" name="Title 1"/>
          <p:cNvSpPr txBox="1">
            <a:spLocks/>
          </p:cNvSpPr>
          <p:nvPr/>
        </p:nvSpPr>
        <p:spPr>
          <a:xfrm>
            <a:off x="716408" y="212690"/>
            <a:ext cx="7656388" cy="797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sz="4400" dirty="0">
                <a:solidFill>
                  <a:srgbClr val="C00000"/>
                </a:solidFill>
                <a:latin typeface="Arial" panose="020B0604020202020204" pitchFamily="34" charset="0"/>
                <a:ea typeface="+mn-ea"/>
                <a:cs typeface="Arial" panose="020B0604020202020204" pitchFamily="34" charset="0"/>
              </a:rPr>
              <a:t>Don’t Be Like This! </a:t>
            </a:r>
          </a:p>
        </p:txBody>
      </p:sp>
    </p:spTree>
    <p:extLst>
      <p:ext uri="{BB962C8B-B14F-4D97-AF65-F5344CB8AC3E}">
        <p14:creationId xmlns:p14="http://schemas.microsoft.com/office/powerpoint/2010/main" val="4005403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sp>
        <p:nvSpPr>
          <p:cNvPr id="11" name="Text Placeholder 2"/>
          <p:cNvSpPr txBox="1">
            <a:spLocks/>
          </p:cNvSpPr>
          <p:nvPr/>
        </p:nvSpPr>
        <p:spPr>
          <a:xfrm>
            <a:off x="904378" y="600910"/>
            <a:ext cx="12081000" cy="723414"/>
          </a:xfrm>
          <a:prstGeom prst="rect">
            <a:avLst/>
          </a:prstGeom>
        </p:spPr>
        <p:txBody>
          <a:bodyPr>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83CBCE"/>
              </a:buClr>
              <a:buSzTx/>
              <a:buFont typeface="Arial" panose="020B0604020202020204" pitchFamily="34" charset="0"/>
              <a:buNone/>
              <a:tabLst/>
              <a:defRPr/>
            </a:pPr>
            <a:r>
              <a:rPr kumimoji="0" lang="en-US" sz="4800" b="1" i="0" u="none" strike="noStrike" kern="1200" cap="none" spc="0" normalizeH="0" baseline="0" noProof="0" dirty="0">
                <a:ln>
                  <a:noFill/>
                </a:ln>
                <a:solidFill>
                  <a:srgbClr val="C00000"/>
                </a:solidFill>
                <a:effectLst/>
                <a:uLnTx/>
                <a:uFillTx/>
                <a:latin typeface="Arial"/>
                <a:ea typeface="+mn-ea"/>
                <a:cs typeface="+mn-cs"/>
              </a:rPr>
              <a:t>Other Resources </a:t>
            </a:r>
          </a:p>
        </p:txBody>
      </p:sp>
      <p:sp>
        <p:nvSpPr>
          <p:cNvPr id="17" name="Text Placeholder 4"/>
          <p:cNvSpPr txBox="1">
            <a:spLocks/>
          </p:cNvSpPr>
          <p:nvPr/>
        </p:nvSpPr>
        <p:spPr>
          <a:xfrm>
            <a:off x="904378" y="1721721"/>
            <a:ext cx="10298896" cy="4473117"/>
          </a:xfrm>
          <a:prstGeom prst="rect">
            <a:avLst/>
          </a:prstGeom>
        </p:spPr>
        <p:txBody>
          <a:bodyPr wrap="square"/>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072" eaLnBrk="0" fontAlgn="base" hangingPunct="0">
              <a:buClrTx/>
              <a:defRPr/>
            </a:pPr>
            <a:r>
              <a:rPr lang="en-US" sz="2400" kern="0" dirty="0">
                <a:latin typeface="Arial" panose="020B0604020202020204" pitchFamily="34" charset="0"/>
                <a:cs typeface="Arial" panose="020B0604020202020204" pitchFamily="34" charset="0"/>
              </a:rPr>
              <a:t>Info Risk Today – </a:t>
            </a:r>
            <a:r>
              <a:rPr lang="en-US" sz="2400" u="sng" kern="0" dirty="0">
                <a:latin typeface="Arial" panose="020B0604020202020204" pitchFamily="34" charset="0"/>
                <a:cs typeface="Arial" panose="020B0604020202020204" pitchFamily="34" charset="0"/>
                <a:hlinkClick r:id="rId4"/>
              </a:rPr>
              <a:t>https://www.inforisktoday.com/</a:t>
            </a:r>
            <a:r>
              <a:rPr lang="en-US" sz="2400" u="sng" kern="0" dirty="0">
                <a:latin typeface="Arial" panose="020B0604020202020204" pitchFamily="34" charset="0"/>
                <a:cs typeface="Arial" panose="020B0604020202020204" pitchFamily="34" charset="0"/>
              </a:rPr>
              <a:t> </a:t>
            </a:r>
          </a:p>
          <a:p>
            <a:pPr defTabSz="1218072" eaLnBrk="0" fontAlgn="base" hangingPunct="0">
              <a:buClrTx/>
              <a:defRPr/>
            </a:pPr>
            <a:r>
              <a:rPr lang="en-US" sz="2400" kern="0" dirty="0">
                <a:latin typeface="Arial" panose="020B0604020202020204" pitchFamily="34" charset="0"/>
                <a:cs typeface="Arial" panose="020B0604020202020204" pitchFamily="34" charset="0"/>
              </a:rPr>
              <a:t>Security Week – </a:t>
            </a:r>
            <a:r>
              <a:rPr lang="en-US" sz="2400" u="sng" kern="0" dirty="0">
                <a:latin typeface="Arial" panose="020B0604020202020204" pitchFamily="34" charset="0"/>
                <a:cs typeface="Arial" panose="020B0604020202020204" pitchFamily="34" charset="0"/>
                <a:hlinkClick r:id="rId5"/>
              </a:rPr>
              <a:t>https://www.securityweek.com/</a:t>
            </a:r>
            <a:r>
              <a:rPr lang="en-US" sz="2400" u="sng" kern="0" dirty="0">
                <a:latin typeface="Arial" panose="020B0604020202020204" pitchFamily="34" charset="0"/>
                <a:cs typeface="Arial" panose="020B0604020202020204" pitchFamily="34" charset="0"/>
              </a:rPr>
              <a:t> </a:t>
            </a:r>
          </a:p>
          <a:p>
            <a:pPr defTabSz="1218072" eaLnBrk="0" fontAlgn="base" hangingPunct="0">
              <a:buClrTx/>
              <a:defRPr/>
            </a:pPr>
            <a:r>
              <a:rPr lang="en-US" sz="2400" kern="0" dirty="0">
                <a:latin typeface="Arial" panose="020B0604020202020204" pitchFamily="34" charset="0"/>
                <a:cs typeface="Arial" panose="020B0604020202020204" pitchFamily="34" charset="0"/>
              </a:rPr>
              <a:t>Dark Reading – </a:t>
            </a:r>
            <a:r>
              <a:rPr lang="en-US" sz="2400" u="sng" kern="0" dirty="0">
                <a:latin typeface="Arial" panose="020B0604020202020204" pitchFamily="34" charset="0"/>
                <a:cs typeface="Arial" panose="020B0604020202020204" pitchFamily="34" charset="0"/>
                <a:hlinkClick r:id="rId6"/>
              </a:rPr>
              <a:t>https://www.darkreading.com/</a:t>
            </a:r>
            <a:r>
              <a:rPr lang="en-US" sz="2400" u="sng" kern="0" dirty="0">
                <a:latin typeface="Arial" panose="020B0604020202020204" pitchFamily="34" charset="0"/>
                <a:cs typeface="Arial" panose="020B0604020202020204" pitchFamily="34" charset="0"/>
              </a:rPr>
              <a:t> </a:t>
            </a:r>
          </a:p>
          <a:p>
            <a:pPr defTabSz="1218072" eaLnBrk="0" fontAlgn="base" hangingPunct="0">
              <a:spcAft>
                <a:spcPct val="0"/>
              </a:spcAft>
              <a:buClrTx/>
              <a:defRPr/>
            </a:pPr>
            <a:r>
              <a:rPr lang="en-US" sz="2400" kern="0" dirty="0">
                <a:latin typeface="Arial" panose="020B0604020202020204" pitchFamily="34" charset="0"/>
                <a:cs typeface="Arial" panose="020B0604020202020204" pitchFamily="34" charset="0"/>
              </a:rPr>
              <a:t>The Top Cyber Threat Intelligence Feeds – </a:t>
            </a:r>
            <a:r>
              <a:rPr lang="en-US" sz="2400" u="sng" kern="0" dirty="0">
                <a:latin typeface="Arial" panose="020B0604020202020204" pitchFamily="34" charset="0"/>
                <a:cs typeface="Arial" panose="020B0604020202020204" pitchFamily="34" charset="0"/>
                <a:hlinkClick r:id="rId7"/>
              </a:rPr>
              <a:t>https://thecyberthreat.com/cyber-threat-intelligence-feeds/</a:t>
            </a:r>
            <a:r>
              <a:rPr lang="en-US" sz="2400" u="sng" kern="0" dirty="0">
                <a:latin typeface="Arial" panose="020B0604020202020204" pitchFamily="34" charset="0"/>
                <a:cs typeface="Arial" panose="020B0604020202020204" pitchFamily="34" charset="0"/>
              </a:rPr>
              <a:t> </a:t>
            </a:r>
          </a:p>
          <a:p>
            <a:pPr marL="228600" marR="0" lvl="0" indent="-228600" algn="l" defTabSz="1218072" rtl="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sz="2200" b="0" i="0" u="sng" strike="noStrike" kern="0" cap="none" spc="0" normalizeH="0" baseline="0" noProof="0" dirty="0">
              <a:ln>
                <a:noFill/>
              </a:ln>
              <a:solidFill>
                <a:prstClr val="white"/>
              </a:solidFill>
              <a:effectLst/>
              <a:uLnTx/>
              <a:uFillTx/>
              <a:latin typeface="Calibri" pitchFamily="34" charset="0"/>
              <a:ea typeface="+mn-ea"/>
              <a:cs typeface="Calibri" panose="020F0502020204030204" pitchFamily="34" charset="0"/>
            </a:endParaRPr>
          </a:p>
        </p:txBody>
      </p:sp>
    </p:spTree>
    <p:extLst>
      <p:ext uri="{BB962C8B-B14F-4D97-AF65-F5344CB8AC3E}">
        <p14:creationId xmlns:p14="http://schemas.microsoft.com/office/powerpoint/2010/main" val="2548220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220B500-3973-44A4-B7FD-C9C5F9EB59D4}"/>
              </a:ext>
            </a:extLst>
          </p:cNvPr>
          <p:cNvSpPr txBox="1">
            <a:spLocks/>
          </p:cNvSpPr>
          <p:nvPr/>
        </p:nvSpPr>
        <p:spPr>
          <a:xfrm>
            <a:off x="576689" y="3554873"/>
            <a:ext cx="5257800" cy="2162175"/>
          </a:xfrm>
          <a:prstGeom prst="rect">
            <a:avLst/>
          </a:prstGeom>
        </p:spPr>
        <p:txBody>
          <a:bodyPr vert="horz" lIns="0" tIns="45720" rIns="0" bIns="45720" rtlCol="0">
            <a:norm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endParaRPr lang="en-US" sz="1800" b="1" dirty="0"/>
          </a:p>
        </p:txBody>
      </p:sp>
    </p:spTree>
    <p:extLst>
      <p:ext uri="{BB962C8B-B14F-4D97-AF65-F5344CB8AC3E}">
        <p14:creationId xmlns:p14="http://schemas.microsoft.com/office/powerpoint/2010/main" val="409870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185-2273-BF1F-9E64-33C0B86C7C4B}"/>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0E01AB11-F076-5AD2-A533-C41C03AA718F}"/>
              </a:ext>
            </a:extLst>
          </p:cNvPr>
          <p:cNvSpPr>
            <a:spLocks noGrp="1"/>
          </p:cNvSpPr>
          <p:nvPr>
            <p:ph idx="1"/>
          </p:nvPr>
        </p:nvSpPr>
        <p:spPr>
          <a:xfrm>
            <a:off x="3064748" y="812304"/>
            <a:ext cx="8649732" cy="4981516"/>
          </a:xfrm>
        </p:spPr>
        <p:txBody>
          <a:bodyPr/>
          <a:lstStyle/>
          <a:p>
            <a:pPr>
              <a:spcBef>
                <a:spcPts val="1200"/>
              </a:spcBef>
              <a:spcAft>
                <a:spcPts val="1200"/>
              </a:spcAft>
              <a:buFont typeface="Wingdings" panose="05000000000000000000" pitchFamily="2" charset="2"/>
              <a:buChar char="q"/>
            </a:pPr>
            <a:r>
              <a:rPr lang="en-US" dirty="0"/>
              <a:t>  Update on Cybersecurity Trends &amp; Statistics</a:t>
            </a:r>
          </a:p>
          <a:p>
            <a:pPr>
              <a:spcBef>
                <a:spcPts val="1200"/>
              </a:spcBef>
              <a:spcAft>
                <a:spcPts val="1200"/>
              </a:spcAft>
              <a:buFont typeface="Wingdings" panose="05000000000000000000" pitchFamily="2" charset="2"/>
              <a:buChar char="q"/>
            </a:pPr>
            <a:r>
              <a:rPr lang="en-US" dirty="0"/>
              <a:t>  Discuss Current Cybersecurity Threats &amp; Concerns</a:t>
            </a:r>
          </a:p>
          <a:p>
            <a:pPr>
              <a:spcBef>
                <a:spcPts val="1200"/>
              </a:spcBef>
              <a:spcAft>
                <a:spcPts val="1200"/>
              </a:spcAft>
              <a:buFont typeface="Wingdings" panose="05000000000000000000" pitchFamily="2" charset="2"/>
              <a:buChar char="q"/>
            </a:pPr>
            <a:r>
              <a:rPr lang="en-US" dirty="0"/>
              <a:t>  Discuss Industry Best Practices</a:t>
            </a:r>
          </a:p>
          <a:p>
            <a:pPr>
              <a:spcBef>
                <a:spcPts val="1200"/>
              </a:spcBef>
              <a:spcAft>
                <a:spcPts val="1200"/>
              </a:spcAft>
              <a:buFont typeface="Wingdings" panose="05000000000000000000" pitchFamily="2" charset="2"/>
              <a:buChar char="q"/>
            </a:pPr>
            <a:r>
              <a:rPr lang="en-US" dirty="0"/>
              <a:t>  Grants Specific Security Considerations</a:t>
            </a:r>
          </a:p>
          <a:p>
            <a:pPr>
              <a:spcBef>
                <a:spcPts val="1200"/>
              </a:spcBef>
              <a:spcAft>
                <a:spcPts val="1200"/>
              </a:spcAft>
              <a:buFont typeface="Wingdings" panose="05000000000000000000" pitchFamily="2" charset="2"/>
              <a:buChar char="q"/>
            </a:pPr>
            <a:r>
              <a:rPr lang="en-US" dirty="0"/>
              <a:t>  Final Thoughts &amp; Resources </a:t>
            </a:r>
          </a:p>
          <a:p>
            <a:pPr>
              <a:spcBef>
                <a:spcPts val="1200"/>
              </a:spcBef>
              <a:spcAft>
                <a:spcPts val="1200"/>
              </a:spcAft>
              <a:buFont typeface="Wingdings" panose="05000000000000000000" pitchFamily="2" charset="2"/>
              <a:buChar char="q"/>
            </a:pPr>
            <a:r>
              <a:rPr lang="en-US" dirty="0"/>
              <a:t>  Questions &amp; Answers</a:t>
            </a:r>
          </a:p>
          <a:p>
            <a:endParaRPr lang="en-US" dirty="0"/>
          </a:p>
        </p:txBody>
      </p:sp>
    </p:spTree>
    <p:extLst>
      <p:ext uri="{BB962C8B-B14F-4D97-AF65-F5344CB8AC3E}">
        <p14:creationId xmlns:p14="http://schemas.microsoft.com/office/powerpoint/2010/main" val="287219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431833" y="1933550"/>
            <a:ext cx="6114083" cy="1712636"/>
          </a:xfrm>
        </p:spPr>
        <p:txBody>
          <a:bodyPr/>
          <a:lstStyle/>
          <a:p>
            <a:r>
              <a:rPr lang="en-US" dirty="0"/>
              <a:t>Cybersecurity Trends &amp; Statistics</a:t>
            </a:r>
          </a:p>
        </p:txBody>
      </p:sp>
    </p:spTree>
    <p:extLst>
      <p:ext uri="{BB962C8B-B14F-4D97-AF65-F5344CB8AC3E}">
        <p14:creationId xmlns:p14="http://schemas.microsoft.com/office/powerpoint/2010/main" val="169818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547214-6318-4F2D-B9BC-6A0794E30C3D}"/>
              </a:ext>
            </a:extLst>
          </p:cNvPr>
          <p:cNvSpPr>
            <a:spLocks noGrp="1"/>
          </p:cNvSpPr>
          <p:nvPr>
            <p:ph idx="1"/>
          </p:nvPr>
        </p:nvSpPr>
        <p:spPr>
          <a:xfrm>
            <a:off x="838200" y="1410603"/>
            <a:ext cx="10515600" cy="4036793"/>
          </a:xfrm>
        </p:spPr>
        <p:txBody>
          <a:bodyPr>
            <a:normAutofit fontScale="85000" lnSpcReduction="20000"/>
          </a:bodyPr>
          <a:lstStyle/>
          <a:p>
            <a:pPr>
              <a:spcAft>
                <a:spcPts val="1200"/>
              </a:spcAft>
              <a:buClr>
                <a:srgbClr val="C00000"/>
              </a:buClr>
            </a:pPr>
            <a:r>
              <a:rPr lang="en-US" b="1" dirty="0"/>
              <a:t>Ransomware-related breaches increased by 13%</a:t>
            </a:r>
            <a:r>
              <a:rPr lang="en-US" dirty="0"/>
              <a:t>,</a:t>
            </a:r>
            <a:r>
              <a:rPr lang="en-US" b="1" dirty="0"/>
              <a:t> </a:t>
            </a:r>
            <a:r>
              <a:rPr lang="en-US" i="1" dirty="0"/>
              <a:t>(more than the past five years combined)</a:t>
            </a:r>
          </a:p>
          <a:p>
            <a:pPr>
              <a:spcAft>
                <a:spcPts val="1200"/>
              </a:spcAft>
              <a:buClr>
                <a:srgbClr val="C00000"/>
              </a:buClr>
            </a:pPr>
            <a:r>
              <a:rPr lang="en-US" dirty="0"/>
              <a:t>Nearly 50% of all system intrusion </a:t>
            </a:r>
            <a:r>
              <a:rPr lang="en-US" i="1" dirty="0"/>
              <a:t>incidents</a:t>
            </a:r>
            <a:r>
              <a:rPr lang="en-US" dirty="0"/>
              <a:t> involved ransomware last year</a:t>
            </a:r>
          </a:p>
          <a:p>
            <a:pPr lvl="1">
              <a:spcAft>
                <a:spcPts val="1200"/>
              </a:spcAft>
              <a:buClr>
                <a:srgbClr val="C00000"/>
              </a:buClr>
            </a:pPr>
            <a:r>
              <a:rPr lang="en-US" dirty="0"/>
              <a:t>Ransomware was present in almost 70% of malware breaches in the past year</a:t>
            </a:r>
          </a:p>
          <a:p>
            <a:pPr>
              <a:spcAft>
                <a:spcPts val="1200"/>
              </a:spcAft>
              <a:buClr>
                <a:srgbClr val="C00000"/>
              </a:buClr>
            </a:pPr>
            <a:r>
              <a:rPr lang="en-US" b="1" dirty="0"/>
              <a:t>Supply chain was involved in 62% of incidents </a:t>
            </a:r>
            <a:r>
              <a:rPr lang="en-US" dirty="0"/>
              <a:t>this year. </a:t>
            </a:r>
            <a:r>
              <a:rPr lang="en-US" i="1" dirty="0"/>
              <a:t>Compromising the right partner is a force multiplier for threat actors</a:t>
            </a:r>
          </a:p>
          <a:p>
            <a:pPr>
              <a:spcAft>
                <a:spcPts val="1200"/>
              </a:spcAft>
              <a:buClr>
                <a:srgbClr val="C00000"/>
              </a:buClr>
            </a:pPr>
            <a:r>
              <a:rPr lang="en-US" b="1" dirty="0"/>
              <a:t>82% of the breaches </a:t>
            </a:r>
            <a:r>
              <a:rPr lang="en-US" dirty="0"/>
              <a:t>reported involved the use of stolen credentials, phishing, misuse, or human errors. People still play a large role!</a:t>
            </a:r>
          </a:p>
        </p:txBody>
      </p:sp>
      <p:sp>
        <p:nvSpPr>
          <p:cNvPr id="9" name="Title 8"/>
          <p:cNvSpPr>
            <a:spLocks noGrp="1"/>
          </p:cNvSpPr>
          <p:nvPr>
            <p:ph type="title"/>
          </p:nvPr>
        </p:nvSpPr>
        <p:spPr>
          <a:xfrm>
            <a:off x="838200" y="365126"/>
            <a:ext cx="10515600" cy="933836"/>
          </a:xfrm>
        </p:spPr>
        <p:txBody>
          <a:bodyPr>
            <a:normAutofit/>
          </a:bodyPr>
          <a:lstStyle/>
          <a:p>
            <a:r>
              <a:rPr lang="en-US" dirty="0">
                <a:solidFill>
                  <a:srgbClr val="C00000"/>
                </a:solidFill>
              </a:rPr>
              <a:t>2022 Verizon DBI Report</a:t>
            </a:r>
            <a:endParaRPr lang="en-US" dirty="0"/>
          </a:p>
        </p:txBody>
      </p:sp>
      <p:sp>
        <p:nvSpPr>
          <p:cNvPr id="11" name="Footer Placeholder 16">
            <a:extLst>
              <a:ext uri="{FF2B5EF4-FFF2-40B4-BE49-F238E27FC236}">
                <a16:creationId xmlns:a16="http://schemas.microsoft.com/office/drawing/2014/main" id="{57155E5F-1E53-4655-84B9-1B57EF91A737}"/>
              </a:ext>
            </a:extLst>
          </p:cNvPr>
          <p:cNvSpPr>
            <a:spLocks noGrp="1"/>
          </p:cNvSpPr>
          <p:nvPr>
            <p:ph type="ftr" sz="quarter" idx="3"/>
          </p:nvPr>
        </p:nvSpPr>
        <p:spPr>
          <a:xfrm>
            <a:off x="2728563" y="6025840"/>
            <a:ext cx="4370976" cy="365125"/>
          </a:xfrm>
        </p:spPr>
        <p:txBody>
          <a:bodyPr/>
          <a:lstStyle/>
          <a:p>
            <a:r>
              <a:rPr lang="en-US" dirty="0">
                <a:solidFill>
                  <a:schemeClr val="tx1"/>
                </a:solidFill>
              </a:rPr>
              <a:t>https://www.verizon.com/business/resources/reports/dbir/</a:t>
            </a:r>
          </a:p>
        </p:txBody>
      </p:sp>
    </p:spTree>
    <p:extLst>
      <p:ext uri="{BB962C8B-B14F-4D97-AF65-F5344CB8AC3E}">
        <p14:creationId xmlns:p14="http://schemas.microsoft.com/office/powerpoint/2010/main" val="91081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solidFill>
                  <a:srgbClr val="C00000"/>
                </a:solidFill>
              </a:rPr>
              <a:t>FBI’s IC3 Five Year Statistics</a:t>
            </a:r>
          </a:p>
        </p:txBody>
      </p:sp>
      <p:pic>
        <p:nvPicPr>
          <p:cNvPr id="7" name="Picture 6">
            <a:extLst>
              <a:ext uri="{FF2B5EF4-FFF2-40B4-BE49-F238E27FC236}">
                <a16:creationId xmlns:a16="http://schemas.microsoft.com/office/drawing/2014/main" id="{15FF0FC0-84E1-4B6B-BE08-7599E7916432}"/>
              </a:ext>
            </a:extLst>
          </p:cNvPr>
          <p:cNvPicPr>
            <a:picLocks noChangeAspect="1"/>
          </p:cNvPicPr>
          <p:nvPr/>
        </p:nvPicPr>
        <p:blipFill rotWithShape="1">
          <a:blip r:embed="rId3"/>
          <a:srcRect b="14825"/>
          <a:stretch/>
        </p:blipFill>
        <p:spPr>
          <a:xfrm>
            <a:off x="613611" y="1171892"/>
            <a:ext cx="8198817" cy="47366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74C79CC-A23D-486B-A1A3-9080660D54E7}"/>
              </a:ext>
            </a:extLst>
          </p:cNvPr>
          <p:cNvPicPr>
            <a:picLocks noChangeAspect="1"/>
          </p:cNvPicPr>
          <p:nvPr/>
        </p:nvPicPr>
        <p:blipFill rotWithShape="1">
          <a:blip r:embed="rId4"/>
          <a:srcRect l="22771"/>
          <a:stretch/>
        </p:blipFill>
        <p:spPr>
          <a:xfrm rot="16200000">
            <a:off x="7567323" y="2629534"/>
            <a:ext cx="4619625" cy="13430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0476124-473E-477B-8771-8CAA8E3EC89B}"/>
              </a:ext>
            </a:extLst>
          </p:cNvPr>
          <p:cNvPicPr>
            <a:picLocks noChangeAspect="1"/>
          </p:cNvPicPr>
          <p:nvPr/>
        </p:nvPicPr>
        <p:blipFill>
          <a:blip r:embed="rId5"/>
          <a:stretch>
            <a:fillRect/>
          </a:stretch>
        </p:blipFill>
        <p:spPr>
          <a:xfrm>
            <a:off x="10548648" y="2594707"/>
            <a:ext cx="514350" cy="1247775"/>
          </a:xfrm>
          <a:prstGeom prst="rect">
            <a:avLst/>
          </a:prstGeom>
        </p:spPr>
      </p:pic>
      <p:pic>
        <p:nvPicPr>
          <p:cNvPr id="14" name="Picture 13">
            <a:extLst>
              <a:ext uri="{FF2B5EF4-FFF2-40B4-BE49-F238E27FC236}">
                <a16:creationId xmlns:a16="http://schemas.microsoft.com/office/drawing/2014/main" id="{6188C488-BA82-4C98-913E-C34F6F737E70}"/>
              </a:ext>
            </a:extLst>
          </p:cNvPr>
          <p:cNvPicPr>
            <a:picLocks noChangeAspect="1"/>
          </p:cNvPicPr>
          <p:nvPr/>
        </p:nvPicPr>
        <p:blipFill>
          <a:blip r:embed="rId6"/>
          <a:stretch>
            <a:fillRect/>
          </a:stretch>
        </p:blipFill>
        <p:spPr>
          <a:xfrm>
            <a:off x="3635085" y="5908590"/>
            <a:ext cx="2085975" cy="314325"/>
          </a:xfrm>
          <a:prstGeom prst="rect">
            <a:avLst/>
          </a:prstGeom>
        </p:spPr>
      </p:pic>
      <p:pic>
        <p:nvPicPr>
          <p:cNvPr id="15" name="Picture 14">
            <a:extLst>
              <a:ext uri="{FF2B5EF4-FFF2-40B4-BE49-F238E27FC236}">
                <a16:creationId xmlns:a16="http://schemas.microsoft.com/office/drawing/2014/main" id="{0F346138-6136-4E49-8FC8-A4CAA4A106B1}"/>
              </a:ext>
            </a:extLst>
          </p:cNvPr>
          <p:cNvPicPr>
            <a:picLocks noChangeAspect="1"/>
          </p:cNvPicPr>
          <p:nvPr/>
        </p:nvPicPr>
        <p:blipFill rotWithShape="1">
          <a:blip r:embed="rId4"/>
          <a:srcRect t="10228" r="76592" b="40426"/>
          <a:stretch/>
        </p:blipFill>
        <p:spPr>
          <a:xfrm>
            <a:off x="9205623" y="5610859"/>
            <a:ext cx="1343025" cy="662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736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570A-3740-4B64-9F75-7FDAC70FAAE8}"/>
              </a:ext>
            </a:extLst>
          </p:cNvPr>
          <p:cNvSpPr>
            <a:spLocks noGrp="1"/>
          </p:cNvSpPr>
          <p:nvPr>
            <p:ph type="title"/>
          </p:nvPr>
        </p:nvSpPr>
        <p:spPr>
          <a:xfrm>
            <a:off x="535021" y="52290"/>
            <a:ext cx="10515600" cy="805793"/>
          </a:xfrm>
        </p:spPr>
        <p:txBody>
          <a:bodyPr/>
          <a:lstStyle/>
          <a:p>
            <a:r>
              <a:rPr lang="en-US" b="1" dirty="0">
                <a:solidFill>
                  <a:srgbClr val="C00000"/>
                </a:solidFill>
              </a:rPr>
              <a:t>IC3 – Ransomware Fast Facts</a:t>
            </a:r>
          </a:p>
        </p:txBody>
      </p:sp>
      <p:sp>
        <p:nvSpPr>
          <p:cNvPr id="3" name="Content Placeholder 2">
            <a:extLst>
              <a:ext uri="{FF2B5EF4-FFF2-40B4-BE49-F238E27FC236}">
                <a16:creationId xmlns:a16="http://schemas.microsoft.com/office/drawing/2014/main" id="{ACCF0A95-9F58-4E0B-BE9A-E693EA22F2BA}"/>
              </a:ext>
            </a:extLst>
          </p:cNvPr>
          <p:cNvSpPr>
            <a:spLocks noGrp="1"/>
          </p:cNvSpPr>
          <p:nvPr>
            <p:ph idx="4294967295"/>
          </p:nvPr>
        </p:nvSpPr>
        <p:spPr>
          <a:xfrm>
            <a:off x="535021" y="1028358"/>
            <a:ext cx="5970588" cy="4044950"/>
          </a:xfrm>
        </p:spPr>
        <p:txBody>
          <a:bodyPr>
            <a:noAutofit/>
          </a:bodyPr>
          <a:lstStyle/>
          <a:p>
            <a:pPr marL="0" marR="0" lvl="0" indent="0">
              <a:lnSpc>
                <a:spcPct val="107000"/>
              </a:lnSpc>
              <a:spcBef>
                <a:spcPts val="0"/>
              </a:spcBef>
              <a:spcAft>
                <a:spcPts val="800"/>
              </a:spcAft>
              <a:buSzPts val="1000"/>
              <a:buNone/>
              <a:tabLst>
                <a:tab pos="457200" algn="l"/>
              </a:tabLst>
            </a:pPr>
            <a:r>
              <a:rPr lang="en-US" sz="1700" b="1" i="1" dirty="0">
                <a:effectLst/>
                <a:ea typeface="Calibri" panose="020F0502020204030204" pitchFamily="34" charset="0"/>
                <a:cs typeface="Times New Roman" panose="02020603050405020304" pitchFamily="18" charset="0"/>
              </a:rPr>
              <a:t>**The average downtime for a ransomware incident is </a:t>
            </a:r>
            <a:br>
              <a:rPr lang="en-US" sz="1700" b="1" i="1" dirty="0">
                <a:effectLst/>
                <a:ea typeface="Calibri" panose="020F0502020204030204" pitchFamily="34" charset="0"/>
                <a:cs typeface="Times New Roman" panose="02020603050405020304" pitchFamily="18" charset="0"/>
              </a:rPr>
            </a:br>
            <a:r>
              <a:rPr lang="en-US" sz="1700" b="1" i="1" dirty="0">
                <a:effectLst/>
                <a:ea typeface="Calibri" panose="020F0502020204030204" pitchFamily="34" charset="0"/>
                <a:cs typeface="Times New Roman" panose="02020603050405020304" pitchFamily="18" charset="0"/>
              </a:rPr>
              <a:t>16–21 days**</a:t>
            </a:r>
          </a:p>
          <a:p>
            <a:pPr marL="0" marR="0" lvl="0" indent="0">
              <a:lnSpc>
                <a:spcPct val="107000"/>
              </a:lnSpc>
              <a:spcBef>
                <a:spcPts val="0"/>
              </a:spcBef>
              <a:spcAft>
                <a:spcPts val="800"/>
              </a:spcAft>
              <a:buSzPts val="1000"/>
              <a:buNone/>
              <a:tabLst>
                <a:tab pos="457200" algn="l"/>
              </a:tabLst>
            </a:pPr>
            <a:endParaRPr lang="en-US" sz="17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1700" dirty="0">
                <a:effectLst/>
                <a:ea typeface="Calibri" panose="020F0502020204030204" pitchFamily="34" charset="0"/>
                <a:cs typeface="Times New Roman" panose="02020603050405020304" pitchFamily="18" charset="0"/>
              </a:rPr>
              <a:t>For 2021, the FBI’s Internet Crime Complaint Center (IC3) received 3,729 complaints identified as ransomware with adjusted losses of more than </a:t>
            </a:r>
            <a:r>
              <a:rPr lang="en-US" sz="1700" b="1" dirty="0">
                <a:effectLst/>
                <a:ea typeface="Calibri" panose="020F0502020204030204" pitchFamily="34" charset="0"/>
                <a:cs typeface="Times New Roman" panose="02020603050405020304" pitchFamily="18" charset="0"/>
              </a:rPr>
              <a:t>$49.2 million</a:t>
            </a:r>
            <a:r>
              <a:rPr lang="en-US" sz="1700" dirty="0">
                <a:effectLst/>
                <a:ea typeface="Calibri" panose="020F0502020204030204" pitchFamily="34" charset="0"/>
                <a:cs typeface="Times New Roman" panose="02020603050405020304" pitchFamily="18" charset="0"/>
              </a:rPr>
              <a:t>. </a:t>
            </a:r>
          </a:p>
          <a:p>
            <a:pPr marL="0" marR="0" lvl="0" indent="0">
              <a:lnSpc>
                <a:spcPct val="107000"/>
              </a:lnSpc>
              <a:spcBef>
                <a:spcPts val="0"/>
              </a:spcBef>
              <a:spcAft>
                <a:spcPts val="800"/>
              </a:spcAft>
              <a:buSzPts val="1000"/>
              <a:buNone/>
              <a:tabLst>
                <a:tab pos="457200" algn="l"/>
              </a:tabLst>
            </a:pPr>
            <a:endParaRPr lang="en-US" sz="17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1700" dirty="0">
                <a:effectLst/>
                <a:ea typeface="Calibri" panose="020F0502020204030204" pitchFamily="34" charset="0"/>
                <a:cs typeface="Times New Roman" panose="02020603050405020304" pitchFamily="18" charset="0"/>
              </a:rPr>
              <a:t>There were 2,474 complaints files in 2020 representing a </a:t>
            </a:r>
            <a:r>
              <a:rPr lang="en-US" sz="1700" b="1" dirty="0">
                <a:effectLst/>
                <a:ea typeface="Calibri" panose="020F0502020204030204" pitchFamily="34" charset="0"/>
                <a:cs typeface="Times New Roman" panose="02020603050405020304" pitchFamily="18" charset="0"/>
              </a:rPr>
              <a:t>66% increase </a:t>
            </a:r>
            <a:r>
              <a:rPr lang="en-US" sz="1700" dirty="0">
                <a:effectLst/>
                <a:ea typeface="Calibri" panose="020F0502020204030204" pitchFamily="34" charset="0"/>
                <a:cs typeface="Times New Roman" panose="02020603050405020304" pitchFamily="18" charset="0"/>
              </a:rPr>
              <a:t>from 2020 to 2021.“</a:t>
            </a:r>
            <a:r>
              <a:rPr lang="en-US" sz="1700" u="sng" dirty="0">
                <a:solidFill>
                  <a:srgbClr val="0563C1"/>
                </a:solidFill>
                <a:effectLst/>
                <a:ea typeface="Calibri" panose="020F0502020204030204" pitchFamily="34" charset="0"/>
                <a:cs typeface="Times New Roman" panose="02020603050405020304" pitchFamily="18" charset="0"/>
                <a:hlinkClick r:id="rId3"/>
              </a:rPr>
              <a:t>2021_IC3Report.pdf</a:t>
            </a:r>
            <a:r>
              <a:rPr lang="en-US" sz="1700" dirty="0">
                <a:effectLst/>
                <a:ea typeface="Calibri" panose="020F0502020204030204" pitchFamily="34" charset="0"/>
                <a:cs typeface="Times New Roman" panose="02020603050405020304" pitchFamily="18" charset="0"/>
              </a:rPr>
              <a:t>”</a:t>
            </a:r>
          </a:p>
          <a:p>
            <a:pPr marL="0" indent="0">
              <a:buNone/>
            </a:pPr>
            <a:endParaRPr lang="en-US" sz="17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0B338BC-8A38-45CE-961E-93CA70756FC3}"/>
              </a:ext>
            </a:extLst>
          </p:cNvPr>
          <p:cNvPicPr>
            <a:picLocks noChangeAspect="1"/>
          </p:cNvPicPr>
          <p:nvPr/>
        </p:nvPicPr>
        <p:blipFill rotWithShape="1">
          <a:blip r:embed="rId4"/>
          <a:srcRect t="14072" b="15030"/>
          <a:stretch/>
        </p:blipFill>
        <p:spPr>
          <a:xfrm>
            <a:off x="373801" y="5158835"/>
            <a:ext cx="10506075" cy="756333"/>
          </a:xfrm>
          <a:prstGeom prst="rect">
            <a:avLst/>
          </a:prstGeom>
        </p:spPr>
      </p:pic>
      <p:pic>
        <p:nvPicPr>
          <p:cNvPr id="10" name="Picture 9">
            <a:extLst>
              <a:ext uri="{FF2B5EF4-FFF2-40B4-BE49-F238E27FC236}">
                <a16:creationId xmlns:a16="http://schemas.microsoft.com/office/drawing/2014/main" id="{D3BB3082-5455-4645-90DE-08B62A776A09}"/>
              </a:ext>
            </a:extLst>
          </p:cNvPr>
          <p:cNvPicPr/>
          <p:nvPr/>
        </p:nvPicPr>
        <p:blipFill>
          <a:blip r:embed="rId5"/>
          <a:stretch>
            <a:fillRect/>
          </a:stretch>
        </p:blipFill>
        <p:spPr>
          <a:xfrm>
            <a:off x="6644597" y="734941"/>
            <a:ext cx="5173602" cy="4631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6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570A-3740-4B64-9F75-7FDAC70FAAE8}"/>
              </a:ext>
            </a:extLst>
          </p:cNvPr>
          <p:cNvSpPr>
            <a:spLocks noGrp="1"/>
          </p:cNvSpPr>
          <p:nvPr>
            <p:ph type="title"/>
          </p:nvPr>
        </p:nvSpPr>
        <p:spPr>
          <a:xfrm>
            <a:off x="432619" y="248398"/>
            <a:ext cx="10686096" cy="805793"/>
          </a:xfrm>
        </p:spPr>
        <p:txBody>
          <a:bodyPr/>
          <a:lstStyle/>
          <a:p>
            <a:r>
              <a:rPr lang="en-US" b="1" dirty="0">
                <a:solidFill>
                  <a:srgbClr val="C00000"/>
                </a:solidFill>
              </a:rPr>
              <a:t>IC3 – Business Email Compromise (BEC)</a:t>
            </a:r>
          </a:p>
        </p:txBody>
      </p:sp>
      <p:sp>
        <p:nvSpPr>
          <p:cNvPr id="3" name="Content Placeholder 2">
            <a:extLst>
              <a:ext uri="{FF2B5EF4-FFF2-40B4-BE49-F238E27FC236}">
                <a16:creationId xmlns:a16="http://schemas.microsoft.com/office/drawing/2014/main" id="{ACCF0A95-9F58-4E0B-BE9A-E693EA22F2BA}"/>
              </a:ext>
            </a:extLst>
          </p:cNvPr>
          <p:cNvSpPr>
            <a:spLocks noGrp="1"/>
          </p:cNvSpPr>
          <p:nvPr>
            <p:ph idx="4294967295"/>
          </p:nvPr>
        </p:nvSpPr>
        <p:spPr>
          <a:xfrm>
            <a:off x="535020" y="1283383"/>
            <a:ext cx="9531285" cy="4704462"/>
          </a:xfrm>
        </p:spPr>
        <p:txBody>
          <a:bodyPr>
            <a:noAutofit/>
          </a:bodyPr>
          <a:lstStyle/>
          <a:p>
            <a:pPr marL="0" marR="0" lvl="0" indent="0">
              <a:lnSpc>
                <a:spcPct val="107000"/>
              </a:lnSpc>
              <a:spcBef>
                <a:spcPts val="0"/>
              </a:spcBef>
              <a:spcAft>
                <a:spcPts val="800"/>
              </a:spcAft>
              <a:buSzPts val="1000"/>
              <a:buNone/>
              <a:tabLst>
                <a:tab pos="457200" algn="l"/>
              </a:tabLst>
            </a:pPr>
            <a:r>
              <a:rPr lang="en-US" sz="1800" b="0" i="0" u="none" strike="noStrike" baseline="0" dirty="0">
                <a:solidFill>
                  <a:srgbClr val="000000"/>
                </a:solidFill>
              </a:rPr>
              <a:t>In 2021, the IC3 received </a:t>
            </a:r>
            <a:r>
              <a:rPr lang="en-US" sz="1800" b="1" u="sng" strike="noStrike" baseline="0" dirty="0">
                <a:solidFill>
                  <a:srgbClr val="000000"/>
                </a:solidFill>
              </a:rPr>
              <a:t>19,954 complaints </a:t>
            </a:r>
            <a:r>
              <a:rPr lang="en-US" sz="1800" b="0" i="0" u="none" strike="noStrike" baseline="0" dirty="0">
                <a:solidFill>
                  <a:srgbClr val="000000"/>
                </a:solidFill>
              </a:rPr>
              <a:t>of Business Email Compromise (BEC)/Email Account Compromise (EAC) complaints with adjusted losses at nearly </a:t>
            </a:r>
            <a:r>
              <a:rPr lang="en-US" sz="1800" b="1" i="0" u="sng" strike="noStrike" baseline="0" dirty="0">
                <a:solidFill>
                  <a:srgbClr val="000000"/>
                </a:solidFill>
              </a:rPr>
              <a:t>$2.4 billion</a:t>
            </a:r>
            <a:r>
              <a:rPr lang="en-US" sz="1800" b="0" i="0" u="none" strike="noStrike" baseline="0" dirty="0">
                <a:solidFill>
                  <a:srgbClr val="000000"/>
                </a:solidFill>
              </a:rPr>
              <a:t>. </a:t>
            </a:r>
          </a:p>
          <a:p>
            <a:pPr marL="0" indent="0">
              <a:buNone/>
            </a:pPr>
            <a:r>
              <a:rPr lang="en-US" sz="1600" i="1" dirty="0">
                <a:solidFill>
                  <a:srgbClr val="000000"/>
                </a:solidFill>
              </a:rPr>
              <a:t>Note: BEC f</a:t>
            </a:r>
            <a:r>
              <a:rPr lang="en-US" sz="1600" i="1" dirty="0"/>
              <a:t>raud has cost businesses around the world </a:t>
            </a:r>
            <a:r>
              <a:rPr lang="en-US" sz="1600" b="1" i="1" u="sng" dirty="0"/>
              <a:t>$43 billion</a:t>
            </a:r>
            <a:r>
              <a:rPr lang="en-US" sz="1600" b="1" i="1" dirty="0"/>
              <a:t> </a:t>
            </a:r>
            <a:r>
              <a:rPr lang="en-US" sz="1600" i="1" dirty="0"/>
              <a:t>during the period between June 2016 &amp; December 2021. </a:t>
            </a:r>
          </a:p>
          <a:p>
            <a:pPr marL="0" indent="0">
              <a:spcBef>
                <a:spcPts val="0"/>
              </a:spcBef>
              <a:buNone/>
            </a:pPr>
            <a:endParaRPr lang="en-US" sz="1700" dirty="0"/>
          </a:p>
          <a:p>
            <a:pPr marL="0" indent="0">
              <a:buNone/>
            </a:pPr>
            <a:r>
              <a:rPr lang="en-US" sz="1700" b="1" dirty="0"/>
              <a:t>IC3 Recovery Asset Team (RAT) Guidance </a:t>
            </a:r>
          </a:p>
          <a:p>
            <a:pPr marL="0" indent="0">
              <a:buNone/>
            </a:pPr>
            <a:r>
              <a:rPr lang="en-US" sz="1700" dirty="0"/>
              <a:t>•  Contact the originating financial institution as soon as fraud is recognized to request a recall or reversal &amp; a Hold Harmless Letter or Letter of Indemnity</a:t>
            </a:r>
          </a:p>
          <a:p>
            <a:pPr marL="0" indent="0">
              <a:buNone/>
            </a:pPr>
            <a:r>
              <a:rPr lang="en-US" sz="1700" dirty="0"/>
              <a:t>•  File a detailed complaint with www.ic3.gov. It is vital the complaint contains all required data in provided fields, including banking information</a:t>
            </a:r>
          </a:p>
          <a:p>
            <a:pPr marL="0" indent="0">
              <a:buNone/>
            </a:pPr>
            <a:r>
              <a:rPr lang="en-US" sz="1700" dirty="0"/>
              <a:t>•  Visit www.ic3.gov for updated PSAs regarding BEC trends as well as other fraud schemes targeting specific populations, like trends targeting real estate, pre-paid cards, &amp; W-2s, for example</a:t>
            </a:r>
          </a:p>
          <a:p>
            <a:pPr marL="0" indent="0">
              <a:buNone/>
            </a:pPr>
            <a:r>
              <a:rPr lang="en-US" sz="1700" dirty="0"/>
              <a:t>•  Never make any payment changes without verifying the change with the intended recipient; verify email addresses are accurate when checking email on a cell phone or other mobile device</a:t>
            </a:r>
          </a:p>
          <a:p>
            <a:pPr marL="0" indent="0">
              <a:buNone/>
            </a:pPr>
            <a:endParaRPr lang="en-US" sz="1700" dirty="0"/>
          </a:p>
        </p:txBody>
      </p:sp>
      <p:pic>
        <p:nvPicPr>
          <p:cNvPr id="12" name="Picture 11">
            <a:extLst>
              <a:ext uri="{FF2B5EF4-FFF2-40B4-BE49-F238E27FC236}">
                <a16:creationId xmlns:a16="http://schemas.microsoft.com/office/drawing/2014/main" id="{1A8EE7F1-4CCF-4BE9-8C20-C34FAA36A55F}"/>
              </a:ext>
            </a:extLst>
          </p:cNvPr>
          <p:cNvPicPr>
            <a:picLocks noChangeAspect="1"/>
          </p:cNvPicPr>
          <p:nvPr/>
        </p:nvPicPr>
        <p:blipFill>
          <a:blip r:embed="rId3"/>
          <a:stretch>
            <a:fillRect/>
          </a:stretch>
        </p:blipFill>
        <p:spPr>
          <a:xfrm>
            <a:off x="10066305" y="2559523"/>
            <a:ext cx="1590675" cy="1524000"/>
          </a:xfrm>
          <a:prstGeom prst="rect">
            <a:avLst/>
          </a:prstGeom>
        </p:spPr>
      </p:pic>
    </p:spTree>
    <p:extLst>
      <p:ext uri="{BB962C8B-B14F-4D97-AF65-F5344CB8AC3E}">
        <p14:creationId xmlns:p14="http://schemas.microsoft.com/office/powerpoint/2010/main" val="350063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570A-3740-4B64-9F75-7FDAC70FAAE8}"/>
              </a:ext>
            </a:extLst>
          </p:cNvPr>
          <p:cNvSpPr>
            <a:spLocks noGrp="1"/>
          </p:cNvSpPr>
          <p:nvPr>
            <p:ph type="title"/>
          </p:nvPr>
        </p:nvSpPr>
        <p:spPr>
          <a:xfrm>
            <a:off x="432618" y="290052"/>
            <a:ext cx="10515600" cy="805793"/>
          </a:xfrm>
        </p:spPr>
        <p:txBody>
          <a:bodyPr>
            <a:normAutofit/>
          </a:bodyPr>
          <a:lstStyle/>
          <a:p>
            <a:r>
              <a:rPr lang="en-US" b="1" dirty="0">
                <a:solidFill>
                  <a:srgbClr val="C00000"/>
                </a:solidFill>
              </a:rPr>
              <a:t>Tech Support Fraud</a:t>
            </a:r>
          </a:p>
        </p:txBody>
      </p:sp>
      <p:sp>
        <p:nvSpPr>
          <p:cNvPr id="3" name="Content Placeholder 2">
            <a:extLst>
              <a:ext uri="{FF2B5EF4-FFF2-40B4-BE49-F238E27FC236}">
                <a16:creationId xmlns:a16="http://schemas.microsoft.com/office/drawing/2014/main" id="{ACCF0A95-9F58-4E0B-BE9A-E693EA22F2BA}"/>
              </a:ext>
            </a:extLst>
          </p:cNvPr>
          <p:cNvSpPr>
            <a:spLocks noGrp="1"/>
          </p:cNvSpPr>
          <p:nvPr>
            <p:ph idx="4294967295"/>
          </p:nvPr>
        </p:nvSpPr>
        <p:spPr>
          <a:xfrm>
            <a:off x="535021" y="1409195"/>
            <a:ext cx="4521364" cy="3370460"/>
          </a:xfrm>
        </p:spPr>
        <p:txBody>
          <a:bodyPr>
            <a:noAutofit/>
          </a:bodyPr>
          <a:lstStyle/>
          <a:p>
            <a:pPr marL="0" marR="0" lvl="0" indent="0">
              <a:lnSpc>
                <a:spcPct val="107000"/>
              </a:lnSpc>
              <a:spcBef>
                <a:spcPts val="0"/>
              </a:spcBef>
              <a:spcAft>
                <a:spcPts val="800"/>
              </a:spcAft>
              <a:buSzPts val="1000"/>
              <a:buNone/>
              <a:tabLst>
                <a:tab pos="457200" algn="l"/>
              </a:tabLst>
            </a:pPr>
            <a:r>
              <a:rPr lang="en-US" sz="1700" dirty="0">
                <a:effectLst/>
                <a:ea typeface="Calibri" panose="020F0502020204030204" pitchFamily="34" charset="0"/>
                <a:cs typeface="Times New Roman" panose="02020603050405020304" pitchFamily="18" charset="0"/>
              </a:rPr>
              <a:t>In 2021, the IC3 received </a:t>
            </a:r>
            <a:r>
              <a:rPr lang="en-US" sz="1700" b="1" u="sng" dirty="0">
                <a:effectLst/>
                <a:ea typeface="Calibri" panose="020F0502020204030204" pitchFamily="34" charset="0"/>
                <a:cs typeface="Times New Roman" panose="02020603050405020304" pitchFamily="18" charset="0"/>
              </a:rPr>
              <a:t>23,903 complaints </a:t>
            </a:r>
            <a:r>
              <a:rPr lang="en-US" sz="1700" dirty="0">
                <a:effectLst/>
                <a:ea typeface="Calibri" panose="020F0502020204030204" pitchFamily="34" charset="0"/>
                <a:cs typeface="Times New Roman" panose="02020603050405020304" pitchFamily="18" charset="0"/>
              </a:rPr>
              <a:t>related to Tech Support Fraud from victims in 70 countries. </a:t>
            </a:r>
          </a:p>
          <a:p>
            <a:pPr marL="0" marR="0" lvl="0" indent="0">
              <a:lnSpc>
                <a:spcPct val="107000"/>
              </a:lnSpc>
              <a:spcBef>
                <a:spcPts val="0"/>
              </a:spcBef>
              <a:spcAft>
                <a:spcPts val="800"/>
              </a:spcAft>
              <a:buSzPts val="1000"/>
              <a:buNone/>
              <a:tabLst>
                <a:tab pos="457200" algn="l"/>
              </a:tabLst>
            </a:pPr>
            <a:r>
              <a:rPr lang="en-US" sz="1700" dirty="0">
                <a:effectLst/>
                <a:ea typeface="Calibri" panose="020F0502020204030204" pitchFamily="34" charset="0"/>
                <a:cs typeface="Times New Roman" panose="02020603050405020304" pitchFamily="18" charset="0"/>
              </a:rPr>
              <a:t>The losses amounted to more than $</a:t>
            </a:r>
            <a:r>
              <a:rPr lang="en-US" sz="1700" b="1" u="sng" dirty="0">
                <a:effectLst/>
                <a:ea typeface="Calibri" panose="020F0502020204030204" pitchFamily="34" charset="0"/>
                <a:cs typeface="Times New Roman" panose="02020603050405020304" pitchFamily="18" charset="0"/>
              </a:rPr>
              <a:t>347 million</a:t>
            </a:r>
            <a:r>
              <a:rPr lang="en-US" sz="1700" dirty="0">
                <a:effectLst/>
                <a:ea typeface="Calibri" panose="020F0502020204030204" pitchFamily="34" charset="0"/>
                <a:cs typeface="Times New Roman" panose="02020603050405020304" pitchFamily="18" charset="0"/>
              </a:rPr>
              <a:t>, up </a:t>
            </a:r>
            <a:r>
              <a:rPr lang="en-US" sz="1700" b="1" i="1" dirty="0">
                <a:effectLst/>
                <a:ea typeface="Calibri" panose="020F0502020204030204" pitchFamily="34" charset="0"/>
                <a:cs typeface="Times New Roman" panose="02020603050405020304" pitchFamily="18" charset="0"/>
              </a:rPr>
              <a:t>137% since 2020</a:t>
            </a:r>
            <a:r>
              <a:rPr lang="en-US" sz="1700" dirty="0">
                <a:effectLst/>
                <a:ea typeface="Calibri" panose="020F0502020204030204" pitchFamily="34" charset="0"/>
                <a:cs typeface="Times New Roman" panose="02020603050405020304" pitchFamily="18" charset="0"/>
              </a:rPr>
              <a:t>. </a:t>
            </a:r>
          </a:p>
          <a:p>
            <a:pPr marL="0" marR="0" lvl="0" indent="0">
              <a:lnSpc>
                <a:spcPct val="107000"/>
              </a:lnSpc>
              <a:spcBef>
                <a:spcPts val="0"/>
              </a:spcBef>
              <a:spcAft>
                <a:spcPts val="800"/>
              </a:spcAft>
              <a:buSzPts val="1000"/>
              <a:buNone/>
              <a:tabLst>
                <a:tab pos="457200" algn="l"/>
              </a:tabLst>
            </a:pPr>
            <a:r>
              <a:rPr lang="en-US" sz="1500" i="1" dirty="0">
                <a:effectLst/>
                <a:ea typeface="Calibri" panose="020F0502020204030204" pitchFamily="34" charset="0"/>
                <a:cs typeface="Times New Roman" panose="02020603050405020304" pitchFamily="18" charset="0"/>
              </a:rPr>
              <a:t>Note: 60% of victims were over 60 years old &amp; accounted for $238 million of the total losses. </a:t>
            </a:r>
          </a:p>
          <a:p>
            <a:pPr marL="0" marR="0" lvl="0" indent="0">
              <a:lnSpc>
                <a:spcPct val="107000"/>
              </a:lnSpc>
              <a:spcBef>
                <a:spcPts val="0"/>
              </a:spcBef>
              <a:spcAft>
                <a:spcPts val="800"/>
              </a:spcAft>
              <a:buSzPts val="1000"/>
              <a:buNone/>
              <a:tabLst>
                <a:tab pos="457200" algn="l"/>
              </a:tabLst>
            </a:pPr>
            <a:endParaRPr lang="en-US" sz="1700" dirty="0"/>
          </a:p>
        </p:txBody>
      </p:sp>
      <p:pic>
        <p:nvPicPr>
          <p:cNvPr id="9" name="Picture 8">
            <a:extLst>
              <a:ext uri="{FF2B5EF4-FFF2-40B4-BE49-F238E27FC236}">
                <a16:creationId xmlns:a16="http://schemas.microsoft.com/office/drawing/2014/main" id="{E62C0362-CB58-4ABD-8589-8D793C6643A9}"/>
              </a:ext>
            </a:extLst>
          </p:cNvPr>
          <p:cNvPicPr>
            <a:picLocks noChangeAspect="1"/>
          </p:cNvPicPr>
          <p:nvPr/>
        </p:nvPicPr>
        <p:blipFill rotWithShape="1">
          <a:blip r:embed="rId3"/>
          <a:srcRect l="2195" t="1592" b="901"/>
          <a:stretch/>
        </p:blipFill>
        <p:spPr>
          <a:xfrm>
            <a:off x="5062182" y="1409195"/>
            <a:ext cx="6594797" cy="314632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4AED730-66E0-49A2-B72F-D0D18FA89117}"/>
              </a:ext>
            </a:extLst>
          </p:cNvPr>
          <p:cNvSpPr txBox="1"/>
          <p:nvPr/>
        </p:nvSpPr>
        <p:spPr>
          <a:xfrm>
            <a:off x="432618" y="4811583"/>
            <a:ext cx="10962969" cy="1138773"/>
          </a:xfrm>
          <a:prstGeom prst="rect">
            <a:avLst/>
          </a:prstGeom>
          <a:noFill/>
        </p:spPr>
        <p:txBody>
          <a:bodyPr wrap="square">
            <a:spAutoFit/>
          </a:bodyPr>
          <a:lstStyle/>
          <a:p>
            <a:r>
              <a:rPr lang="en-US" sz="1700" b="1" dirty="0">
                <a:latin typeface="Arial" panose="020B0604020202020204" pitchFamily="34" charset="0"/>
                <a:cs typeface="Times New Roman" panose="02020603050405020304" pitchFamily="18" charset="0"/>
              </a:rPr>
              <a:t>Red Flags </a:t>
            </a:r>
            <a:r>
              <a:rPr lang="en-US" sz="1700" dirty="0">
                <a:latin typeface="Arial" panose="020B0604020202020204" pitchFamily="34" charset="0"/>
                <a:cs typeface="Times New Roman" panose="02020603050405020304" pitchFamily="18" charset="0"/>
              </a:rPr>
              <a:t>– Scammers often impersonate well-known tech companies, offering to fix non-existent technology issues or install fraudulent software, often requesting wire transfers to overseas accounts or large amounts of prepaid cards.</a:t>
            </a:r>
          </a:p>
          <a:p>
            <a:endParaRPr lang="en-US" sz="17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85983553"/>
      </p:ext>
    </p:extLst>
  </p:cSld>
  <p:clrMapOvr>
    <a:masterClrMapping/>
  </p:clrMapOvr>
</p:sld>
</file>

<file path=ppt/theme/theme1.xml><?xml version="1.0" encoding="utf-8"?>
<a:theme xmlns:a="http://schemas.openxmlformats.org/drawingml/2006/main" name="Custom Design">
  <a:themeElements>
    <a:clrScheme name="FORVIS Palette">
      <a:dk1>
        <a:srgbClr val="000000"/>
      </a:dk1>
      <a:lt1>
        <a:sysClr val="window" lastClr="FFFFFF"/>
      </a:lt1>
      <a:dk2>
        <a:srgbClr val="636669"/>
      </a:dk2>
      <a:lt2>
        <a:srgbClr val="E0E1DD"/>
      </a:lt2>
      <a:accent1>
        <a:srgbClr val="D52B1E"/>
      </a:accent1>
      <a:accent2>
        <a:srgbClr val="71C6C1"/>
      </a:accent2>
      <a:accent3>
        <a:srgbClr val="FFBC3D"/>
      </a:accent3>
      <a:accent4>
        <a:srgbClr val="0089C4"/>
      </a:accent4>
      <a:accent5>
        <a:srgbClr val="5E2D61"/>
      </a:accent5>
      <a:accent6>
        <a:srgbClr val="D55C19"/>
      </a:accent6>
      <a:hlink>
        <a:srgbClr val="0089C4"/>
      </a:hlink>
      <a:folHlink>
        <a:srgbClr val="5E2D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00F82A077D7540A366A1CA7627AFB0" ma:contentTypeVersion="17" ma:contentTypeDescription="Create a new document." ma:contentTypeScope="" ma:versionID="70de3fcd53e93392cff01990fd85f93a">
  <xsd:schema xmlns:xsd="http://www.w3.org/2001/XMLSchema" xmlns:xs="http://www.w3.org/2001/XMLSchema" xmlns:p="http://schemas.microsoft.com/office/2006/metadata/properties" xmlns:ns1="http://schemas.microsoft.com/sharepoint/v3" xmlns:ns2="25b78c9f-3eef-44c3-bed0-54dc282e9d79" xmlns:ns3="212dcb86-0368-4293-865c-d4adf52d42ca" targetNamespace="http://schemas.microsoft.com/office/2006/metadata/properties" ma:root="true" ma:fieldsID="8e5a872a753203f51dffbba52310a749" ns1:_="" ns2:_="" ns3:_="">
    <xsd:import namespace="http://schemas.microsoft.com/sharepoint/v3"/>
    <xsd:import namespace="25b78c9f-3eef-44c3-bed0-54dc282e9d79"/>
    <xsd:import namespace="212dcb86-0368-4293-865c-d4adf52d42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Nameonl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78c9f-3eef-44c3-bed0-54dc282e9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2c067e-633e-4f6a-86d3-fef86e6ec05c" ma:termSetId="09814cd3-568e-fe90-9814-8d621ff8fb84" ma:anchorId="fba54fb3-c3e1-fe81-a776-ca4b69148c4d" ma:open="true" ma:isKeyword="false">
      <xsd:complexType>
        <xsd:sequence>
          <xsd:element ref="pc:Terms" minOccurs="0" maxOccurs="1"/>
        </xsd:sequence>
      </xsd:complexType>
    </xsd:element>
    <xsd:element name="Nameonly" ma:index="24" nillable="true" ma:displayName="Name only" ma:description="Name without number" ma:format="Dropdown" ma:internalName="Nameonl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2dcb86-0368-4293-865c-d4adf52d42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cdda6-2a62-49ae-b32c-937a2fa03a96}" ma:internalName="TaxCatchAll" ma:showField="CatchAllData" ma:web="212dcb86-0368-4293-865c-d4adf52d4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2dcb86-0368-4293-865c-d4adf52d42ca" xsi:nil="true"/>
    <lcf76f155ced4ddcb4097134ff3c332f xmlns="25b78c9f-3eef-44c3-bed0-54dc282e9d79">
      <Terms xmlns="http://schemas.microsoft.com/office/infopath/2007/PartnerControls"/>
    </lcf76f155ced4ddcb4097134ff3c332f>
    <_ip_UnifiedCompliancePolicyProperties xmlns="http://schemas.microsoft.com/sharepoint/v3" xsi:nil="true"/>
    <Nameonly xmlns="25b78c9f-3eef-44c3-bed0-54dc282e9d79" xsi:nil="true"/>
  </documentManagement>
</p:properties>
</file>

<file path=customXml/itemProps1.xml><?xml version="1.0" encoding="utf-8"?>
<ds:datastoreItem xmlns:ds="http://schemas.openxmlformats.org/officeDocument/2006/customXml" ds:itemID="{A5030277-3453-44BB-AD99-2D3B94E91581}">
  <ds:schemaRefs>
    <ds:schemaRef ds:uri="http://schemas.microsoft.com/sharepoint/v3/contenttype/forms"/>
  </ds:schemaRefs>
</ds:datastoreItem>
</file>

<file path=customXml/itemProps2.xml><?xml version="1.0" encoding="utf-8"?>
<ds:datastoreItem xmlns:ds="http://schemas.openxmlformats.org/officeDocument/2006/customXml" ds:itemID="{2AC29927-8FDE-46DA-A016-C19DE0DF9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b78c9f-3eef-44c3-bed0-54dc282e9d79"/>
    <ds:schemaRef ds:uri="212dcb86-0368-4293-865c-d4adf52d4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A383AA-5593-4150-9B97-1A20C6316D1C}">
  <ds:schemaRefs>
    <ds:schemaRef ds:uri="http://schemas.microsoft.com/office/2006/metadata/properties"/>
    <ds:schemaRef ds:uri="http://schemas.microsoft.com/office/infopath/2007/PartnerControls"/>
    <ds:schemaRef ds:uri="http://schemas.microsoft.com/sharepoint/v3"/>
    <ds:schemaRef ds:uri="212dcb86-0368-4293-865c-d4adf52d42ca"/>
    <ds:schemaRef ds:uri="25b78c9f-3eef-44c3-bed0-54dc282e9d79"/>
  </ds:schemaRefs>
</ds:datastoreItem>
</file>

<file path=docProps/app.xml><?xml version="1.0" encoding="utf-8"?>
<Properties xmlns="http://schemas.openxmlformats.org/officeDocument/2006/extended-properties" xmlns:vt="http://schemas.openxmlformats.org/officeDocument/2006/docPropsVTypes">
  <Template/>
  <TotalTime>7080</TotalTime>
  <Words>1944</Words>
  <Application>Microsoft Office PowerPoint</Application>
  <PresentationFormat>Widescreen</PresentationFormat>
  <Paragraphs>175</Paragraphs>
  <Slides>28</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 Black</vt:lpstr>
      <vt:lpstr>Calibri</vt:lpstr>
      <vt:lpstr>Open Sans</vt:lpstr>
      <vt:lpstr>System Font Regular</vt:lpstr>
      <vt:lpstr>Wingdings</vt:lpstr>
      <vt:lpstr>Custom Design</vt:lpstr>
      <vt:lpstr>1_Custom Design</vt:lpstr>
      <vt:lpstr>Stay Secure &amp; Protected</vt:lpstr>
      <vt:lpstr>Presenter</vt:lpstr>
      <vt:lpstr>Agenda</vt:lpstr>
      <vt:lpstr>Cybersecurity Trends &amp; Statistics</vt:lpstr>
      <vt:lpstr>2022 Verizon DBI Report</vt:lpstr>
      <vt:lpstr>FBI’s IC3 Five Year Statistics</vt:lpstr>
      <vt:lpstr>IC3 – Ransomware Fast Facts</vt:lpstr>
      <vt:lpstr>IC3 – Business Email Compromise (BEC)</vt:lpstr>
      <vt:lpstr>Tech Support Fraud</vt:lpstr>
      <vt:lpstr>Cybersecurity Threats &amp; Impacts</vt:lpstr>
      <vt:lpstr>PowerPoint Presentation</vt:lpstr>
      <vt:lpstr>PowerPoint Presentation</vt:lpstr>
      <vt:lpstr>PowerPoint Presentation</vt:lpstr>
      <vt:lpstr>PowerPoint Presentation</vt:lpstr>
      <vt:lpstr>PowerPoint Presentation</vt:lpstr>
      <vt:lpstr>Industry Updates &amp; Best Practices</vt:lpstr>
      <vt:lpstr>Key Considerations: Focus on Governance Controls</vt:lpstr>
      <vt:lpstr>Key Considerations: Focus on Technical Controls</vt:lpstr>
      <vt:lpstr>Key Considerations: Technical Controls</vt:lpstr>
      <vt:lpstr>PowerPoint Presentation</vt:lpstr>
      <vt:lpstr>Grants Specific Security  Considerations</vt:lpstr>
      <vt:lpstr>IT Security and Grants Management Considerations  </vt:lpstr>
      <vt:lpstr>IT Security and Grants Management Considerations  </vt:lpstr>
      <vt:lpstr>Final Thoughts &amp; Conclusion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Knight, Nathan</dc:creator>
  <cp:lastModifiedBy>Jackson, Lindsey</cp:lastModifiedBy>
  <cp:revision>131</cp:revision>
  <dcterms:created xsi:type="dcterms:W3CDTF">2022-05-05T14:55:41Z</dcterms:created>
  <dcterms:modified xsi:type="dcterms:W3CDTF">2023-02-23T21:59:32Z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ContentTypeId">
    <vt:lpwstr>0x0101000A00F82A077D7540A366A1CA7627AFB0</vt:lpwstr>
  </op:property>
  <op:property fmtid="{D5CDD505-2E9C-101B-9397-08002B2CF9AE}" pid="3" name="tabName">
    <vt:lpwstr>Client Deliverables</vt:lpwstr>
  </op:property>
  <op:property fmtid="{D5CDD505-2E9C-101B-9397-08002B2CF9AE}" pid="4" name="tabIndex">
    <vt:lpwstr>02.200</vt:lpwstr>
  </op:property>
  <op:property fmtid="{D5CDD505-2E9C-101B-9397-08002B2CF9AE}" pid="5" name="workpaperIndex">
    <vt:lpwstr>2.200.3</vt:lpwstr>
  </op:property>
</op:Properties>
</file>