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90" r:id="rId5"/>
  </p:sldMasterIdLst>
  <p:notesMasterIdLst>
    <p:notesMasterId r:id="rId60"/>
  </p:notesMasterIdLst>
  <p:sldIdLst>
    <p:sldId id="313" r:id="rId6"/>
    <p:sldId id="266" r:id="rId7"/>
    <p:sldId id="429" r:id="rId8"/>
    <p:sldId id="268" r:id="rId9"/>
    <p:sldId id="269" r:id="rId10"/>
    <p:sldId id="272" r:id="rId11"/>
    <p:sldId id="273" r:id="rId12"/>
    <p:sldId id="270"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1" r:id="rId40"/>
    <p:sldId id="428" r:id="rId41"/>
    <p:sldId id="303" r:id="rId42"/>
    <p:sldId id="314" r:id="rId43"/>
    <p:sldId id="315" r:id="rId44"/>
    <p:sldId id="409" r:id="rId45"/>
    <p:sldId id="410" r:id="rId46"/>
    <p:sldId id="306" r:id="rId47"/>
    <p:sldId id="403" r:id="rId48"/>
    <p:sldId id="419" r:id="rId49"/>
    <p:sldId id="420" r:id="rId50"/>
    <p:sldId id="305" r:id="rId51"/>
    <p:sldId id="421" r:id="rId52"/>
    <p:sldId id="307" r:id="rId53"/>
    <p:sldId id="308" r:id="rId54"/>
    <p:sldId id="309" r:id="rId55"/>
    <p:sldId id="310" r:id="rId56"/>
    <p:sldId id="424" r:id="rId57"/>
    <p:sldId id="427" r:id="rId58"/>
    <p:sldId id="367" r:id="rId5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r reference" id="{7A4EBF13-A09C-DA49-9CB5-7B1269826084}">
          <p14:sldIdLst/>
        </p14:section>
        <p14:section name="Default Section" id="{33297307-5E20-3A40-AC6A-F3ABACD9BFD1}">
          <p14:sldIdLst>
            <p14:sldId id="313"/>
            <p14:sldId id="266"/>
            <p14:sldId id="429"/>
            <p14:sldId id="268"/>
            <p14:sldId id="269"/>
            <p14:sldId id="272"/>
            <p14:sldId id="273"/>
            <p14:sldId id="270"/>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1"/>
            <p14:sldId id="428"/>
            <p14:sldId id="303"/>
            <p14:sldId id="314"/>
            <p14:sldId id="315"/>
            <p14:sldId id="409"/>
            <p14:sldId id="410"/>
            <p14:sldId id="306"/>
            <p14:sldId id="403"/>
            <p14:sldId id="419"/>
            <p14:sldId id="420"/>
            <p14:sldId id="305"/>
            <p14:sldId id="421"/>
            <p14:sldId id="307"/>
            <p14:sldId id="308"/>
            <p14:sldId id="309"/>
            <p14:sldId id="310"/>
            <p14:sldId id="424"/>
            <p14:sldId id="427"/>
            <p14:sldId id="3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40940E-9BE0-35AD-6F49-1A06D3706B44}" name="Jackson, Lindsey" initials="JL" userId="S::LCJackson@bkd.com::745850f0-89e5-4e83-aa96-3349f463c66a" providerId="AD"/>
  <p188:author id="{EB28A523-0BB9-8254-BA09-BA828D414F4A}" name="Goettelman, Martha - DOA" initials="GD" userId="S::martha.goettelman@wisconsin.gov::ba916e53-99b2-464b-98c7-f98b09befc38" providerId="AD"/>
  <p188:author id="{24FEEE3D-5DF4-20BE-9DD8-56991CE2574B}" name="Rydecki, Richard - DOA" initials="RRD" userId="S::richard.rydecki1@wisconsin.gov::1d8f1dd9-6b45-407d-bab6-001f53d500c3" providerId="AD"/>
  <p188:author id="{0F3CDB50-6072-573B-30DD-49FAFCCE7E95}" name="Kasper, Amy - DOA" initials="KAD" userId="S::amy.kasper@wisconsin.gov::22ca7c45-1ec3-451e-8e9a-de2e9b9198f1" providerId="AD"/>
  <p188:author id="{13FC3A6B-18E1-5B4D-1BE7-B1C43A9532A5}" name="Bloechl-Anderson, Stephanie - DOA" initials="BD" userId="S::stephanie.bloechlanderson@wisconsin.gov::68ed4fda-e4b0-4e94-91b4-b8a1995407fc" providerId="AD"/>
  <p188:author id="{5261F572-7194-420A-85F4-4D54069F8E10}" name="Hampton, Carl - DOA" initials="HD" userId="S::carl.hampton@wisconsin.gov::586f9517-c340-40a9-b7c9-960e7c05f50b" providerId="AD"/>
  <p188:author id="{A0D8C69B-2920-60DA-0A02-95016CE8E1B5}" name="Hanrahan, Bill - DOA" initials="HD" userId="S::bill.hanrahan@wisconsin.gov::5e3347a7-39d9-43e2-be52-1eb81e19f477" providerId="AD"/>
  <p188:author id="{6AA11AA9-8757-9773-6E1A-90F985D9A226}" name="Masters, Evan" initials="ME" userId="S::emasters@bkd.com::d4627a25-6550-48c1-97d5-4f307f4e8993" providerId="AD"/>
  <p188:author id="{CDEB59C1-BFCC-6795-FD41-8643BC1A4678}" name="Herdman, Sara" initials="HS" userId="S::sherdman@bkd.com::b438e253-3d9b-43fb-ab85-a3afce3cf0f5" providerId="AD"/>
  <p188:author id="{B1E916C3-8AD8-E932-23B2-E6968966799C}" name="Turville-Heitz, Margaret - DOA (Meg)" initials="T(" userId="S::margaret.turvilleheitz@wisconsin.gov::5f58faab-c2eb-42e2-b750-c0c5ae7dd300" providerId="AD"/>
  <p188:author id="{A93CB3CC-6784-8688-5A99-9771D65C25D1}" name="Smith, Erin - DOA" initials="SD" userId="S::erin.smith@wisconsin.gov::ab640907-a7a8-40c3-8288-2233b4f151b9" providerId="AD"/>
  <p188:author id="{661F45D8-479E-D452-E90E-584C52D8C7A5}" name="Mahoney, Emily" initials="ME" userId="S::emahoney@BKD.com::ef368f09-47d7-4e46-8863-f751e598ae53" providerId="AD"/>
  <p188:author id="{A05DCAFA-D487-6460-9BF0-AA8E3C5A8B61}" name="Klubertanz, Andrea - DOA" initials="KD" userId="S::andrea.klubertanz@wisconsin.gov::af2aef2c-3e33-4452-a54c-5cab21ee510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264"/>
    <a:srgbClr val="C8C9C8"/>
    <a:srgbClr val="ACAFAF"/>
    <a:srgbClr val="DFE1DD"/>
    <a:srgbClr val="D42B1E"/>
    <a:srgbClr val="FF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64" autoAdjust="0"/>
    <p:restoredTop sz="71824" autoAdjust="0"/>
  </p:normalViewPr>
  <p:slideViewPr>
    <p:cSldViewPr snapToGrid="0">
      <p:cViewPr varScale="1">
        <p:scale>
          <a:sx n="82" d="100"/>
          <a:sy n="82" d="100"/>
        </p:scale>
        <p:origin x="576"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D61E64-0680-4FA1-AC19-669CE29E8A2D}" type="doc">
      <dgm:prSet loTypeId="urn:microsoft.com/office/officeart/2005/8/layout/default" loCatId="list" qsTypeId="urn:microsoft.com/office/officeart/2005/8/quickstyle/simple4" qsCatId="simple" csTypeId="urn:microsoft.com/office/officeart/2005/8/colors/accent1_1" csCatId="accent1" phldr="1"/>
      <dgm:spPr/>
      <dgm:t>
        <a:bodyPr/>
        <a:lstStyle/>
        <a:p>
          <a:endParaRPr lang="en-US"/>
        </a:p>
      </dgm:t>
    </dgm:pt>
    <dgm:pt modelId="{458900EE-DB00-4817-A405-CAFC32A69A19}">
      <dgm:prSet custT="1"/>
      <dgm:spPr/>
      <dgm:t>
        <a:bodyPr/>
        <a:lstStyle/>
        <a:p>
          <a:r>
            <a:rPr lang="en-US" sz="3200" dirty="0"/>
            <a:t>1. Report Preparation Items to Consider</a:t>
          </a:r>
        </a:p>
      </dgm:t>
    </dgm:pt>
    <dgm:pt modelId="{8F112315-6D7D-4130-81B5-69A1111B086A}" type="parTrans" cxnId="{7803E7E2-F66E-4910-A960-D62E9651543C}">
      <dgm:prSet/>
      <dgm:spPr/>
      <dgm:t>
        <a:bodyPr/>
        <a:lstStyle/>
        <a:p>
          <a:endParaRPr lang="en-US"/>
        </a:p>
      </dgm:t>
    </dgm:pt>
    <dgm:pt modelId="{13E2C68F-983A-4748-8281-7E89F69A557C}" type="sibTrans" cxnId="{7803E7E2-F66E-4910-A960-D62E9651543C}">
      <dgm:prSet/>
      <dgm:spPr/>
      <dgm:t>
        <a:bodyPr/>
        <a:lstStyle/>
        <a:p>
          <a:endParaRPr lang="en-US"/>
        </a:p>
      </dgm:t>
    </dgm:pt>
    <dgm:pt modelId="{9531C8FC-EF1E-4918-8C4C-0E7D74C73141}">
      <dgm:prSet custT="1"/>
      <dgm:spPr/>
      <dgm:t>
        <a:bodyPr/>
        <a:lstStyle/>
        <a:p>
          <a:pPr rtl="0"/>
          <a:r>
            <a:rPr lang="en-US" sz="3200" dirty="0">
              <a:latin typeface="+mn-lt"/>
            </a:rPr>
            <a:t>2. Sequence of Requests</a:t>
          </a:r>
        </a:p>
      </dgm:t>
    </dgm:pt>
    <dgm:pt modelId="{FADA820A-CD66-40A8-86F5-A1E1E548BFAD}" type="parTrans" cxnId="{13BAC7BE-B296-4504-81BF-D00517772841}">
      <dgm:prSet/>
      <dgm:spPr/>
      <dgm:t>
        <a:bodyPr/>
        <a:lstStyle/>
        <a:p>
          <a:endParaRPr lang="en-US"/>
        </a:p>
      </dgm:t>
    </dgm:pt>
    <dgm:pt modelId="{0FBC46B1-C4C7-448D-BDB2-4958639E6A84}" type="sibTrans" cxnId="{13BAC7BE-B296-4504-81BF-D00517772841}">
      <dgm:prSet/>
      <dgm:spPr/>
      <dgm:t>
        <a:bodyPr/>
        <a:lstStyle/>
        <a:p>
          <a:endParaRPr lang="en-US"/>
        </a:p>
      </dgm:t>
    </dgm:pt>
    <dgm:pt modelId="{E0AEA3A0-5F11-41B4-8303-FF19F56BE759}">
      <dgm:prSet custT="1"/>
      <dgm:spPr/>
      <dgm:t>
        <a:bodyPr/>
        <a:lstStyle/>
        <a:p>
          <a:pPr rtl="0"/>
          <a:r>
            <a:rPr lang="en-US" sz="3200" dirty="0"/>
            <a:t>3. Completing the Report and Payment </a:t>
          </a:r>
          <a:r>
            <a:rPr lang="en-US" sz="3200" dirty="0">
              <a:latin typeface="Calibri" panose="020F0502020204030204" pitchFamily="34" charset="0"/>
              <a:cs typeface="Calibri" panose="020F0502020204030204" pitchFamily="34" charset="0"/>
            </a:rPr>
            <a:t>Request</a:t>
          </a:r>
        </a:p>
      </dgm:t>
    </dgm:pt>
    <dgm:pt modelId="{56254726-7C5E-4F16-804A-137825207AF6}" type="parTrans" cxnId="{83F401BA-5A83-449D-A042-69DEA236C241}">
      <dgm:prSet/>
      <dgm:spPr/>
      <dgm:t>
        <a:bodyPr/>
        <a:lstStyle/>
        <a:p>
          <a:endParaRPr lang="en-US"/>
        </a:p>
      </dgm:t>
    </dgm:pt>
    <dgm:pt modelId="{80D81319-F356-45F1-A25E-29790365AA15}" type="sibTrans" cxnId="{83F401BA-5A83-449D-A042-69DEA236C241}">
      <dgm:prSet/>
      <dgm:spPr/>
      <dgm:t>
        <a:bodyPr/>
        <a:lstStyle/>
        <a:p>
          <a:endParaRPr lang="en-US"/>
        </a:p>
      </dgm:t>
    </dgm:pt>
    <dgm:pt modelId="{08BD2C16-971A-4FE3-8E56-F83E3C995C2A}">
      <dgm:prSet custT="1"/>
      <dgm:spPr/>
      <dgm:t>
        <a:bodyPr/>
        <a:lstStyle/>
        <a:p>
          <a:r>
            <a:rPr lang="en-US" sz="3200" dirty="0"/>
            <a:t>4. Closing</a:t>
          </a:r>
        </a:p>
      </dgm:t>
    </dgm:pt>
    <dgm:pt modelId="{D00BA464-72BD-450D-A4C6-D990F2F87CFB}" type="parTrans" cxnId="{A5DC4291-1F8D-4A35-9619-D5152EB8656A}">
      <dgm:prSet/>
      <dgm:spPr/>
      <dgm:t>
        <a:bodyPr/>
        <a:lstStyle/>
        <a:p>
          <a:endParaRPr lang="en-US"/>
        </a:p>
      </dgm:t>
    </dgm:pt>
    <dgm:pt modelId="{7AFA80F9-87E7-4E08-886D-8A82AAE61835}" type="sibTrans" cxnId="{A5DC4291-1F8D-4A35-9619-D5152EB8656A}">
      <dgm:prSet/>
      <dgm:spPr/>
      <dgm:t>
        <a:bodyPr/>
        <a:lstStyle/>
        <a:p>
          <a:endParaRPr lang="en-US"/>
        </a:p>
      </dgm:t>
    </dgm:pt>
    <dgm:pt modelId="{47CD1589-4D79-4851-8F53-E61C2B52D416}">
      <dgm:prSet custT="1"/>
      <dgm:spPr/>
      <dgm:t>
        <a:bodyPr/>
        <a:lstStyle/>
        <a:p>
          <a:r>
            <a:rPr lang="en-US" sz="3200" dirty="0"/>
            <a:t>5. Questions?</a:t>
          </a:r>
        </a:p>
      </dgm:t>
    </dgm:pt>
    <dgm:pt modelId="{F26CFE3B-63AB-4C15-A59C-8326B8F60F6E}" type="parTrans" cxnId="{D6496D99-2113-4350-9017-5F4BB880C658}">
      <dgm:prSet/>
      <dgm:spPr/>
      <dgm:t>
        <a:bodyPr/>
        <a:lstStyle/>
        <a:p>
          <a:endParaRPr lang="en-US"/>
        </a:p>
      </dgm:t>
    </dgm:pt>
    <dgm:pt modelId="{201AB826-4574-46AC-8241-88D3E42407DB}" type="sibTrans" cxnId="{D6496D99-2113-4350-9017-5F4BB880C658}">
      <dgm:prSet/>
      <dgm:spPr/>
      <dgm:t>
        <a:bodyPr/>
        <a:lstStyle/>
        <a:p>
          <a:endParaRPr lang="en-US"/>
        </a:p>
      </dgm:t>
    </dgm:pt>
    <dgm:pt modelId="{4A65D961-CF0B-499A-A67B-7AB2A537BB94}" type="pres">
      <dgm:prSet presAssocID="{7BD61E64-0680-4FA1-AC19-669CE29E8A2D}" presName="diagram" presStyleCnt="0">
        <dgm:presLayoutVars>
          <dgm:dir/>
          <dgm:resizeHandles val="exact"/>
        </dgm:presLayoutVars>
      </dgm:prSet>
      <dgm:spPr/>
    </dgm:pt>
    <dgm:pt modelId="{47EA3D15-8640-4BCE-8812-CD3D93D7BB5D}" type="pres">
      <dgm:prSet presAssocID="{458900EE-DB00-4817-A405-CAFC32A69A19}" presName="node" presStyleLbl="node1" presStyleIdx="0" presStyleCnt="5">
        <dgm:presLayoutVars>
          <dgm:bulletEnabled val="1"/>
        </dgm:presLayoutVars>
      </dgm:prSet>
      <dgm:spPr/>
    </dgm:pt>
    <dgm:pt modelId="{3ABFE7C3-C435-4D1B-8515-E0E59587F1C7}" type="pres">
      <dgm:prSet presAssocID="{13E2C68F-983A-4748-8281-7E89F69A557C}" presName="sibTrans" presStyleCnt="0"/>
      <dgm:spPr/>
    </dgm:pt>
    <dgm:pt modelId="{CDA38579-3A6F-4DF6-B925-37114EB781B9}" type="pres">
      <dgm:prSet presAssocID="{9531C8FC-EF1E-4918-8C4C-0E7D74C73141}" presName="node" presStyleLbl="node1" presStyleIdx="1" presStyleCnt="5">
        <dgm:presLayoutVars>
          <dgm:bulletEnabled val="1"/>
        </dgm:presLayoutVars>
      </dgm:prSet>
      <dgm:spPr/>
    </dgm:pt>
    <dgm:pt modelId="{DB494DFA-3522-420A-ABC2-8341AF4388EA}" type="pres">
      <dgm:prSet presAssocID="{0FBC46B1-C4C7-448D-BDB2-4958639E6A84}" presName="sibTrans" presStyleCnt="0"/>
      <dgm:spPr/>
    </dgm:pt>
    <dgm:pt modelId="{DE9BE6CB-0AF1-41A9-B5EE-72CA99745DB1}" type="pres">
      <dgm:prSet presAssocID="{E0AEA3A0-5F11-41B4-8303-FF19F56BE759}" presName="node" presStyleLbl="node1" presStyleIdx="2" presStyleCnt="5">
        <dgm:presLayoutVars>
          <dgm:bulletEnabled val="1"/>
        </dgm:presLayoutVars>
      </dgm:prSet>
      <dgm:spPr/>
    </dgm:pt>
    <dgm:pt modelId="{E3BB6D43-BF45-4698-B616-941FDBEF50FF}" type="pres">
      <dgm:prSet presAssocID="{80D81319-F356-45F1-A25E-29790365AA15}" presName="sibTrans" presStyleCnt="0"/>
      <dgm:spPr/>
    </dgm:pt>
    <dgm:pt modelId="{B52817AB-E047-48AD-BAF4-6DA9D095C88A}" type="pres">
      <dgm:prSet presAssocID="{08BD2C16-971A-4FE3-8E56-F83E3C995C2A}" presName="node" presStyleLbl="node1" presStyleIdx="3" presStyleCnt="5">
        <dgm:presLayoutVars>
          <dgm:bulletEnabled val="1"/>
        </dgm:presLayoutVars>
      </dgm:prSet>
      <dgm:spPr/>
    </dgm:pt>
    <dgm:pt modelId="{AB030433-CD4D-4BD9-A19F-E0B444156DDB}" type="pres">
      <dgm:prSet presAssocID="{7AFA80F9-87E7-4E08-886D-8A82AAE61835}" presName="sibTrans" presStyleCnt="0"/>
      <dgm:spPr/>
    </dgm:pt>
    <dgm:pt modelId="{5079F023-343E-4DE7-A547-DDB80A30316E}" type="pres">
      <dgm:prSet presAssocID="{47CD1589-4D79-4851-8F53-E61C2B52D416}" presName="node" presStyleLbl="node1" presStyleIdx="4" presStyleCnt="5" custLinFactNeighborX="1635" custLinFactNeighborY="-1817">
        <dgm:presLayoutVars>
          <dgm:bulletEnabled val="1"/>
        </dgm:presLayoutVars>
      </dgm:prSet>
      <dgm:spPr/>
    </dgm:pt>
  </dgm:ptLst>
  <dgm:cxnLst>
    <dgm:cxn modelId="{13611E2B-080A-49EC-A40F-DC043217E19C}" type="presOf" srcId="{9531C8FC-EF1E-4918-8C4C-0E7D74C73141}" destId="{CDA38579-3A6F-4DF6-B925-37114EB781B9}" srcOrd="0" destOrd="0" presId="urn:microsoft.com/office/officeart/2005/8/layout/default"/>
    <dgm:cxn modelId="{22D97537-8126-4ECF-A7FD-6BF84D49339B}" type="presOf" srcId="{47CD1589-4D79-4851-8F53-E61C2B52D416}" destId="{5079F023-343E-4DE7-A547-DDB80A30316E}" srcOrd="0" destOrd="0" presId="urn:microsoft.com/office/officeart/2005/8/layout/default"/>
    <dgm:cxn modelId="{CA5CEB75-FD76-46AB-902C-9C2D705EFD41}" type="presOf" srcId="{08BD2C16-971A-4FE3-8E56-F83E3C995C2A}" destId="{B52817AB-E047-48AD-BAF4-6DA9D095C88A}" srcOrd="0" destOrd="0" presId="urn:microsoft.com/office/officeart/2005/8/layout/default"/>
    <dgm:cxn modelId="{18CD4977-B53B-4F1F-870F-4BB9C9CD3DAB}" type="presOf" srcId="{458900EE-DB00-4817-A405-CAFC32A69A19}" destId="{47EA3D15-8640-4BCE-8812-CD3D93D7BB5D}" srcOrd="0" destOrd="0" presId="urn:microsoft.com/office/officeart/2005/8/layout/default"/>
    <dgm:cxn modelId="{A5DC4291-1F8D-4A35-9619-D5152EB8656A}" srcId="{7BD61E64-0680-4FA1-AC19-669CE29E8A2D}" destId="{08BD2C16-971A-4FE3-8E56-F83E3C995C2A}" srcOrd="3" destOrd="0" parTransId="{D00BA464-72BD-450D-A4C6-D990F2F87CFB}" sibTransId="{7AFA80F9-87E7-4E08-886D-8A82AAE61835}"/>
    <dgm:cxn modelId="{D6496D99-2113-4350-9017-5F4BB880C658}" srcId="{7BD61E64-0680-4FA1-AC19-669CE29E8A2D}" destId="{47CD1589-4D79-4851-8F53-E61C2B52D416}" srcOrd="4" destOrd="0" parTransId="{F26CFE3B-63AB-4C15-A59C-8326B8F60F6E}" sibTransId="{201AB826-4574-46AC-8241-88D3E42407DB}"/>
    <dgm:cxn modelId="{83F401BA-5A83-449D-A042-69DEA236C241}" srcId="{7BD61E64-0680-4FA1-AC19-669CE29E8A2D}" destId="{E0AEA3A0-5F11-41B4-8303-FF19F56BE759}" srcOrd="2" destOrd="0" parTransId="{56254726-7C5E-4F16-804A-137825207AF6}" sibTransId="{80D81319-F356-45F1-A25E-29790365AA15}"/>
    <dgm:cxn modelId="{13BAC7BE-B296-4504-81BF-D00517772841}" srcId="{7BD61E64-0680-4FA1-AC19-669CE29E8A2D}" destId="{9531C8FC-EF1E-4918-8C4C-0E7D74C73141}" srcOrd="1" destOrd="0" parTransId="{FADA820A-CD66-40A8-86F5-A1E1E548BFAD}" sibTransId="{0FBC46B1-C4C7-448D-BDB2-4958639E6A84}"/>
    <dgm:cxn modelId="{1C720FC3-0801-4D78-B5D9-DCD8E4D15250}" type="presOf" srcId="{7BD61E64-0680-4FA1-AC19-669CE29E8A2D}" destId="{4A65D961-CF0B-499A-A67B-7AB2A537BB94}" srcOrd="0" destOrd="0" presId="urn:microsoft.com/office/officeart/2005/8/layout/default"/>
    <dgm:cxn modelId="{7803E7E2-F66E-4910-A960-D62E9651543C}" srcId="{7BD61E64-0680-4FA1-AC19-669CE29E8A2D}" destId="{458900EE-DB00-4817-A405-CAFC32A69A19}" srcOrd="0" destOrd="0" parTransId="{8F112315-6D7D-4130-81B5-69A1111B086A}" sibTransId="{13E2C68F-983A-4748-8281-7E89F69A557C}"/>
    <dgm:cxn modelId="{76AF99E9-98B5-4331-A5E6-8A7F4C65A139}" type="presOf" srcId="{E0AEA3A0-5F11-41B4-8303-FF19F56BE759}" destId="{DE9BE6CB-0AF1-41A9-B5EE-72CA99745DB1}" srcOrd="0" destOrd="0" presId="urn:microsoft.com/office/officeart/2005/8/layout/default"/>
    <dgm:cxn modelId="{9A641EBB-536F-4D5D-BE9D-97113073FA4E}" type="presParOf" srcId="{4A65D961-CF0B-499A-A67B-7AB2A537BB94}" destId="{47EA3D15-8640-4BCE-8812-CD3D93D7BB5D}" srcOrd="0" destOrd="0" presId="urn:microsoft.com/office/officeart/2005/8/layout/default"/>
    <dgm:cxn modelId="{3AC4CA61-5477-45B0-9946-9A5DA40C3978}" type="presParOf" srcId="{4A65D961-CF0B-499A-A67B-7AB2A537BB94}" destId="{3ABFE7C3-C435-4D1B-8515-E0E59587F1C7}" srcOrd="1" destOrd="0" presId="urn:microsoft.com/office/officeart/2005/8/layout/default"/>
    <dgm:cxn modelId="{91F16795-89F5-499A-9AFB-E1A45A64405C}" type="presParOf" srcId="{4A65D961-CF0B-499A-A67B-7AB2A537BB94}" destId="{CDA38579-3A6F-4DF6-B925-37114EB781B9}" srcOrd="2" destOrd="0" presId="urn:microsoft.com/office/officeart/2005/8/layout/default"/>
    <dgm:cxn modelId="{9AFFB9AC-8238-4F9B-B2B8-8481543B7A3E}" type="presParOf" srcId="{4A65D961-CF0B-499A-A67B-7AB2A537BB94}" destId="{DB494DFA-3522-420A-ABC2-8341AF4388EA}" srcOrd="3" destOrd="0" presId="urn:microsoft.com/office/officeart/2005/8/layout/default"/>
    <dgm:cxn modelId="{40F1ADEA-DF6E-4ABF-8C71-A793E94CE528}" type="presParOf" srcId="{4A65D961-CF0B-499A-A67B-7AB2A537BB94}" destId="{DE9BE6CB-0AF1-41A9-B5EE-72CA99745DB1}" srcOrd="4" destOrd="0" presId="urn:microsoft.com/office/officeart/2005/8/layout/default"/>
    <dgm:cxn modelId="{0D6E4039-D4FE-436E-8B7E-A3DD089A2DA8}" type="presParOf" srcId="{4A65D961-CF0B-499A-A67B-7AB2A537BB94}" destId="{E3BB6D43-BF45-4698-B616-941FDBEF50FF}" srcOrd="5" destOrd="0" presId="urn:microsoft.com/office/officeart/2005/8/layout/default"/>
    <dgm:cxn modelId="{05934D4B-E676-47FB-8BBC-F828053C1E63}" type="presParOf" srcId="{4A65D961-CF0B-499A-A67B-7AB2A537BB94}" destId="{B52817AB-E047-48AD-BAF4-6DA9D095C88A}" srcOrd="6" destOrd="0" presId="urn:microsoft.com/office/officeart/2005/8/layout/default"/>
    <dgm:cxn modelId="{1536787B-3118-44DE-8B61-EC7737B24001}" type="presParOf" srcId="{4A65D961-CF0B-499A-A67B-7AB2A537BB94}" destId="{AB030433-CD4D-4BD9-A19F-E0B444156DDB}" srcOrd="7" destOrd="0" presId="urn:microsoft.com/office/officeart/2005/8/layout/default"/>
    <dgm:cxn modelId="{A22EC263-08D7-4F7C-8764-DE7799CB38C0}" type="presParOf" srcId="{4A65D961-CF0B-499A-A67B-7AB2A537BB94}" destId="{5079F023-343E-4DE7-A547-DDB80A30316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E3BB38-7C32-4C0B-9D9D-FE4074C27C7E}" type="doc">
      <dgm:prSet loTypeId="urn:microsoft.com/office/officeart/2005/8/layout/process1" loCatId="process" qsTypeId="urn:microsoft.com/office/officeart/2005/8/quickstyle/simple1" qsCatId="simple" csTypeId="urn:microsoft.com/office/officeart/2005/8/colors/accent1_2" csCatId="accent1" phldr="1"/>
      <dgm:spPr/>
    </dgm:pt>
    <dgm:pt modelId="{B9298F8C-636F-4E84-B900-8683DA6BB004}">
      <dgm:prSet phldrT="[Text]" custT="1"/>
      <dgm:spPr/>
      <dgm:t>
        <a:bodyPr/>
        <a:lstStyle/>
        <a:p>
          <a:r>
            <a:rPr lang="en-US" sz="2400" dirty="0">
              <a:latin typeface="Arial" panose="020B0604020202020204" pitchFamily="34" charset="0"/>
              <a:cs typeface="Arial" panose="020B0604020202020204" pitchFamily="34" charset="0"/>
            </a:rPr>
            <a:t>DOA notifies grant recipient </a:t>
          </a:r>
        </a:p>
      </dgm:t>
    </dgm:pt>
    <dgm:pt modelId="{7A526E7E-B88C-404E-98A3-6136C4829FEA}" type="parTrans" cxnId="{F508E4EE-96FC-45A2-9FFF-B0C8351B39FA}">
      <dgm:prSet/>
      <dgm:spPr/>
      <dgm:t>
        <a:bodyPr/>
        <a:lstStyle/>
        <a:p>
          <a:endParaRPr lang="en-US"/>
        </a:p>
      </dgm:t>
    </dgm:pt>
    <dgm:pt modelId="{C959B043-1EFF-4D76-9E47-5841EA085591}" type="sibTrans" cxnId="{F508E4EE-96FC-45A2-9FFF-B0C8351B39FA}">
      <dgm:prSet/>
      <dgm:spPr/>
      <dgm:t>
        <a:bodyPr/>
        <a:lstStyle/>
        <a:p>
          <a:endParaRPr lang="en-US" dirty="0"/>
        </a:p>
      </dgm:t>
    </dgm:pt>
    <dgm:pt modelId="{B355024B-731D-47B5-A752-5D73D98AE8CD}">
      <dgm:prSet phldrT="[Text]" custT="1"/>
      <dgm:spPr/>
      <dgm:t>
        <a:bodyPr/>
        <a:lstStyle/>
        <a:p>
          <a:r>
            <a:rPr lang="en-US" sz="2400" dirty="0">
              <a:latin typeface="Arial" panose="020B0604020202020204" pitchFamily="34" charset="0"/>
              <a:cs typeface="Arial" panose="020B0604020202020204" pitchFamily="34" charset="0"/>
            </a:rPr>
            <a:t>Recipient provides documentation to DOA</a:t>
          </a:r>
        </a:p>
      </dgm:t>
    </dgm:pt>
    <dgm:pt modelId="{87984C22-8A0B-40E1-9123-E93D16F3546A}" type="parTrans" cxnId="{5BFF1905-BEF4-405A-A8B6-B435A7A5F128}">
      <dgm:prSet/>
      <dgm:spPr/>
      <dgm:t>
        <a:bodyPr/>
        <a:lstStyle/>
        <a:p>
          <a:endParaRPr lang="en-US"/>
        </a:p>
      </dgm:t>
    </dgm:pt>
    <dgm:pt modelId="{EB6B4D97-EC7E-4EB3-BDE2-AB5CA032082F}" type="sibTrans" cxnId="{5BFF1905-BEF4-405A-A8B6-B435A7A5F128}">
      <dgm:prSet/>
      <dgm:spPr/>
      <dgm:t>
        <a:bodyPr/>
        <a:lstStyle/>
        <a:p>
          <a:endParaRPr lang="en-US" dirty="0"/>
        </a:p>
      </dgm:t>
    </dgm:pt>
    <dgm:pt modelId="{C87D541C-FEB5-4FAA-9CFD-AD9B385C904D}">
      <dgm:prSet phldrT="[Text]" custT="1"/>
      <dgm:spPr/>
      <dgm:t>
        <a:bodyPr/>
        <a:lstStyle/>
        <a:p>
          <a:r>
            <a:rPr lang="en-US" sz="2400" dirty="0">
              <a:latin typeface="Arial" panose="020B0604020202020204" pitchFamily="34" charset="0"/>
              <a:cs typeface="Arial" panose="020B0604020202020204" pitchFamily="34" charset="0"/>
            </a:rPr>
            <a:t>DOA’s independent auditor reviews the documents</a:t>
          </a:r>
        </a:p>
      </dgm:t>
    </dgm:pt>
    <dgm:pt modelId="{1BB305A2-7658-49FA-B88C-2F26226AF1AB}" type="parTrans" cxnId="{416A7AEF-7140-41E2-BEB6-1362A73DFCB1}">
      <dgm:prSet/>
      <dgm:spPr/>
      <dgm:t>
        <a:bodyPr/>
        <a:lstStyle/>
        <a:p>
          <a:endParaRPr lang="en-US"/>
        </a:p>
      </dgm:t>
    </dgm:pt>
    <dgm:pt modelId="{9D1CF554-018B-4553-8E3F-7E22E7ADE671}" type="sibTrans" cxnId="{416A7AEF-7140-41E2-BEB6-1362A73DFCB1}">
      <dgm:prSet/>
      <dgm:spPr/>
      <dgm:t>
        <a:bodyPr/>
        <a:lstStyle/>
        <a:p>
          <a:endParaRPr lang="en-US" dirty="0"/>
        </a:p>
      </dgm:t>
    </dgm:pt>
    <dgm:pt modelId="{75A8714F-C879-457F-AC2C-C38DBAC341C7}">
      <dgm:prSet custT="1"/>
      <dgm:spPr/>
      <dgm:t>
        <a:bodyPr/>
        <a:lstStyle/>
        <a:p>
          <a:r>
            <a:rPr lang="en-US" sz="2400" dirty="0">
              <a:latin typeface="Arial" panose="020B0604020202020204" pitchFamily="34" charset="0"/>
              <a:cs typeface="Arial" panose="020B0604020202020204" pitchFamily="34" charset="0"/>
            </a:rPr>
            <a:t>Auditors will contact the recipient with any questions</a:t>
          </a:r>
        </a:p>
      </dgm:t>
    </dgm:pt>
    <dgm:pt modelId="{30C556E3-B728-47A1-A519-92578A9D1FD8}" type="parTrans" cxnId="{88435AA3-4CF2-4CD5-9225-1ED6171223A7}">
      <dgm:prSet/>
      <dgm:spPr/>
      <dgm:t>
        <a:bodyPr/>
        <a:lstStyle/>
        <a:p>
          <a:endParaRPr lang="en-US"/>
        </a:p>
      </dgm:t>
    </dgm:pt>
    <dgm:pt modelId="{DF8AA695-E967-4AF9-9508-1A033CAEF9CB}" type="sibTrans" cxnId="{88435AA3-4CF2-4CD5-9225-1ED6171223A7}">
      <dgm:prSet/>
      <dgm:spPr/>
      <dgm:t>
        <a:bodyPr/>
        <a:lstStyle/>
        <a:p>
          <a:endParaRPr lang="en-US"/>
        </a:p>
      </dgm:t>
    </dgm:pt>
    <dgm:pt modelId="{ADAF3879-9199-4BE6-A158-00DE16A68102}" type="pres">
      <dgm:prSet presAssocID="{ADE3BB38-7C32-4C0B-9D9D-FE4074C27C7E}" presName="Name0" presStyleCnt="0">
        <dgm:presLayoutVars>
          <dgm:dir/>
          <dgm:resizeHandles val="exact"/>
        </dgm:presLayoutVars>
      </dgm:prSet>
      <dgm:spPr/>
    </dgm:pt>
    <dgm:pt modelId="{B31B6CB4-8557-478F-B573-244075B42B45}" type="pres">
      <dgm:prSet presAssocID="{B9298F8C-636F-4E84-B900-8683DA6BB004}" presName="node" presStyleLbl="node1" presStyleIdx="0" presStyleCnt="4" custScaleX="120874">
        <dgm:presLayoutVars>
          <dgm:bulletEnabled val="1"/>
        </dgm:presLayoutVars>
      </dgm:prSet>
      <dgm:spPr/>
    </dgm:pt>
    <dgm:pt modelId="{EE0B41A4-B39A-45A5-9DA6-AC5A31B81281}" type="pres">
      <dgm:prSet presAssocID="{C959B043-1EFF-4D76-9E47-5841EA085591}" presName="sibTrans" presStyleLbl="sibTrans2D1" presStyleIdx="0" presStyleCnt="3"/>
      <dgm:spPr/>
    </dgm:pt>
    <dgm:pt modelId="{E29A8D31-DE9B-4D0F-AFFD-FFAE547F4F64}" type="pres">
      <dgm:prSet presAssocID="{C959B043-1EFF-4D76-9E47-5841EA085591}" presName="connectorText" presStyleLbl="sibTrans2D1" presStyleIdx="0" presStyleCnt="3"/>
      <dgm:spPr/>
    </dgm:pt>
    <dgm:pt modelId="{DB4E3D9A-516A-4709-AB79-87099D011BB4}" type="pres">
      <dgm:prSet presAssocID="{B355024B-731D-47B5-A752-5D73D98AE8CD}" presName="node" presStyleLbl="node1" presStyleIdx="1" presStyleCnt="4" custScaleX="117228">
        <dgm:presLayoutVars>
          <dgm:bulletEnabled val="1"/>
        </dgm:presLayoutVars>
      </dgm:prSet>
      <dgm:spPr/>
    </dgm:pt>
    <dgm:pt modelId="{08A0778E-EFE9-452E-B489-94986F05C4D3}" type="pres">
      <dgm:prSet presAssocID="{EB6B4D97-EC7E-4EB3-BDE2-AB5CA032082F}" presName="sibTrans" presStyleLbl="sibTrans2D1" presStyleIdx="1" presStyleCnt="3"/>
      <dgm:spPr/>
    </dgm:pt>
    <dgm:pt modelId="{C8633F03-627D-4696-996E-E537F79A8AE2}" type="pres">
      <dgm:prSet presAssocID="{EB6B4D97-EC7E-4EB3-BDE2-AB5CA032082F}" presName="connectorText" presStyleLbl="sibTrans2D1" presStyleIdx="1" presStyleCnt="3"/>
      <dgm:spPr/>
    </dgm:pt>
    <dgm:pt modelId="{C9AD32E9-BE07-4466-9F13-7E9CE0393CCF}" type="pres">
      <dgm:prSet presAssocID="{C87D541C-FEB5-4FAA-9CFD-AD9B385C904D}" presName="node" presStyleLbl="node1" presStyleIdx="2" presStyleCnt="4" custScaleX="116765">
        <dgm:presLayoutVars>
          <dgm:bulletEnabled val="1"/>
        </dgm:presLayoutVars>
      </dgm:prSet>
      <dgm:spPr/>
    </dgm:pt>
    <dgm:pt modelId="{0827E2C0-7919-4EC1-8F9E-7A70DB903BA4}" type="pres">
      <dgm:prSet presAssocID="{9D1CF554-018B-4553-8E3F-7E22E7ADE671}" presName="sibTrans" presStyleLbl="sibTrans2D1" presStyleIdx="2" presStyleCnt="3"/>
      <dgm:spPr/>
    </dgm:pt>
    <dgm:pt modelId="{EE24C9BF-F4CA-4C4E-94FF-D4255B7DAD08}" type="pres">
      <dgm:prSet presAssocID="{9D1CF554-018B-4553-8E3F-7E22E7ADE671}" presName="connectorText" presStyleLbl="sibTrans2D1" presStyleIdx="2" presStyleCnt="3"/>
      <dgm:spPr/>
    </dgm:pt>
    <dgm:pt modelId="{91B87D50-3736-493E-BDF4-3457D9BDC021}" type="pres">
      <dgm:prSet presAssocID="{75A8714F-C879-457F-AC2C-C38DBAC341C7}" presName="node" presStyleLbl="node1" presStyleIdx="3" presStyleCnt="4" custScaleX="98296">
        <dgm:presLayoutVars>
          <dgm:bulletEnabled val="1"/>
        </dgm:presLayoutVars>
      </dgm:prSet>
      <dgm:spPr/>
    </dgm:pt>
  </dgm:ptLst>
  <dgm:cxnLst>
    <dgm:cxn modelId="{5BFF1905-BEF4-405A-A8B6-B435A7A5F128}" srcId="{ADE3BB38-7C32-4C0B-9D9D-FE4074C27C7E}" destId="{B355024B-731D-47B5-A752-5D73D98AE8CD}" srcOrd="1" destOrd="0" parTransId="{87984C22-8A0B-40E1-9123-E93D16F3546A}" sibTransId="{EB6B4D97-EC7E-4EB3-BDE2-AB5CA032082F}"/>
    <dgm:cxn modelId="{3354AF21-040E-4484-832D-CBD746BEB8CB}" type="presOf" srcId="{9D1CF554-018B-4553-8E3F-7E22E7ADE671}" destId="{0827E2C0-7919-4EC1-8F9E-7A70DB903BA4}" srcOrd="0" destOrd="0" presId="urn:microsoft.com/office/officeart/2005/8/layout/process1"/>
    <dgm:cxn modelId="{9AF86926-2A35-4118-B989-1E695CB24BFE}" type="presOf" srcId="{EB6B4D97-EC7E-4EB3-BDE2-AB5CA032082F}" destId="{08A0778E-EFE9-452E-B489-94986F05C4D3}" srcOrd="0" destOrd="0" presId="urn:microsoft.com/office/officeart/2005/8/layout/process1"/>
    <dgm:cxn modelId="{A4C7EE4E-F2F9-47AB-9842-2BDE2D5B4F42}" type="presOf" srcId="{B9298F8C-636F-4E84-B900-8683DA6BB004}" destId="{B31B6CB4-8557-478F-B573-244075B42B45}" srcOrd="0" destOrd="0" presId="urn:microsoft.com/office/officeart/2005/8/layout/process1"/>
    <dgm:cxn modelId="{B3EA0F6F-1B35-469E-B4F2-FB7B05925FD6}" type="presOf" srcId="{C959B043-1EFF-4D76-9E47-5841EA085591}" destId="{EE0B41A4-B39A-45A5-9DA6-AC5A31B81281}" srcOrd="0" destOrd="0" presId="urn:microsoft.com/office/officeart/2005/8/layout/process1"/>
    <dgm:cxn modelId="{45CC7E78-63DD-40EA-A515-4729402CEA7D}" type="presOf" srcId="{C959B043-1EFF-4D76-9E47-5841EA085591}" destId="{E29A8D31-DE9B-4D0F-AFFD-FFAE547F4F64}" srcOrd="1" destOrd="0" presId="urn:microsoft.com/office/officeart/2005/8/layout/process1"/>
    <dgm:cxn modelId="{BBA3C478-5813-4605-AD00-813E24D90426}" type="presOf" srcId="{9D1CF554-018B-4553-8E3F-7E22E7ADE671}" destId="{EE24C9BF-F4CA-4C4E-94FF-D4255B7DAD08}" srcOrd="1" destOrd="0" presId="urn:microsoft.com/office/officeart/2005/8/layout/process1"/>
    <dgm:cxn modelId="{F872BD85-CEED-48BD-A5A2-C432098506B1}" type="presOf" srcId="{75A8714F-C879-457F-AC2C-C38DBAC341C7}" destId="{91B87D50-3736-493E-BDF4-3457D9BDC021}" srcOrd="0" destOrd="0" presId="urn:microsoft.com/office/officeart/2005/8/layout/process1"/>
    <dgm:cxn modelId="{7B457A91-A543-4C86-8E00-415D3F74B454}" type="presOf" srcId="{ADE3BB38-7C32-4C0B-9D9D-FE4074C27C7E}" destId="{ADAF3879-9199-4BE6-A158-00DE16A68102}" srcOrd="0" destOrd="0" presId="urn:microsoft.com/office/officeart/2005/8/layout/process1"/>
    <dgm:cxn modelId="{88435AA3-4CF2-4CD5-9225-1ED6171223A7}" srcId="{ADE3BB38-7C32-4C0B-9D9D-FE4074C27C7E}" destId="{75A8714F-C879-457F-AC2C-C38DBAC341C7}" srcOrd="3" destOrd="0" parTransId="{30C556E3-B728-47A1-A519-92578A9D1FD8}" sibTransId="{DF8AA695-E967-4AF9-9508-1A033CAEF9CB}"/>
    <dgm:cxn modelId="{2216EEB7-2177-45F5-AD3F-9514B47C84B2}" type="presOf" srcId="{B355024B-731D-47B5-A752-5D73D98AE8CD}" destId="{DB4E3D9A-516A-4709-AB79-87099D011BB4}" srcOrd="0" destOrd="0" presId="urn:microsoft.com/office/officeart/2005/8/layout/process1"/>
    <dgm:cxn modelId="{D6C435E5-23DB-4C90-B18B-F55D3E3A30FC}" type="presOf" srcId="{EB6B4D97-EC7E-4EB3-BDE2-AB5CA032082F}" destId="{C8633F03-627D-4696-996E-E537F79A8AE2}" srcOrd="1" destOrd="0" presId="urn:microsoft.com/office/officeart/2005/8/layout/process1"/>
    <dgm:cxn modelId="{E24C7DE8-99D1-4144-9E51-6110BDD3ACA5}" type="presOf" srcId="{C87D541C-FEB5-4FAA-9CFD-AD9B385C904D}" destId="{C9AD32E9-BE07-4466-9F13-7E9CE0393CCF}" srcOrd="0" destOrd="0" presId="urn:microsoft.com/office/officeart/2005/8/layout/process1"/>
    <dgm:cxn modelId="{F508E4EE-96FC-45A2-9FFF-B0C8351B39FA}" srcId="{ADE3BB38-7C32-4C0B-9D9D-FE4074C27C7E}" destId="{B9298F8C-636F-4E84-B900-8683DA6BB004}" srcOrd="0" destOrd="0" parTransId="{7A526E7E-B88C-404E-98A3-6136C4829FEA}" sibTransId="{C959B043-1EFF-4D76-9E47-5841EA085591}"/>
    <dgm:cxn modelId="{416A7AEF-7140-41E2-BEB6-1362A73DFCB1}" srcId="{ADE3BB38-7C32-4C0B-9D9D-FE4074C27C7E}" destId="{C87D541C-FEB5-4FAA-9CFD-AD9B385C904D}" srcOrd="2" destOrd="0" parTransId="{1BB305A2-7658-49FA-B88C-2F26226AF1AB}" sibTransId="{9D1CF554-018B-4553-8E3F-7E22E7ADE671}"/>
    <dgm:cxn modelId="{4DEEC76B-9354-4CBC-9EF3-4873C995A416}" type="presParOf" srcId="{ADAF3879-9199-4BE6-A158-00DE16A68102}" destId="{B31B6CB4-8557-478F-B573-244075B42B45}" srcOrd="0" destOrd="0" presId="urn:microsoft.com/office/officeart/2005/8/layout/process1"/>
    <dgm:cxn modelId="{FFDA957E-A928-432F-8A78-5DDA2723FB55}" type="presParOf" srcId="{ADAF3879-9199-4BE6-A158-00DE16A68102}" destId="{EE0B41A4-B39A-45A5-9DA6-AC5A31B81281}" srcOrd="1" destOrd="0" presId="urn:microsoft.com/office/officeart/2005/8/layout/process1"/>
    <dgm:cxn modelId="{F024E341-14C7-4865-BCFC-922CD91E78D3}" type="presParOf" srcId="{EE0B41A4-B39A-45A5-9DA6-AC5A31B81281}" destId="{E29A8D31-DE9B-4D0F-AFFD-FFAE547F4F64}" srcOrd="0" destOrd="0" presId="urn:microsoft.com/office/officeart/2005/8/layout/process1"/>
    <dgm:cxn modelId="{EF0D7199-82D8-48AF-A9B1-D2183E0DE0EA}" type="presParOf" srcId="{ADAF3879-9199-4BE6-A158-00DE16A68102}" destId="{DB4E3D9A-516A-4709-AB79-87099D011BB4}" srcOrd="2" destOrd="0" presId="urn:microsoft.com/office/officeart/2005/8/layout/process1"/>
    <dgm:cxn modelId="{257B3219-AEEB-4C6F-8314-F2AA2F36ABAD}" type="presParOf" srcId="{ADAF3879-9199-4BE6-A158-00DE16A68102}" destId="{08A0778E-EFE9-452E-B489-94986F05C4D3}" srcOrd="3" destOrd="0" presId="urn:microsoft.com/office/officeart/2005/8/layout/process1"/>
    <dgm:cxn modelId="{8873849C-78F8-4D85-A719-C32B54F07D95}" type="presParOf" srcId="{08A0778E-EFE9-452E-B489-94986F05C4D3}" destId="{C8633F03-627D-4696-996E-E537F79A8AE2}" srcOrd="0" destOrd="0" presId="urn:microsoft.com/office/officeart/2005/8/layout/process1"/>
    <dgm:cxn modelId="{6A206DA1-19C4-45A4-ACD2-B13212F3F371}" type="presParOf" srcId="{ADAF3879-9199-4BE6-A158-00DE16A68102}" destId="{C9AD32E9-BE07-4466-9F13-7E9CE0393CCF}" srcOrd="4" destOrd="0" presId="urn:microsoft.com/office/officeart/2005/8/layout/process1"/>
    <dgm:cxn modelId="{7F90B8B5-EE93-44B7-B172-778EEDE8C8C1}" type="presParOf" srcId="{ADAF3879-9199-4BE6-A158-00DE16A68102}" destId="{0827E2C0-7919-4EC1-8F9E-7A70DB903BA4}" srcOrd="5" destOrd="0" presId="urn:microsoft.com/office/officeart/2005/8/layout/process1"/>
    <dgm:cxn modelId="{AEB755D1-439C-402E-9A84-4F3BD2730C51}" type="presParOf" srcId="{0827E2C0-7919-4EC1-8F9E-7A70DB903BA4}" destId="{EE24C9BF-F4CA-4C4E-94FF-D4255B7DAD08}" srcOrd="0" destOrd="0" presId="urn:microsoft.com/office/officeart/2005/8/layout/process1"/>
    <dgm:cxn modelId="{C749629E-3657-421D-A81E-941B256B7EC3}" type="presParOf" srcId="{ADAF3879-9199-4BE6-A158-00DE16A68102}" destId="{91B87D50-3736-493E-BDF4-3457D9BDC021}"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A3D15-8640-4BCE-8812-CD3D93D7BB5D}">
      <dsp:nvSpPr>
        <dsp:cNvPr id="0" name=""/>
        <dsp:cNvSpPr/>
      </dsp:nvSpPr>
      <dsp:spPr>
        <a:xfrm>
          <a:off x="456475" y="2533"/>
          <a:ext cx="3226054" cy="193563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1. Report Preparation Items to Consider</a:t>
          </a:r>
        </a:p>
      </dsp:txBody>
      <dsp:txXfrm>
        <a:off x="456475" y="2533"/>
        <a:ext cx="3226054" cy="1935632"/>
      </dsp:txXfrm>
    </dsp:sp>
    <dsp:sp modelId="{CDA38579-3A6F-4DF6-B925-37114EB781B9}">
      <dsp:nvSpPr>
        <dsp:cNvPr id="0" name=""/>
        <dsp:cNvSpPr/>
      </dsp:nvSpPr>
      <dsp:spPr>
        <a:xfrm>
          <a:off x="4005135" y="2533"/>
          <a:ext cx="3226054" cy="193563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latin typeface="+mn-lt"/>
            </a:rPr>
            <a:t>2. Sequence of Requests</a:t>
          </a:r>
        </a:p>
      </dsp:txBody>
      <dsp:txXfrm>
        <a:off x="4005135" y="2533"/>
        <a:ext cx="3226054" cy="1935632"/>
      </dsp:txXfrm>
    </dsp:sp>
    <dsp:sp modelId="{DE9BE6CB-0AF1-41A9-B5EE-72CA99745DB1}">
      <dsp:nvSpPr>
        <dsp:cNvPr id="0" name=""/>
        <dsp:cNvSpPr/>
      </dsp:nvSpPr>
      <dsp:spPr>
        <a:xfrm>
          <a:off x="7553795" y="2533"/>
          <a:ext cx="3226054" cy="193563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dirty="0"/>
            <a:t>3. Completing the Report and Payment </a:t>
          </a:r>
          <a:r>
            <a:rPr lang="en-US" sz="3200" kern="1200" dirty="0">
              <a:latin typeface="Calibri" panose="020F0502020204030204" pitchFamily="34" charset="0"/>
              <a:cs typeface="Calibri" panose="020F0502020204030204" pitchFamily="34" charset="0"/>
            </a:rPr>
            <a:t>Request</a:t>
          </a:r>
        </a:p>
      </dsp:txBody>
      <dsp:txXfrm>
        <a:off x="7553795" y="2533"/>
        <a:ext cx="3226054" cy="1935632"/>
      </dsp:txXfrm>
    </dsp:sp>
    <dsp:sp modelId="{B52817AB-E047-48AD-BAF4-6DA9D095C88A}">
      <dsp:nvSpPr>
        <dsp:cNvPr id="0" name=""/>
        <dsp:cNvSpPr/>
      </dsp:nvSpPr>
      <dsp:spPr>
        <a:xfrm>
          <a:off x="2230805" y="2260771"/>
          <a:ext cx="3226054" cy="193563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4. Closing</a:t>
          </a:r>
        </a:p>
      </dsp:txBody>
      <dsp:txXfrm>
        <a:off x="2230805" y="2260771"/>
        <a:ext cx="3226054" cy="1935632"/>
      </dsp:txXfrm>
    </dsp:sp>
    <dsp:sp modelId="{5079F023-343E-4DE7-A547-DDB80A30316E}">
      <dsp:nvSpPr>
        <dsp:cNvPr id="0" name=""/>
        <dsp:cNvSpPr/>
      </dsp:nvSpPr>
      <dsp:spPr>
        <a:xfrm>
          <a:off x="5832211" y="2225601"/>
          <a:ext cx="3226054" cy="193563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5. Questions?</a:t>
          </a:r>
        </a:p>
      </dsp:txBody>
      <dsp:txXfrm>
        <a:off x="5832211" y="2225601"/>
        <a:ext cx="3226054" cy="19356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B6CB4-8557-478F-B573-244075B42B45}">
      <dsp:nvSpPr>
        <dsp:cNvPr id="0" name=""/>
        <dsp:cNvSpPr/>
      </dsp:nvSpPr>
      <dsp:spPr>
        <a:xfrm>
          <a:off x="10571" y="1456052"/>
          <a:ext cx="2394642" cy="18726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DOA notifies grant recipient </a:t>
          </a:r>
        </a:p>
      </dsp:txBody>
      <dsp:txXfrm>
        <a:off x="65418" y="1510899"/>
        <a:ext cx="2284948" cy="1762926"/>
      </dsp:txXfrm>
    </dsp:sp>
    <dsp:sp modelId="{EE0B41A4-B39A-45A5-9DA6-AC5A31B81281}">
      <dsp:nvSpPr>
        <dsp:cNvPr id="0" name=""/>
        <dsp:cNvSpPr/>
      </dsp:nvSpPr>
      <dsp:spPr>
        <a:xfrm>
          <a:off x="2603324" y="2146705"/>
          <a:ext cx="419994" cy="4913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2603324" y="2244968"/>
        <a:ext cx="293996" cy="294788"/>
      </dsp:txXfrm>
    </dsp:sp>
    <dsp:sp modelId="{DB4E3D9A-516A-4709-AB79-87099D011BB4}">
      <dsp:nvSpPr>
        <dsp:cNvPr id="0" name=""/>
        <dsp:cNvSpPr/>
      </dsp:nvSpPr>
      <dsp:spPr>
        <a:xfrm>
          <a:off x="3197656" y="1456052"/>
          <a:ext cx="2322411" cy="18726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Recipient provides documentation to DOA</a:t>
          </a:r>
        </a:p>
      </dsp:txBody>
      <dsp:txXfrm>
        <a:off x="3252503" y="1510899"/>
        <a:ext cx="2212717" cy="1762926"/>
      </dsp:txXfrm>
    </dsp:sp>
    <dsp:sp modelId="{08A0778E-EFE9-452E-B489-94986F05C4D3}">
      <dsp:nvSpPr>
        <dsp:cNvPr id="0" name=""/>
        <dsp:cNvSpPr/>
      </dsp:nvSpPr>
      <dsp:spPr>
        <a:xfrm>
          <a:off x="5718178" y="2146705"/>
          <a:ext cx="419994" cy="4913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5718178" y="2244968"/>
        <a:ext cx="293996" cy="294788"/>
      </dsp:txXfrm>
    </dsp:sp>
    <dsp:sp modelId="{C9AD32E9-BE07-4466-9F13-7E9CE0393CCF}">
      <dsp:nvSpPr>
        <dsp:cNvPr id="0" name=""/>
        <dsp:cNvSpPr/>
      </dsp:nvSpPr>
      <dsp:spPr>
        <a:xfrm>
          <a:off x="6312510" y="1456052"/>
          <a:ext cx="2313238" cy="18726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DOA’s independent auditor reviews the documents</a:t>
          </a:r>
        </a:p>
      </dsp:txBody>
      <dsp:txXfrm>
        <a:off x="6367357" y="1510899"/>
        <a:ext cx="2203544" cy="1762926"/>
      </dsp:txXfrm>
    </dsp:sp>
    <dsp:sp modelId="{0827E2C0-7919-4EC1-8F9E-7A70DB903BA4}">
      <dsp:nvSpPr>
        <dsp:cNvPr id="0" name=""/>
        <dsp:cNvSpPr/>
      </dsp:nvSpPr>
      <dsp:spPr>
        <a:xfrm>
          <a:off x="8823859" y="2146705"/>
          <a:ext cx="419994" cy="49131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8823859" y="2244968"/>
        <a:ext cx="293996" cy="294788"/>
      </dsp:txXfrm>
    </dsp:sp>
    <dsp:sp modelId="{91B87D50-3736-493E-BDF4-3457D9BDC021}">
      <dsp:nvSpPr>
        <dsp:cNvPr id="0" name=""/>
        <dsp:cNvSpPr/>
      </dsp:nvSpPr>
      <dsp:spPr>
        <a:xfrm>
          <a:off x="9418191" y="1456052"/>
          <a:ext cx="1947348" cy="18726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Auditors will contact the recipient with any questions</a:t>
          </a:r>
        </a:p>
      </dsp:txBody>
      <dsp:txXfrm>
        <a:off x="9473038" y="1510899"/>
        <a:ext cx="1837654" cy="176292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7ED1CD96-0FAA-42AD-8760-4C4F48EA8BD1}" type="datetimeFigureOut">
              <a:rPr lang="en-US" smtClean="0"/>
              <a:t>3/9/2023</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EA127591-DBB9-45B4-9091-E724E8EB4673}" type="slidenum">
              <a:rPr lang="en-US" smtClean="0"/>
              <a:t>‹#›</a:t>
            </a:fld>
            <a:endParaRPr lang="en-US" dirty="0"/>
          </a:p>
        </p:txBody>
      </p:sp>
    </p:spTree>
    <p:extLst>
      <p:ext uri="{BB962C8B-B14F-4D97-AF65-F5344CB8AC3E}">
        <p14:creationId xmlns:p14="http://schemas.microsoft.com/office/powerpoint/2010/main" val="3867626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a:t>
            </a:fld>
            <a:endParaRPr lang="en-US" dirty="0"/>
          </a:p>
        </p:txBody>
      </p:sp>
    </p:spTree>
    <p:extLst>
      <p:ext uri="{BB962C8B-B14F-4D97-AF65-F5344CB8AC3E}">
        <p14:creationId xmlns:p14="http://schemas.microsoft.com/office/powerpoint/2010/main" val="3487150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10</a:t>
            </a:fld>
            <a:endParaRPr lang="en-US" dirty="0"/>
          </a:p>
        </p:txBody>
      </p:sp>
    </p:spTree>
    <p:extLst>
      <p:ext uri="{BB962C8B-B14F-4D97-AF65-F5344CB8AC3E}">
        <p14:creationId xmlns:p14="http://schemas.microsoft.com/office/powerpoint/2010/main" val="2138025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11</a:t>
            </a:fld>
            <a:endParaRPr lang="en-US" dirty="0"/>
          </a:p>
        </p:txBody>
      </p:sp>
    </p:spTree>
    <p:extLst>
      <p:ext uri="{BB962C8B-B14F-4D97-AF65-F5344CB8AC3E}">
        <p14:creationId xmlns:p14="http://schemas.microsoft.com/office/powerpoint/2010/main" val="4115189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12</a:t>
            </a:fld>
            <a:endParaRPr lang="en-US" dirty="0"/>
          </a:p>
        </p:txBody>
      </p:sp>
    </p:spTree>
    <p:extLst>
      <p:ext uri="{BB962C8B-B14F-4D97-AF65-F5344CB8AC3E}">
        <p14:creationId xmlns:p14="http://schemas.microsoft.com/office/powerpoint/2010/main" val="372915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13</a:t>
            </a:fld>
            <a:endParaRPr lang="en-US" dirty="0"/>
          </a:p>
        </p:txBody>
      </p:sp>
    </p:spTree>
    <p:extLst>
      <p:ext uri="{BB962C8B-B14F-4D97-AF65-F5344CB8AC3E}">
        <p14:creationId xmlns:p14="http://schemas.microsoft.com/office/powerpoint/2010/main" val="3445978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14</a:t>
            </a:fld>
            <a:endParaRPr lang="en-US" dirty="0"/>
          </a:p>
        </p:txBody>
      </p:sp>
    </p:spTree>
    <p:extLst>
      <p:ext uri="{BB962C8B-B14F-4D97-AF65-F5344CB8AC3E}">
        <p14:creationId xmlns:p14="http://schemas.microsoft.com/office/powerpoint/2010/main" val="1163730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15</a:t>
            </a:fld>
            <a:endParaRPr lang="en-US" dirty="0"/>
          </a:p>
        </p:txBody>
      </p:sp>
    </p:spTree>
    <p:extLst>
      <p:ext uri="{BB962C8B-B14F-4D97-AF65-F5344CB8AC3E}">
        <p14:creationId xmlns:p14="http://schemas.microsoft.com/office/powerpoint/2010/main" val="86080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16</a:t>
            </a:fld>
            <a:endParaRPr lang="en-US" dirty="0"/>
          </a:p>
        </p:txBody>
      </p:sp>
    </p:spTree>
    <p:extLst>
      <p:ext uri="{BB962C8B-B14F-4D97-AF65-F5344CB8AC3E}">
        <p14:creationId xmlns:p14="http://schemas.microsoft.com/office/powerpoint/2010/main" val="582836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17</a:t>
            </a:fld>
            <a:endParaRPr lang="en-US" dirty="0"/>
          </a:p>
        </p:txBody>
      </p:sp>
    </p:spTree>
    <p:extLst>
      <p:ext uri="{BB962C8B-B14F-4D97-AF65-F5344CB8AC3E}">
        <p14:creationId xmlns:p14="http://schemas.microsoft.com/office/powerpoint/2010/main" val="1468589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18</a:t>
            </a:fld>
            <a:endParaRPr lang="en-US" dirty="0"/>
          </a:p>
        </p:txBody>
      </p:sp>
    </p:spTree>
    <p:extLst>
      <p:ext uri="{BB962C8B-B14F-4D97-AF65-F5344CB8AC3E}">
        <p14:creationId xmlns:p14="http://schemas.microsoft.com/office/powerpoint/2010/main" val="1453594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19</a:t>
            </a:fld>
            <a:endParaRPr lang="en-US" dirty="0"/>
          </a:p>
        </p:txBody>
      </p:sp>
    </p:spTree>
    <p:extLst>
      <p:ext uri="{BB962C8B-B14F-4D97-AF65-F5344CB8AC3E}">
        <p14:creationId xmlns:p14="http://schemas.microsoft.com/office/powerpoint/2010/main" val="2855332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2</a:t>
            </a:fld>
            <a:endParaRPr lang="en-US" dirty="0"/>
          </a:p>
        </p:txBody>
      </p:sp>
    </p:spTree>
    <p:extLst>
      <p:ext uri="{BB962C8B-B14F-4D97-AF65-F5344CB8AC3E}">
        <p14:creationId xmlns:p14="http://schemas.microsoft.com/office/powerpoint/2010/main" val="3311601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20</a:t>
            </a:fld>
            <a:endParaRPr lang="en-US" dirty="0"/>
          </a:p>
        </p:txBody>
      </p:sp>
    </p:spTree>
    <p:extLst>
      <p:ext uri="{BB962C8B-B14F-4D97-AF65-F5344CB8AC3E}">
        <p14:creationId xmlns:p14="http://schemas.microsoft.com/office/powerpoint/2010/main" val="2358600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21</a:t>
            </a:fld>
            <a:endParaRPr lang="en-US" dirty="0"/>
          </a:p>
        </p:txBody>
      </p:sp>
    </p:spTree>
    <p:extLst>
      <p:ext uri="{BB962C8B-B14F-4D97-AF65-F5344CB8AC3E}">
        <p14:creationId xmlns:p14="http://schemas.microsoft.com/office/powerpoint/2010/main" val="2415632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22</a:t>
            </a:fld>
            <a:endParaRPr lang="en-US" dirty="0"/>
          </a:p>
        </p:txBody>
      </p:sp>
    </p:spTree>
    <p:extLst>
      <p:ext uri="{BB962C8B-B14F-4D97-AF65-F5344CB8AC3E}">
        <p14:creationId xmlns:p14="http://schemas.microsoft.com/office/powerpoint/2010/main" val="2133895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23</a:t>
            </a:fld>
            <a:endParaRPr lang="en-US" dirty="0"/>
          </a:p>
        </p:txBody>
      </p:sp>
    </p:spTree>
    <p:extLst>
      <p:ext uri="{BB962C8B-B14F-4D97-AF65-F5344CB8AC3E}">
        <p14:creationId xmlns:p14="http://schemas.microsoft.com/office/powerpoint/2010/main" val="413715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24</a:t>
            </a:fld>
            <a:endParaRPr lang="en-US" dirty="0"/>
          </a:p>
        </p:txBody>
      </p:sp>
    </p:spTree>
    <p:extLst>
      <p:ext uri="{BB962C8B-B14F-4D97-AF65-F5344CB8AC3E}">
        <p14:creationId xmlns:p14="http://schemas.microsoft.com/office/powerpoint/2010/main" val="19258450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25</a:t>
            </a:fld>
            <a:endParaRPr lang="en-US" dirty="0"/>
          </a:p>
        </p:txBody>
      </p:sp>
    </p:spTree>
    <p:extLst>
      <p:ext uri="{BB962C8B-B14F-4D97-AF65-F5344CB8AC3E}">
        <p14:creationId xmlns:p14="http://schemas.microsoft.com/office/powerpoint/2010/main" val="2878547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26</a:t>
            </a:fld>
            <a:endParaRPr lang="en-US" dirty="0"/>
          </a:p>
        </p:txBody>
      </p:sp>
    </p:spTree>
    <p:extLst>
      <p:ext uri="{BB962C8B-B14F-4D97-AF65-F5344CB8AC3E}">
        <p14:creationId xmlns:p14="http://schemas.microsoft.com/office/powerpoint/2010/main" val="2116743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27</a:t>
            </a:fld>
            <a:endParaRPr lang="en-US" dirty="0"/>
          </a:p>
        </p:txBody>
      </p:sp>
    </p:spTree>
    <p:extLst>
      <p:ext uri="{BB962C8B-B14F-4D97-AF65-F5344CB8AC3E}">
        <p14:creationId xmlns:p14="http://schemas.microsoft.com/office/powerpoint/2010/main" val="3837501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28</a:t>
            </a:fld>
            <a:endParaRPr lang="en-US" dirty="0"/>
          </a:p>
        </p:txBody>
      </p:sp>
    </p:spTree>
    <p:extLst>
      <p:ext uri="{BB962C8B-B14F-4D97-AF65-F5344CB8AC3E}">
        <p14:creationId xmlns:p14="http://schemas.microsoft.com/office/powerpoint/2010/main" val="2284729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29</a:t>
            </a:fld>
            <a:endParaRPr lang="en-US" dirty="0"/>
          </a:p>
        </p:txBody>
      </p:sp>
    </p:spTree>
    <p:extLst>
      <p:ext uri="{BB962C8B-B14F-4D97-AF65-F5344CB8AC3E}">
        <p14:creationId xmlns:p14="http://schemas.microsoft.com/office/powerpoint/2010/main" val="3441075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3</a:t>
            </a:fld>
            <a:endParaRPr lang="en-US" dirty="0"/>
          </a:p>
        </p:txBody>
      </p:sp>
    </p:spTree>
    <p:extLst>
      <p:ext uri="{BB962C8B-B14F-4D97-AF65-F5344CB8AC3E}">
        <p14:creationId xmlns:p14="http://schemas.microsoft.com/office/powerpoint/2010/main" val="143931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30</a:t>
            </a:fld>
            <a:endParaRPr lang="en-US" dirty="0"/>
          </a:p>
        </p:txBody>
      </p:sp>
    </p:spTree>
    <p:extLst>
      <p:ext uri="{BB962C8B-B14F-4D97-AF65-F5344CB8AC3E}">
        <p14:creationId xmlns:p14="http://schemas.microsoft.com/office/powerpoint/2010/main" val="2586937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31</a:t>
            </a:fld>
            <a:endParaRPr lang="en-US" dirty="0"/>
          </a:p>
        </p:txBody>
      </p:sp>
    </p:spTree>
    <p:extLst>
      <p:ext uri="{BB962C8B-B14F-4D97-AF65-F5344CB8AC3E}">
        <p14:creationId xmlns:p14="http://schemas.microsoft.com/office/powerpoint/2010/main" val="2600909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32</a:t>
            </a:fld>
            <a:endParaRPr lang="en-US" dirty="0"/>
          </a:p>
        </p:txBody>
      </p:sp>
    </p:spTree>
    <p:extLst>
      <p:ext uri="{BB962C8B-B14F-4D97-AF65-F5344CB8AC3E}">
        <p14:creationId xmlns:p14="http://schemas.microsoft.com/office/powerpoint/2010/main" val="2919934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33</a:t>
            </a:fld>
            <a:endParaRPr lang="en-US" dirty="0"/>
          </a:p>
        </p:txBody>
      </p:sp>
    </p:spTree>
    <p:extLst>
      <p:ext uri="{BB962C8B-B14F-4D97-AF65-F5344CB8AC3E}">
        <p14:creationId xmlns:p14="http://schemas.microsoft.com/office/powerpoint/2010/main" val="1394421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34</a:t>
            </a:fld>
            <a:endParaRPr lang="en-US" dirty="0"/>
          </a:p>
        </p:txBody>
      </p:sp>
    </p:spTree>
    <p:extLst>
      <p:ext uri="{BB962C8B-B14F-4D97-AF65-F5344CB8AC3E}">
        <p14:creationId xmlns:p14="http://schemas.microsoft.com/office/powerpoint/2010/main" val="653704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35</a:t>
            </a:fld>
            <a:endParaRPr lang="en-US" dirty="0"/>
          </a:p>
        </p:txBody>
      </p:sp>
    </p:spTree>
    <p:extLst>
      <p:ext uri="{BB962C8B-B14F-4D97-AF65-F5344CB8AC3E}">
        <p14:creationId xmlns:p14="http://schemas.microsoft.com/office/powerpoint/2010/main" val="287281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36</a:t>
            </a:fld>
            <a:endParaRPr lang="en-US" dirty="0"/>
          </a:p>
        </p:txBody>
      </p:sp>
    </p:spTree>
    <p:extLst>
      <p:ext uri="{BB962C8B-B14F-4D97-AF65-F5344CB8AC3E}">
        <p14:creationId xmlns:p14="http://schemas.microsoft.com/office/powerpoint/2010/main" val="2556737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37</a:t>
            </a:fld>
            <a:endParaRPr lang="en-US" dirty="0"/>
          </a:p>
        </p:txBody>
      </p:sp>
    </p:spTree>
    <p:extLst>
      <p:ext uri="{BB962C8B-B14F-4D97-AF65-F5344CB8AC3E}">
        <p14:creationId xmlns:p14="http://schemas.microsoft.com/office/powerpoint/2010/main" val="3677438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38</a:t>
            </a:fld>
            <a:endParaRPr lang="en-US" dirty="0"/>
          </a:p>
        </p:txBody>
      </p:sp>
    </p:spTree>
    <p:extLst>
      <p:ext uri="{BB962C8B-B14F-4D97-AF65-F5344CB8AC3E}">
        <p14:creationId xmlns:p14="http://schemas.microsoft.com/office/powerpoint/2010/main" val="9805857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39</a:t>
            </a:fld>
            <a:endParaRPr lang="en-US" dirty="0"/>
          </a:p>
        </p:txBody>
      </p:sp>
    </p:spTree>
    <p:extLst>
      <p:ext uri="{BB962C8B-B14F-4D97-AF65-F5344CB8AC3E}">
        <p14:creationId xmlns:p14="http://schemas.microsoft.com/office/powerpoint/2010/main" val="1501395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4</a:t>
            </a:fld>
            <a:endParaRPr lang="en-US" dirty="0"/>
          </a:p>
        </p:txBody>
      </p:sp>
    </p:spTree>
    <p:extLst>
      <p:ext uri="{BB962C8B-B14F-4D97-AF65-F5344CB8AC3E}">
        <p14:creationId xmlns:p14="http://schemas.microsoft.com/office/powerpoint/2010/main" val="3801433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40</a:t>
            </a:fld>
            <a:endParaRPr lang="en-US" dirty="0"/>
          </a:p>
        </p:txBody>
      </p:sp>
    </p:spTree>
    <p:extLst>
      <p:ext uri="{BB962C8B-B14F-4D97-AF65-F5344CB8AC3E}">
        <p14:creationId xmlns:p14="http://schemas.microsoft.com/office/powerpoint/2010/main" val="3374963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41</a:t>
            </a:fld>
            <a:endParaRPr lang="en-US" dirty="0"/>
          </a:p>
        </p:txBody>
      </p:sp>
    </p:spTree>
    <p:extLst>
      <p:ext uri="{BB962C8B-B14F-4D97-AF65-F5344CB8AC3E}">
        <p14:creationId xmlns:p14="http://schemas.microsoft.com/office/powerpoint/2010/main" val="352111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42</a:t>
            </a:fld>
            <a:endParaRPr lang="en-US" dirty="0"/>
          </a:p>
        </p:txBody>
      </p:sp>
    </p:spTree>
    <p:extLst>
      <p:ext uri="{BB962C8B-B14F-4D97-AF65-F5344CB8AC3E}">
        <p14:creationId xmlns:p14="http://schemas.microsoft.com/office/powerpoint/2010/main" val="1672647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43</a:t>
            </a:fld>
            <a:endParaRPr lang="en-US" dirty="0"/>
          </a:p>
        </p:txBody>
      </p:sp>
    </p:spTree>
    <p:extLst>
      <p:ext uri="{BB962C8B-B14F-4D97-AF65-F5344CB8AC3E}">
        <p14:creationId xmlns:p14="http://schemas.microsoft.com/office/powerpoint/2010/main" val="1122413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44</a:t>
            </a:fld>
            <a:endParaRPr lang="en-US" dirty="0"/>
          </a:p>
        </p:txBody>
      </p:sp>
    </p:spTree>
    <p:extLst>
      <p:ext uri="{BB962C8B-B14F-4D97-AF65-F5344CB8AC3E}">
        <p14:creationId xmlns:p14="http://schemas.microsoft.com/office/powerpoint/2010/main" val="38310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45</a:t>
            </a:fld>
            <a:endParaRPr lang="en-US" dirty="0"/>
          </a:p>
        </p:txBody>
      </p:sp>
    </p:spTree>
    <p:extLst>
      <p:ext uri="{BB962C8B-B14F-4D97-AF65-F5344CB8AC3E}">
        <p14:creationId xmlns:p14="http://schemas.microsoft.com/office/powerpoint/2010/main" val="1079490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46</a:t>
            </a:fld>
            <a:endParaRPr lang="en-US" dirty="0"/>
          </a:p>
        </p:txBody>
      </p:sp>
    </p:spTree>
    <p:extLst>
      <p:ext uri="{BB962C8B-B14F-4D97-AF65-F5344CB8AC3E}">
        <p14:creationId xmlns:p14="http://schemas.microsoft.com/office/powerpoint/2010/main" val="2475298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47</a:t>
            </a:fld>
            <a:endParaRPr lang="en-US" dirty="0"/>
          </a:p>
        </p:txBody>
      </p:sp>
    </p:spTree>
    <p:extLst>
      <p:ext uri="{BB962C8B-B14F-4D97-AF65-F5344CB8AC3E}">
        <p14:creationId xmlns:p14="http://schemas.microsoft.com/office/powerpoint/2010/main" val="2219569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48</a:t>
            </a:fld>
            <a:endParaRPr lang="en-US" dirty="0"/>
          </a:p>
        </p:txBody>
      </p:sp>
    </p:spTree>
    <p:extLst>
      <p:ext uri="{BB962C8B-B14F-4D97-AF65-F5344CB8AC3E}">
        <p14:creationId xmlns:p14="http://schemas.microsoft.com/office/powerpoint/2010/main" val="3740739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127591-DBB9-45B4-9091-E724E8EB4673}" type="slidenum">
              <a:rPr lang="en-US" smtClean="0"/>
              <a:t>49</a:t>
            </a:fld>
            <a:endParaRPr lang="en-US" dirty="0"/>
          </a:p>
        </p:txBody>
      </p:sp>
    </p:spTree>
    <p:extLst>
      <p:ext uri="{BB962C8B-B14F-4D97-AF65-F5344CB8AC3E}">
        <p14:creationId xmlns:p14="http://schemas.microsoft.com/office/powerpoint/2010/main" val="228129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5</a:t>
            </a:fld>
            <a:endParaRPr lang="en-US" dirty="0"/>
          </a:p>
        </p:txBody>
      </p:sp>
    </p:spTree>
    <p:extLst>
      <p:ext uri="{BB962C8B-B14F-4D97-AF65-F5344CB8AC3E}">
        <p14:creationId xmlns:p14="http://schemas.microsoft.com/office/powerpoint/2010/main" val="2841854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50</a:t>
            </a:fld>
            <a:endParaRPr lang="en-US" dirty="0"/>
          </a:p>
        </p:txBody>
      </p:sp>
    </p:spTree>
    <p:extLst>
      <p:ext uri="{BB962C8B-B14F-4D97-AF65-F5344CB8AC3E}">
        <p14:creationId xmlns:p14="http://schemas.microsoft.com/office/powerpoint/2010/main" val="33185130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51</a:t>
            </a:fld>
            <a:endParaRPr lang="en-US" dirty="0"/>
          </a:p>
        </p:txBody>
      </p:sp>
    </p:spTree>
    <p:extLst>
      <p:ext uri="{BB962C8B-B14F-4D97-AF65-F5344CB8AC3E}">
        <p14:creationId xmlns:p14="http://schemas.microsoft.com/office/powerpoint/2010/main" val="10581581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52</a:t>
            </a:fld>
            <a:endParaRPr lang="en-US" dirty="0"/>
          </a:p>
        </p:txBody>
      </p:sp>
    </p:spTree>
    <p:extLst>
      <p:ext uri="{BB962C8B-B14F-4D97-AF65-F5344CB8AC3E}">
        <p14:creationId xmlns:p14="http://schemas.microsoft.com/office/powerpoint/2010/main" val="17168856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53</a:t>
            </a:fld>
            <a:endParaRPr lang="en-US" dirty="0"/>
          </a:p>
        </p:txBody>
      </p:sp>
    </p:spTree>
    <p:extLst>
      <p:ext uri="{BB962C8B-B14F-4D97-AF65-F5344CB8AC3E}">
        <p14:creationId xmlns:p14="http://schemas.microsoft.com/office/powerpoint/2010/main" val="1665065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54</a:t>
            </a:fld>
            <a:endParaRPr lang="en-US" dirty="0"/>
          </a:p>
        </p:txBody>
      </p:sp>
    </p:spTree>
    <p:extLst>
      <p:ext uri="{BB962C8B-B14F-4D97-AF65-F5344CB8AC3E}">
        <p14:creationId xmlns:p14="http://schemas.microsoft.com/office/powerpoint/2010/main" val="2398043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6</a:t>
            </a:fld>
            <a:endParaRPr lang="en-US" dirty="0"/>
          </a:p>
        </p:txBody>
      </p:sp>
    </p:spTree>
    <p:extLst>
      <p:ext uri="{BB962C8B-B14F-4D97-AF65-F5344CB8AC3E}">
        <p14:creationId xmlns:p14="http://schemas.microsoft.com/office/powerpoint/2010/main" val="1951654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7</a:t>
            </a:fld>
            <a:endParaRPr lang="en-US" dirty="0"/>
          </a:p>
        </p:txBody>
      </p:sp>
    </p:spTree>
    <p:extLst>
      <p:ext uri="{BB962C8B-B14F-4D97-AF65-F5344CB8AC3E}">
        <p14:creationId xmlns:p14="http://schemas.microsoft.com/office/powerpoint/2010/main" val="410564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8</a:t>
            </a:fld>
            <a:endParaRPr lang="en-US" dirty="0"/>
          </a:p>
        </p:txBody>
      </p:sp>
    </p:spTree>
    <p:extLst>
      <p:ext uri="{BB962C8B-B14F-4D97-AF65-F5344CB8AC3E}">
        <p14:creationId xmlns:p14="http://schemas.microsoft.com/office/powerpoint/2010/main" val="2971890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127591-DBB9-45B4-9091-E724E8EB4673}" type="slidenum">
              <a:rPr lang="en-US" smtClean="0"/>
              <a:t>9</a:t>
            </a:fld>
            <a:endParaRPr lang="en-US" dirty="0"/>
          </a:p>
        </p:txBody>
      </p:sp>
    </p:spTree>
    <p:extLst>
      <p:ext uri="{BB962C8B-B14F-4D97-AF65-F5344CB8AC3E}">
        <p14:creationId xmlns:p14="http://schemas.microsoft.com/office/powerpoint/2010/main" val="2890420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35F4D48-1865-A331-03E8-49D01E3662E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BD83B98-5769-E969-BF77-6CD13FA2A182}"/>
              </a:ext>
            </a:extLst>
          </p:cNvPr>
          <p:cNvSpPr>
            <a:spLocks noGrp="1"/>
          </p:cNvSpPr>
          <p:nvPr>
            <p:ph type="ctrTitle"/>
          </p:nvPr>
        </p:nvSpPr>
        <p:spPr>
          <a:xfrm>
            <a:off x="477078" y="5439979"/>
            <a:ext cx="11236960" cy="785035"/>
          </a:xfrm>
          <a:prstGeom prst="rect">
            <a:avLst/>
          </a:prstGeom>
        </p:spPr>
        <p:txBody>
          <a:bodyPr tIns="0" bIns="0" anchor="ctr" anchorCtr="0">
            <a:normAutofit/>
          </a:bodyPr>
          <a:lstStyle>
            <a:lvl1pPr algn="l">
              <a:defRPr sz="4000" b="1" i="0">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13CC358B-1F99-2995-75C7-7EE88A1642A7}"/>
              </a:ext>
            </a:extLst>
          </p:cNvPr>
          <p:cNvSpPr>
            <a:spLocks noGrp="1"/>
          </p:cNvSpPr>
          <p:nvPr>
            <p:ph type="subTitle" idx="1"/>
          </p:nvPr>
        </p:nvSpPr>
        <p:spPr>
          <a:xfrm>
            <a:off x="477077" y="6225014"/>
            <a:ext cx="11236959" cy="400119"/>
          </a:xfrm>
          <a:prstGeom prst="rect">
            <a:avLst/>
          </a:prstGeom>
        </p:spPr>
        <p:txBody>
          <a:bodyPr tIns="0" bIns="0" anchor="ctr"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red and black logo&#10;&#10;Description automatically generated with low confidence">
            <a:extLst>
              <a:ext uri="{FF2B5EF4-FFF2-40B4-BE49-F238E27FC236}">
                <a16:creationId xmlns:a16="http://schemas.microsoft.com/office/drawing/2014/main" id="{6D335231-B2B0-7839-AF6A-A52BD3A235D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7077" y="2223683"/>
            <a:ext cx="4015410" cy="785035"/>
          </a:xfrm>
          <a:prstGeom prst="rect">
            <a:avLst/>
          </a:prstGeom>
        </p:spPr>
      </p:pic>
      <p:sp>
        <p:nvSpPr>
          <p:cNvPr id="6" name="Rectangle 5">
            <a:extLst>
              <a:ext uri="{FF2B5EF4-FFF2-40B4-BE49-F238E27FC236}">
                <a16:creationId xmlns:a16="http://schemas.microsoft.com/office/drawing/2014/main" id="{EFBF6E3E-DC53-7581-6544-23C2C8C3396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694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ernative Layout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a:prstGeom prst="rect">
            <a:avLst/>
          </a:prstGeom>
        </p:spPr>
        <p:txBody>
          <a:bodyPr>
            <a:normAutofit/>
          </a:bodyPr>
          <a:lstStyle>
            <a:lvl1pPr>
              <a:defRPr sz="3000">
                <a:solidFill>
                  <a:srgbClr val="D42B1E"/>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a:prstGeom prst="rect">
            <a:avLst/>
          </a:prstGeo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a:prstGeom prst="rect">
            <a:avLst/>
          </a:prstGeom>
        </p:spPr>
        <p:txBody>
          <a:bodyPr tIns="0" bIns="0" anchor="ctr" anchorCtr="0">
            <a:normAutofit/>
          </a:bodyPr>
          <a:lstStyle>
            <a:lvl1pPr marL="0" indent="0">
              <a:spcAft>
                <a:spcPts val="300"/>
              </a:spcAft>
              <a:buNone/>
              <a:defRPr sz="25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descr="Shape, background pattern&#10;&#10;Description automatically generated">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0324" y="480675"/>
            <a:ext cx="1213831" cy="1965960"/>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E855D0FC-E4D6-147E-F010-37435EF5166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098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lling Question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C9FC29-F210-ACE0-3839-AFB26854AB5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21" y="580942"/>
            <a:ext cx="2411454" cy="440193"/>
          </a:xfrm>
          <a:prstGeom prst="rect">
            <a:avLst/>
          </a:prstGeom>
        </p:spPr>
        <p:txBody>
          <a:bodyPr tIns="0" bIns="0">
            <a:noAutofit/>
          </a:bodyPr>
          <a:lstStyle>
            <a:lvl1pPr>
              <a:defRPr sz="4000">
                <a:solidFill>
                  <a:schemeClr val="bg1"/>
                </a:solidFill>
              </a:defRPr>
            </a:lvl1pPr>
          </a:lstStyle>
          <a:p>
            <a:r>
              <a:rPr lang="en-US" dirty="0"/>
              <a:t>POLLING</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775792"/>
            <a:ext cx="11236959" cy="1060174"/>
          </a:xfrm>
          <a:prstGeom prst="rect">
            <a:avLst/>
          </a:prstGeom>
        </p:spPr>
        <p:txBody>
          <a:bodyPr anchor="ctr" anchorCtr="0">
            <a:normAutofit/>
          </a:bodyPr>
          <a:lstStyle>
            <a:lvl1pPr marL="0" indent="0">
              <a:spcAft>
                <a:spcPts val="300"/>
              </a:spcAft>
              <a:buNone/>
              <a:defRPr sz="2500" b="1"/>
            </a:lvl1pPr>
            <a:lvl2pPr>
              <a:spcAft>
                <a:spcPts val="300"/>
              </a:spcAft>
              <a:defRPr/>
            </a:lvl2pPr>
          </a:lstStyle>
          <a:p>
            <a:pPr lvl="0"/>
            <a:r>
              <a:rPr lang="en-US" dirty="0"/>
              <a:t>Click to edit Master text styles</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3366496" y="568407"/>
            <a:ext cx="8653670" cy="465263"/>
          </a:xfrm>
          <a:prstGeom prst="rect">
            <a:avLst/>
          </a:prstGeom>
        </p:spPr>
        <p:txBody>
          <a:bodyPr tIns="0" bIns="0" anchor="ctr" anchorCtr="0">
            <a:noAutofit/>
          </a:bodyPr>
          <a:lstStyle>
            <a:lvl1pPr marL="0" indent="0">
              <a:spcAft>
                <a:spcPts val="300"/>
              </a:spcAft>
              <a:buNone/>
              <a:defRPr sz="4000" b="1" i="0">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2" name="Content Placeholder 2">
            <a:extLst>
              <a:ext uri="{FF2B5EF4-FFF2-40B4-BE49-F238E27FC236}">
                <a16:creationId xmlns:a16="http://schemas.microsoft.com/office/drawing/2014/main" id="{82DA3BB1-0193-88DA-0A4B-3AEB04067EAC}"/>
              </a:ext>
            </a:extLst>
          </p:cNvPr>
          <p:cNvSpPr>
            <a:spLocks noGrp="1"/>
          </p:cNvSpPr>
          <p:nvPr>
            <p:ph idx="14"/>
          </p:nvPr>
        </p:nvSpPr>
        <p:spPr>
          <a:xfrm>
            <a:off x="1364974" y="3045763"/>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4" name="Picture 13" descr="Shape, arrow&#10;&#10;Description automatically generated">
            <a:extLst>
              <a:ext uri="{FF2B5EF4-FFF2-40B4-BE49-F238E27FC236}">
                <a16:creationId xmlns:a16="http://schemas.microsoft.com/office/drawing/2014/main" id="{884C7CBF-90B7-9FF0-045E-F94DDC18671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175000"/>
            <a:ext cx="217511" cy="352288"/>
          </a:xfrm>
          <a:prstGeom prst="rect">
            <a:avLst/>
          </a:prstGeom>
        </p:spPr>
      </p:pic>
      <p:sp>
        <p:nvSpPr>
          <p:cNvPr id="15" name="TextBox 14">
            <a:extLst>
              <a:ext uri="{FF2B5EF4-FFF2-40B4-BE49-F238E27FC236}">
                <a16:creationId xmlns:a16="http://schemas.microsoft.com/office/drawing/2014/main" id="{CB343AEE-B64E-2287-B156-151646CBB86D}"/>
              </a:ext>
            </a:extLst>
          </p:cNvPr>
          <p:cNvSpPr txBox="1"/>
          <p:nvPr userDrawn="1"/>
        </p:nvSpPr>
        <p:spPr>
          <a:xfrm>
            <a:off x="477519" y="3074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A</a:t>
            </a:r>
          </a:p>
        </p:txBody>
      </p:sp>
      <p:sp>
        <p:nvSpPr>
          <p:cNvPr id="16" name="Content Placeholder 2">
            <a:extLst>
              <a:ext uri="{FF2B5EF4-FFF2-40B4-BE49-F238E27FC236}">
                <a16:creationId xmlns:a16="http://schemas.microsoft.com/office/drawing/2014/main" id="{795FD510-1411-36FD-7B4A-865F68F923BF}"/>
              </a:ext>
            </a:extLst>
          </p:cNvPr>
          <p:cNvSpPr>
            <a:spLocks noGrp="1"/>
          </p:cNvSpPr>
          <p:nvPr>
            <p:ph idx="15"/>
          </p:nvPr>
        </p:nvSpPr>
        <p:spPr>
          <a:xfrm>
            <a:off x="1364974" y="3807763"/>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17" name="Picture 16" descr="Shape, arrow&#10;&#10;Description automatically generated">
            <a:extLst>
              <a:ext uri="{FF2B5EF4-FFF2-40B4-BE49-F238E27FC236}">
                <a16:creationId xmlns:a16="http://schemas.microsoft.com/office/drawing/2014/main" id="{1D1745B8-0849-B0E0-F946-F62E726E85E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3937000"/>
            <a:ext cx="217511" cy="352288"/>
          </a:xfrm>
          <a:prstGeom prst="rect">
            <a:avLst/>
          </a:prstGeom>
        </p:spPr>
      </p:pic>
      <p:sp>
        <p:nvSpPr>
          <p:cNvPr id="18" name="TextBox 17">
            <a:extLst>
              <a:ext uri="{FF2B5EF4-FFF2-40B4-BE49-F238E27FC236}">
                <a16:creationId xmlns:a16="http://schemas.microsoft.com/office/drawing/2014/main" id="{95750F69-DB10-3A64-40F5-2F401B7D63C4}"/>
              </a:ext>
            </a:extLst>
          </p:cNvPr>
          <p:cNvSpPr txBox="1"/>
          <p:nvPr userDrawn="1"/>
        </p:nvSpPr>
        <p:spPr>
          <a:xfrm>
            <a:off x="477519" y="3836145"/>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B</a:t>
            </a:r>
          </a:p>
        </p:txBody>
      </p:sp>
      <p:sp>
        <p:nvSpPr>
          <p:cNvPr id="19" name="Content Placeholder 2">
            <a:extLst>
              <a:ext uri="{FF2B5EF4-FFF2-40B4-BE49-F238E27FC236}">
                <a16:creationId xmlns:a16="http://schemas.microsoft.com/office/drawing/2014/main" id="{A3A4CB6F-D7AD-BD40-11E0-53E89FC0933D}"/>
              </a:ext>
            </a:extLst>
          </p:cNvPr>
          <p:cNvSpPr>
            <a:spLocks noGrp="1"/>
          </p:cNvSpPr>
          <p:nvPr>
            <p:ph idx="16"/>
          </p:nvPr>
        </p:nvSpPr>
        <p:spPr>
          <a:xfrm>
            <a:off x="1364974" y="4565110"/>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0" name="Picture 19" descr="Shape, arrow&#10;&#10;Description automatically generated">
            <a:extLst>
              <a:ext uri="{FF2B5EF4-FFF2-40B4-BE49-F238E27FC236}">
                <a16:creationId xmlns:a16="http://schemas.microsoft.com/office/drawing/2014/main" id="{04850AC9-120F-5B9A-D793-63BCFA8B2A0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4694347"/>
            <a:ext cx="217511" cy="352288"/>
          </a:xfrm>
          <a:prstGeom prst="rect">
            <a:avLst/>
          </a:prstGeom>
        </p:spPr>
      </p:pic>
      <p:sp>
        <p:nvSpPr>
          <p:cNvPr id="21" name="TextBox 20">
            <a:extLst>
              <a:ext uri="{FF2B5EF4-FFF2-40B4-BE49-F238E27FC236}">
                <a16:creationId xmlns:a16="http://schemas.microsoft.com/office/drawing/2014/main" id="{324BCA82-597C-4F4F-DCC6-F4E07E412552}"/>
              </a:ext>
            </a:extLst>
          </p:cNvPr>
          <p:cNvSpPr txBox="1"/>
          <p:nvPr userDrawn="1"/>
        </p:nvSpPr>
        <p:spPr>
          <a:xfrm>
            <a:off x="477519" y="4593492"/>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C</a:t>
            </a:r>
          </a:p>
        </p:txBody>
      </p:sp>
      <p:sp>
        <p:nvSpPr>
          <p:cNvPr id="22" name="Content Placeholder 2">
            <a:extLst>
              <a:ext uri="{FF2B5EF4-FFF2-40B4-BE49-F238E27FC236}">
                <a16:creationId xmlns:a16="http://schemas.microsoft.com/office/drawing/2014/main" id="{9EEF9466-6BB4-C6EC-423D-2A93B5B11E5A}"/>
              </a:ext>
            </a:extLst>
          </p:cNvPr>
          <p:cNvSpPr>
            <a:spLocks noGrp="1"/>
          </p:cNvSpPr>
          <p:nvPr>
            <p:ph idx="17"/>
          </p:nvPr>
        </p:nvSpPr>
        <p:spPr>
          <a:xfrm>
            <a:off x="1364974" y="5344408"/>
            <a:ext cx="10349505" cy="608883"/>
          </a:xfrm>
          <a:prstGeom prst="rect">
            <a:avLst/>
          </a:prstGeom>
        </p:spPr>
        <p:txBody>
          <a:bodyPr anchor="ctr" anchorCtr="0">
            <a:normAutofit/>
          </a:bodyPr>
          <a:lstStyle>
            <a:lvl1pPr marL="0" indent="0">
              <a:spcAft>
                <a:spcPts val="300"/>
              </a:spcAft>
              <a:buNone/>
              <a:defRPr sz="2000" b="0"/>
            </a:lvl1pPr>
            <a:lvl2pPr>
              <a:spcAft>
                <a:spcPts val="300"/>
              </a:spcAft>
              <a:defRPr/>
            </a:lvl2pPr>
          </a:lstStyle>
          <a:p>
            <a:pPr lvl="0"/>
            <a:r>
              <a:rPr lang="en-US" dirty="0"/>
              <a:t>Click to edit Master text styles</a:t>
            </a:r>
          </a:p>
        </p:txBody>
      </p:sp>
      <p:pic>
        <p:nvPicPr>
          <p:cNvPr id="23" name="Picture 22" descr="Shape, arrow&#10;&#10;Description automatically generated">
            <a:extLst>
              <a:ext uri="{FF2B5EF4-FFF2-40B4-BE49-F238E27FC236}">
                <a16:creationId xmlns:a16="http://schemas.microsoft.com/office/drawing/2014/main" id="{A420CE9F-6302-4224-AEFB-E08D1D065D6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44563" y="5473645"/>
            <a:ext cx="217511" cy="352288"/>
          </a:xfrm>
          <a:prstGeom prst="rect">
            <a:avLst/>
          </a:prstGeom>
        </p:spPr>
      </p:pic>
      <p:sp>
        <p:nvSpPr>
          <p:cNvPr id="24" name="TextBox 23">
            <a:extLst>
              <a:ext uri="{FF2B5EF4-FFF2-40B4-BE49-F238E27FC236}">
                <a16:creationId xmlns:a16="http://schemas.microsoft.com/office/drawing/2014/main" id="{D09689F9-C825-A4E4-064F-78D02BBF2319}"/>
              </a:ext>
            </a:extLst>
          </p:cNvPr>
          <p:cNvSpPr txBox="1"/>
          <p:nvPr userDrawn="1"/>
        </p:nvSpPr>
        <p:spPr>
          <a:xfrm>
            <a:off x="477519" y="5372790"/>
            <a:ext cx="583257" cy="553998"/>
          </a:xfrm>
          <a:prstGeom prst="rect">
            <a:avLst/>
          </a:prstGeom>
          <a:noFill/>
        </p:spPr>
        <p:txBody>
          <a:bodyPr wrap="square" lIns="0" tIns="0" rIns="0" bIns="0" rtlCol="0" anchor="ctr" anchorCtr="0">
            <a:noAutofit/>
          </a:bodyPr>
          <a:lstStyle/>
          <a:p>
            <a:r>
              <a:rPr lang="en-US" sz="2500" b="1" i="0" dirty="0">
                <a:latin typeface="Arial Black" panose="020B0604020202020204" pitchFamily="34" charset="0"/>
                <a:cs typeface="Arial Black" panose="020B0604020202020204" pitchFamily="34" charset="0"/>
              </a:rPr>
              <a:t>D</a:t>
            </a:r>
          </a:p>
        </p:txBody>
      </p:sp>
      <p:sp>
        <p:nvSpPr>
          <p:cNvPr id="25" name="Rectangle 24">
            <a:extLst>
              <a:ext uri="{FF2B5EF4-FFF2-40B4-BE49-F238E27FC236}">
                <a16:creationId xmlns:a16="http://schemas.microsoft.com/office/drawing/2014/main" id="{76356A77-01EA-6FF5-0C67-E73D92DCA67E}"/>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4447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308861"/>
            <a:ext cx="6114083" cy="1712636"/>
          </a:xfrm>
          <a:prstGeom prst="rect">
            <a:avLst/>
          </a:prstGeom>
        </p:spPr>
        <p:txBody>
          <a:bodyPr tIns="0" bIns="0" anchor="b" anchorCtr="0">
            <a:noAutofit/>
          </a:bodyPr>
          <a:lstStyle>
            <a:lvl1pPr algn="l">
              <a:defRPr sz="6000"/>
            </a:lvl1pPr>
          </a:lstStyle>
          <a:p>
            <a:r>
              <a:rPr lang="en-US" dirty="0"/>
              <a:t>Click to edit Master title style</a:t>
            </a:r>
          </a:p>
        </p:txBody>
      </p:sp>
      <p:pic>
        <p:nvPicPr>
          <p:cNvPr id="9" name="Picture 8" descr="A red and black logo&#10;&#10;Description automatically generated with low confidence">
            <a:extLst>
              <a:ext uri="{FF2B5EF4-FFF2-40B4-BE49-F238E27FC236}">
                <a16:creationId xmlns:a16="http://schemas.microsoft.com/office/drawing/2014/main" id="{B37EAEE5-589F-1610-357C-DB11E582B4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cxnSp>
        <p:nvCxnSpPr>
          <p:cNvPr id="11" name="Straight Connector 10">
            <a:extLst>
              <a:ext uri="{FF2B5EF4-FFF2-40B4-BE49-F238E27FC236}">
                <a16:creationId xmlns:a16="http://schemas.microsoft.com/office/drawing/2014/main" id="{69DB3C1B-BCC2-B0D9-E70F-9DD8043BF5D4}"/>
              </a:ext>
            </a:extLst>
          </p:cNvPr>
          <p:cNvCxnSpPr/>
          <p:nvPr userDrawn="1"/>
        </p:nvCxnSpPr>
        <p:spPr>
          <a:xfrm>
            <a:off x="477519" y="3429000"/>
            <a:ext cx="5618481" cy="0"/>
          </a:xfrm>
          <a:prstGeom prst="line">
            <a:avLst/>
          </a:prstGeom>
          <a:ln w="12700">
            <a:solidFill>
              <a:srgbClr val="D42B1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41CC8D3-2B7D-4BBD-1C77-EF0573CE5D60}"/>
              </a:ext>
            </a:extLst>
          </p:cNvPr>
          <p:cNvSpPr/>
          <p:nvPr userDrawn="1"/>
        </p:nvSpPr>
        <p:spPr>
          <a:xfrm>
            <a:off x="477519" y="6508115"/>
            <a:ext cx="6096000" cy="349885"/>
          </a:xfrm>
          <a:prstGeom prst="rect">
            <a:avLst/>
          </a:prstGeom>
        </p:spPr>
        <p:txBody>
          <a:bodyPr lIns="0" tIns="0" rIns="0" bIns="0" anchor="ctr" anchorCtr="0">
            <a:noAutofit/>
          </a:bodyPr>
          <a:lstStyle/>
          <a:p>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2449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CF7DCB-CB9A-18BC-286B-FA6E629A07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974CFBD-108F-5CA8-E709-0693C5F5128A}"/>
              </a:ext>
            </a:extLst>
          </p:cNvPr>
          <p:cNvSpPr>
            <a:spLocks noGrp="1"/>
          </p:cNvSpPr>
          <p:nvPr>
            <p:ph type="title"/>
          </p:nvPr>
        </p:nvSpPr>
        <p:spPr>
          <a:xfrm>
            <a:off x="458994" y="1"/>
            <a:ext cx="7401896" cy="5582264"/>
          </a:xfrm>
          <a:prstGeom prst="rect">
            <a:avLst/>
          </a:prstGeom>
        </p:spPr>
        <p:txBody>
          <a:bodyPr tIns="0" bIns="0" anchor="ctr" anchorCtr="0">
            <a:noAutofit/>
          </a:bodyPr>
          <a:lstStyle>
            <a:lvl1pPr algn="l">
              <a:defRPr sz="6000">
                <a:solidFill>
                  <a:schemeClr val="bg1"/>
                </a:solidFill>
              </a:defRPr>
            </a:lvl1pPr>
          </a:lstStyle>
          <a:p>
            <a:r>
              <a:rPr lang="en-US" dirty="0"/>
              <a:t>Click to edit Master title style</a:t>
            </a:r>
          </a:p>
        </p:txBody>
      </p:sp>
      <p:pic>
        <p:nvPicPr>
          <p:cNvPr id="6" name="Picture 5" descr="A red and black logo&#10;&#10;Description automatically generated with low confidence">
            <a:extLst>
              <a:ext uri="{FF2B5EF4-FFF2-40B4-BE49-F238E27FC236}">
                <a16:creationId xmlns:a16="http://schemas.microsoft.com/office/drawing/2014/main" id="{2DB7F521-96BD-101D-DDEA-BC42A048B0A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387839" y="5732922"/>
            <a:ext cx="2263848" cy="442595"/>
          </a:xfrm>
          <a:prstGeom prst="rect">
            <a:avLst/>
          </a:prstGeom>
        </p:spPr>
      </p:pic>
      <p:sp>
        <p:nvSpPr>
          <p:cNvPr id="4" name="TextBox 3">
            <a:extLst>
              <a:ext uri="{FF2B5EF4-FFF2-40B4-BE49-F238E27FC236}">
                <a16:creationId xmlns:a16="http://schemas.microsoft.com/office/drawing/2014/main" id="{C6ACEFC9-10D0-7144-C754-1E0129D8E277}"/>
              </a:ext>
            </a:extLst>
          </p:cNvPr>
          <p:cNvSpPr txBox="1"/>
          <p:nvPr userDrawn="1"/>
        </p:nvSpPr>
        <p:spPr>
          <a:xfrm>
            <a:off x="8777323" y="6358663"/>
            <a:ext cx="3484880" cy="153888"/>
          </a:xfrm>
          <a:prstGeom prst="rect">
            <a:avLst/>
          </a:prstGeom>
          <a:noFill/>
        </p:spPr>
        <p:txBody>
          <a:bodyPr wrap="square" lIns="0" tIns="0" rIns="0" bIns="0" rtlCol="0" anchor="b" anchorCtr="0">
            <a:spAutoFit/>
          </a:bodyPr>
          <a:lstStyle/>
          <a:p>
            <a:pPr algn="ctr"/>
            <a:r>
              <a:rPr lang="en-US" sz="1000" b="1" i="0" dirty="0">
                <a:solidFill>
                  <a:srgbClr val="606264"/>
                </a:solidFill>
                <a:latin typeface="Arial" panose="020B0604020202020204" pitchFamily="34" charset="0"/>
                <a:cs typeface="Arial" panose="020B0604020202020204" pitchFamily="34" charset="0"/>
              </a:rPr>
              <a:t>Assurance  /  Tax  /  Advisory</a:t>
            </a:r>
          </a:p>
        </p:txBody>
      </p:sp>
      <p:sp>
        <p:nvSpPr>
          <p:cNvPr id="12" name="TextBox 11">
            <a:extLst>
              <a:ext uri="{FF2B5EF4-FFF2-40B4-BE49-F238E27FC236}">
                <a16:creationId xmlns:a16="http://schemas.microsoft.com/office/drawing/2014/main" id="{7375AA6C-879D-F65F-9B31-775DA55C80FD}"/>
              </a:ext>
            </a:extLst>
          </p:cNvPr>
          <p:cNvSpPr txBox="1"/>
          <p:nvPr userDrawn="1"/>
        </p:nvSpPr>
        <p:spPr>
          <a:xfrm>
            <a:off x="458994" y="5527413"/>
            <a:ext cx="3484880" cy="307777"/>
          </a:xfrm>
          <a:prstGeom prst="rect">
            <a:avLst/>
          </a:prstGeom>
          <a:noFill/>
        </p:spPr>
        <p:txBody>
          <a:bodyPr wrap="square" lIns="0" tIns="0" rIns="0" bIns="0" rtlCol="0" anchor="b" anchorCtr="0">
            <a:spAutoFit/>
          </a:bodyPr>
          <a:lstStyle/>
          <a:p>
            <a:pPr algn="l"/>
            <a:r>
              <a:rPr lang="en-US" sz="2000" b="1" i="0" dirty="0">
                <a:solidFill>
                  <a:schemeClr val="bg1"/>
                </a:solidFill>
                <a:latin typeface="Arial" panose="020B0604020202020204" pitchFamily="34" charset="0"/>
                <a:cs typeface="Arial" panose="020B0604020202020204" pitchFamily="34" charset="0"/>
              </a:rPr>
              <a:t>forvis.com</a:t>
            </a:r>
          </a:p>
        </p:txBody>
      </p:sp>
    </p:spTree>
    <p:extLst>
      <p:ext uri="{BB962C8B-B14F-4D97-AF65-F5344CB8AC3E}">
        <p14:creationId xmlns:p14="http://schemas.microsoft.com/office/powerpoint/2010/main" val="2875595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resenter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8019-646D-4124-A9E3-01C2E7BEE10A}"/>
              </a:ext>
            </a:extLst>
          </p:cNvPr>
          <p:cNvSpPr>
            <a:spLocks noGrp="1"/>
          </p:cNvSpPr>
          <p:nvPr>
            <p:ph type="title" hasCustomPrompt="1"/>
          </p:nvPr>
        </p:nvSpPr>
        <p:spPr>
          <a:xfrm>
            <a:off x="342899" y="393542"/>
            <a:ext cx="11363325" cy="768096"/>
          </a:xfrm>
        </p:spPr>
        <p:txBody>
          <a:bodyPr/>
          <a:lstStyle>
            <a:lvl1pPr>
              <a:defRPr/>
            </a:lvl1pPr>
          </a:lstStyle>
          <a:p>
            <a:r>
              <a:rPr lang="en-US"/>
              <a:t>Meet the Presenters</a:t>
            </a:r>
          </a:p>
        </p:txBody>
      </p:sp>
      <p:sp>
        <p:nvSpPr>
          <p:cNvPr id="5" name="Picture Placeholder 4">
            <a:extLst>
              <a:ext uri="{FF2B5EF4-FFF2-40B4-BE49-F238E27FC236}">
                <a16:creationId xmlns:a16="http://schemas.microsoft.com/office/drawing/2014/main" id="{6D304A2A-7C97-497E-A9D7-8DD819FEA767}"/>
              </a:ext>
            </a:extLst>
          </p:cNvPr>
          <p:cNvSpPr>
            <a:spLocks noGrp="1"/>
          </p:cNvSpPr>
          <p:nvPr>
            <p:ph type="pic" sz="quarter" idx="13"/>
          </p:nvPr>
        </p:nvSpPr>
        <p:spPr>
          <a:xfrm>
            <a:off x="342900" y="1820920"/>
            <a:ext cx="1692275" cy="1836680"/>
          </a:xfrm>
        </p:spPr>
        <p:txBody>
          <a:bodyPr/>
          <a:lstStyle/>
          <a:p>
            <a:endParaRPr lang="en-US" dirty="0"/>
          </a:p>
        </p:txBody>
      </p:sp>
      <p:sp>
        <p:nvSpPr>
          <p:cNvPr id="9" name="Text Placeholder 8">
            <a:extLst>
              <a:ext uri="{FF2B5EF4-FFF2-40B4-BE49-F238E27FC236}">
                <a16:creationId xmlns:a16="http://schemas.microsoft.com/office/drawing/2014/main" id="{B81BDB01-21A7-432D-9033-7C15E22F17D7}"/>
              </a:ext>
            </a:extLst>
          </p:cNvPr>
          <p:cNvSpPr>
            <a:spLocks noGrp="1"/>
          </p:cNvSpPr>
          <p:nvPr>
            <p:ph type="body" sz="quarter" idx="14"/>
          </p:nvPr>
        </p:nvSpPr>
        <p:spPr>
          <a:xfrm>
            <a:off x="2208212" y="1820921"/>
            <a:ext cx="3735388" cy="365126"/>
          </a:xfrm>
        </p:spPr>
        <p:txBody>
          <a:bodyPr>
            <a:noAutofit/>
          </a:bodyPr>
          <a:lstStyle>
            <a:lvl1pPr marL="0" indent="0">
              <a:buFontTx/>
              <a:buNone/>
              <a:defRPr sz="2400" b="1"/>
            </a:lvl1pPr>
          </a:lstStyle>
          <a:p>
            <a:pPr lvl="0"/>
            <a:endParaRPr lang="en-US"/>
          </a:p>
        </p:txBody>
      </p:sp>
      <p:sp>
        <p:nvSpPr>
          <p:cNvPr id="17" name="Text Placeholder 8">
            <a:extLst>
              <a:ext uri="{FF2B5EF4-FFF2-40B4-BE49-F238E27FC236}">
                <a16:creationId xmlns:a16="http://schemas.microsoft.com/office/drawing/2014/main" id="{3933E2AC-216C-4C31-9BCD-36E7E230EAC1}"/>
              </a:ext>
            </a:extLst>
          </p:cNvPr>
          <p:cNvSpPr>
            <a:spLocks noGrp="1"/>
          </p:cNvSpPr>
          <p:nvPr>
            <p:ph type="body" sz="quarter" idx="20"/>
          </p:nvPr>
        </p:nvSpPr>
        <p:spPr>
          <a:xfrm>
            <a:off x="2206685" y="2315689"/>
            <a:ext cx="3735388" cy="365126"/>
          </a:xfrm>
        </p:spPr>
        <p:txBody>
          <a:bodyPr>
            <a:normAutofit/>
          </a:bodyPr>
          <a:lstStyle>
            <a:lvl1pPr marL="0" indent="0">
              <a:buFontTx/>
              <a:buNone/>
              <a:defRPr sz="2000" b="0"/>
            </a:lvl1pPr>
          </a:lstStyle>
          <a:p>
            <a:pPr lvl="0"/>
            <a:endParaRPr lang="en-US"/>
          </a:p>
        </p:txBody>
      </p:sp>
      <p:sp>
        <p:nvSpPr>
          <p:cNvPr id="21" name="Picture Placeholder 4">
            <a:extLst>
              <a:ext uri="{FF2B5EF4-FFF2-40B4-BE49-F238E27FC236}">
                <a16:creationId xmlns:a16="http://schemas.microsoft.com/office/drawing/2014/main" id="{7F268179-CF99-4D49-85F0-1AE79120462F}"/>
              </a:ext>
            </a:extLst>
          </p:cNvPr>
          <p:cNvSpPr>
            <a:spLocks noGrp="1"/>
          </p:cNvSpPr>
          <p:nvPr>
            <p:ph type="pic" sz="quarter" idx="21"/>
          </p:nvPr>
        </p:nvSpPr>
        <p:spPr>
          <a:xfrm>
            <a:off x="6248402" y="1820920"/>
            <a:ext cx="1692275" cy="1836680"/>
          </a:xfrm>
        </p:spPr>
        <p:txBody>
          <a:bodyPr/>
          <a:lstStyle/>
          <a:p>
            <a:endParaRPr lang="en-US" dirty="0"/>
          </a:p>
        </p:txBody>
      </p:sp>
      <p:sp>
        <p:nvSpPr>
          <p:cNvPr id="24" name="Picture Placeholder 4">
            <a:extLst>
              <a:ext uri="{FF2B5EF4-FFF2-40B4-BE49-F238E27FC236}">
                <a16:creationId xmlns:a16="http://schemas.microsoft.com/office/drawing/2014/main" id="{C5DB1B80-7633-4B45-AB30-15069450A9B4}"/>
              </a:ext>
            </a:extLst>
          </p:cNvPr>
          <p:cNvSpPr>
            <a:spLocks noGrp="1"/>
          </p:cNvSpPr>
          <p:nvPr>
            <p:ph type="pic" sz="quarter" idx="24"/>
          </p:nvPr>
        </p:nvSpPr>
        <p:spPr>
          <a:xfrm>
            <a:off x="341373" y="3935941"/>
            <a:ext cx="1692275" cy="1836680"/>
          </a:xfrm>
        </p:spPr>
        <p:txBody>
          <a:bodyPr/>
          <a:lstStyle/>
          <a:p>
            <a:endParaRPr lang="en-US" dirty="0"/>
          </a:p>
        </p:txBody>
      </p:sp>
      <p:sp>
        <p:nvSpPr>
          <p:cNvPr id="27" name="Picture Placeholder 4">
            <a:extLst>
              <a:ext uri="{FF2B5EF4-FFF2-40B4-BE49-F238E27FC236}">
                <a16:creationId xmlns:a16="http://schemas.microsoft.com/office/drawing/2014/main" id="{4178D786-C117-4D16-8069-2D2353E69DC3}"/>
              </a:ext>
            </a:extLst>
          </p:cNvPr>
          <p:cNvSpPr>
            <a:spLocks noGrp="1"/>
          </p:cNvSpPr>
          <p:nvPr>
            <p:ph type="pic" sz="quarter" idx="27"/>
          </p:nvPr>
        </p:nvSpPr>
        <p:spPr>
          <a:xfrm>
            <a:off x="6252309" y="4016431"/>
            <a:ext cx="1692275" cy="1836680"/>
          </a:xfrm>
        </p:spPr>
        <p:txBody>
          <a:bodyPr/>
          <a:lstStyle/>
          <a:p>
            <a:endParaRPr lang="en-US" dirty="0"/>
          </a:p>
        </p:txBody>
      </p:sp>
      <p:sp>
        <p:nvSpPr>
          <p:cNvPr id="30" name="Text Placeholder 8">
            <a:extLst>
              <a:ext uri="{FF2B5EF4-FFF2-40B4-BE49-F238E27FC236}">
                <a16:creationId xmlns:a16="http://schemas.microsoft.com/office/drawing/2014/main" id="{0FEAC918-DB4B-4C9D-A037-38AE3ABC17C8}"/>
              </a:ext>
            </a:extLst>
          </p:cNvPr>
          <p:cNvSpPr>
            <a:spLocks noGrp="1"/>
          </p:cNvSpPr>
          <p:nvPr>
            <p:ph type="body" sz="quarter" idx="30"/>
          </p:nvPr>
        </p:nvSpPr>
        <p:spPr>
          <a:xfrm>
            <a:off x="8113712" y="1832974"/>
            <a:ext cx="3735388" cy="365126"/>
          </a:xfrm>
        </p:spPr>
        <p:txBody>
          <a:bodyPr>
            <a:noAutofit/>
          </a:bodyPr>
          <a:lstStyle>
            <a:lvl1pPr marL="0" indent="0">
              <a:buFontTx/>
              <a:buNone/>
              <a:defRPr sz="2400" b="1"/>
            </a:lvl1pPr>
          </a:lstStyle>
          <a:p>
            <a:pPr lvl="0"/>
            <a:endParaRPr lang="en-US"/>
          </a:p>
        </p:txBody>
      </p:sp>
      <p:sp>
        <p:nvSpPr>
          <p:cNvPr id="31" name="Text Placeholder 8">
            <a:extLst>
              <a:ext uri="{FF2B5EF4-FFF2-40B4-BE49-F238E27FC236}">
                <a16:creationId xmlns:a16="http://schemas.microsoft.com/office/drawing/2014/main" id="{797BE107-5A18-4851-A2AC-0A3B4278D417}"/>
              </a:ext>
            </a:extLst>
          </p:cNvPr>
          <p:cNvSpPr>
            <a:spLocks noGrp="1"/>
          </p:cNvSpPr>
          <p:nvPr>
            <p:ph type="body" sz="quarter" idx="31"/>
          </p:nvPr>
        </p:nvSpPr>
        <p:spPr>
          <a:xfrm>
            <a:off x="8112185" y="2327742"/>
            <a:ext cx="3735388" cy="365126"/>
          </a:xfrm>
        </p:spPr>
        <p:txBody>
          <a:bodyPr>
            <a:normAutofit/>
          </a:bodyPr>
          <a:lstStyle>
            <a:lvl1pPr marL="0" indent="0">
              <a:buFontTx/>
              <a:buNone/>
              <a:defRPr sz="2000" b="0"/>
            </a:lvl1pPr>
          </a:lstStyle>
          <a:p>
            <a:pPr lvl="0"/>
            <a:endParaRPr lang="en-US"/>
          </a:p>
        </p:txBody>
      </p:sp>
      <p:sp>
        <p:nvSpPr>
          <p:cNvPr id="32" name="Text Placeholder 8">
            <a:extLst>
              <a:ext uri="{FF2B5EF4-FFF2-40B4-BE49-F238E27FC236}">
                <a16:creationId xmlns:a16="http://schemas.microsoft.com/office/drawing/2014/main" id="{263689DE-7349-48F4-BC2F-784875DB7F28}"/>
              </a:ext>
            </a:extLst>
          </p:cNvPr>
          <p:cNvSpPr>
            <a:spLocks noGrp="1"/>
          </p:cNvSpPr>
          <p:nvPr>
            <p:ph type="body" sz="quarter" idx="32"/>
          </p:nvPr>
        </p:nvSpPr>
        <p:spPr>
          <a:xfrm>
            <a:off x="2204304" y="3935941"/>
            <a:ext cx="3735388" cy="365126"/>
          </a:xfrm>
        </p:spPr>
        <p:txBody>
          <a:bodyPr>
            <a:noAutofit/>
          </a:bodyPr>
          <a:lstStyle>
            <a:lvl1pPr marL="0" indent="0">
              <a:buFontTx/>
              <a:buNone/>
              <a:defRPr sz="2400" b="1"/>
            </a:lvl1pPr>
          </a:lstStyle>
          <a:p>
            <a:pPr lvl="0"/>
            <a:endParaRPr lang="en-US"/>
          </a:p>
        </p:txBody>
      </p:sp>
      <p:sp>
        <p:nvSpPr>
          <p:cNvPr id="33" name="Text Placeholder 8">
            <a:extLst>
              <a:ext uri="{FF2B5EF4-FFF2-40B4-BE49-F238E27FC236}">
                <a16:creationId xmlns:a16="http://schemas.microsoft.com/office/drawing/2014/main" id="{DE3E86B1-7EE9-4F24-93BB-E72E9CA5ED3A}"/>
              </a:ext>
            </a:extLst>
          </p:cNvPr>
          <p:cNvSpPr>
            <a:spLocks noGrp="1"/>
          </p:cNvSpPr>
          <p:nvPr>
            <p:ph type="body" sz="quarter" idx="33"/>
          </p:nvPr>
        </p:nvSpPr>
        <p:spPr>
          <a:xfrm>
            <a:off x="2202777" y="4430709"/>
            <a:ext cx="3735388" cy="365126"/>
          </a:xfrm>
        </p:spPr>
        <p:txBody>
          <a:bodyPr>
            <a:normAutofit/>
          </a:bodyPr>
          <a:lstStyle>
            <a:lvl1pPr marL="0" indent="0">
              <a:buFontTx/>
              <a:buNone/>
              <a:defRPr sz="2000" b="0"/>
            </a:lvl1pPr>
          </a:lstStyle>
          <a:p>
            <a:pPr lvl="0"/>
            <a:endParaRPr lang="en-US"/>
          </a:p>
        </p:txBody>
      </p:sp>
      <p:sp>
        <p:nvSpPr>
          <p:cNvPr id="34" name="Text Placeholder 8">
            <a:extLst>
              <a:ext uri="{FF2B5EF4-FFF2-40B4-BE49-F238E27FC236}">
                <a16:creationId xmlns:a16="http://schemas.microsoft.com/office/drawing/2014/main" id="{EF03F97F-AD6D-445C-806B-F22DCD724555}"/>
              </a:ext>
            </a:extLst>
          </p:cNvPr>
          <p:cNvSpPr>
            <a:spLocks noGrp="1"/>
          </p:cNvSpPr>
          <p:nvPr>
            <p:ph type="body" sz="quarter" idx="34"/>
          </p:nvPr>
        </p:nvSpPr>
        <p:spPr>
          <a:xfrm>
            <a:off x="8109804" y="3947994"/>
            <a:ext cx="3735388" cy="365126"/>
          </a:xfrm>
        </p:spPr>
        <p:txBody>
          <a:bodyPr>
            <a:noAutofit/>
          </a:bodyPr>
          <a:lstStyle>
            <a:lvl1pPr marL="0" indent="0">
              <a:buFontTx/>
              <a:buNone/>
              <a:defRPr sz="2400" b="1"/>
            </a:lvl1pPr>
          </a:lstStyle>
          <a:p>
            <a:pPr lvl="0"/>
            <a:endParaRPr lang="en-US"/>
          </a:p>
        </p:txBody>
      </p:sp>
      <p:sp>
        <p:nvSpPr>
          <p:cNvPr id="35" name="Text Placeholder 8">
            <a:extLst>
              <a:ext uri="{FF2B5EF4-FFF2-40B4-BE49-F238E27FC236}">
                <a16:creationId xmlns:a16="http://schemas.microsoft.com/office/drawing/2014/main" id="{B237B923-38C7-41C3-8AFD-53EA4E2D930E}"/>
              </a:ext>
            </a:extLst>
          </p:cNvPr>
          <p:cNvSpPr>
            <a:spLocks noGrp="1"/>
          </p:cNvSpPr>
          <p:nvPr>
            <p:ph type="body" sz="quarter" idx="35"/>
          </p:nvPr>
        </p:nvSpPr>
        <p:spPr>
          <a:xfrm>
            <a:off x="8108277" y="4442762"/>
            <a:ext cx="3735388" cy="365126"/>
          </a:xfrm>
        </p:spPr>
        <p:txBody>
          <a:bodyPr>
            <a:normAutofit/>
          </a:bodyPr>
          <a:lstStyle>
            <a:lvl1pPr marL="0" indent="0">
              <a:buFontTx/>
              <a:buNone/>
              <a:defRPr sz="2000" b="0"/>
            </a:lvl1pPr>
          </a:lstStyle>
          <a:p>
            <a:pPr lvl="0"/>
            <a:endParaRPr lang="en-US"/>
          </a:p>
        </p:txBody>
      </p:sp>
      <p:sp>
        <p:nvSpPr>
          <p:cNvPr id="25" name="Slide Number Placeholder 5">
            <a:extLst>
              <a:ext uri="{FF2B5EF4-FFF2-40B4-BE49-F238E27FC236}">
                <a16:creationId xmlns:a16="http://schemas.microsoft.com/office/drawing/2014/main" id="{0F948DA0-6C3C-4A68-9A17-FE587F86AE02}"/>
              </a:ext>
            </a:extLst>
          </p:cNvPr>
          <p:cNvSpPr>
            <a:spLocks noGrp="1"/>
          </p:cNvSpPr>
          <p:nvPr>
            <p:ph type="sldNum" sz="quarter" idx="12"/>
          </p:nvPr>
        </p:nvSpPr>
        <p:spPr>
          <a:xfrm>
            <a:off x="8128060" y="6299200"/>
            <a:ext cx="2011392" cy="365125"/>
          </a:xfrm>
        </p:spPr>
        <p:txBody>
          <a:bodyPr/>
          <a:lstStyle/>
          <a:p>
            <a:fld id="{FF61BBD8-984F-4BBB-B5A7-40B9B7753958}" type="slidenum">
              <a:rPr lang="en-US" smtClean="0"/>
              <a:t>‹#›</a:t>
            </a:fld>
            <a:endParaRPr lang="en-US" dirty="0"/>
          </a:p>
        </p:txBody>
      </p:sp>
      <p:pic>
        <p:nvPicPr>
          <p:cNvPr id="29" name="Picture 28">
            <a:extLst>
              <a:ext uri="{FF2B5EF4-FFF2-40B4-BE49-F238E27FC236}">
                <a16:creationId xmlns:a16="http://schemas.microsoft.com/office/drawing/2014/main" id="{6B05FD7E-ABA5-4519-97E1-C8105630917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801"/>
          <a:stretch/>
        </p:blipFill>
        <p:spPr>
          <a:xfrm>
            <a:off x="7799750" y="-13335"/>
            <a:ext cx="4354150" cy="274320"/>
          </a:xfrm>
          <a:prstGeom prst="rect">
            <a:avLst/>
          </a:prstGeom>
        </p:spPr>
      </p:pic>
      <p:pic>
        <p:nvPicPr>
          <p:cNvPr id="23" name="Picture 22">
            <a:extLst>
              <a:ext uri="{FF2B5EF4-FFF2-40B4-BE49-F238E27FC236}">
                <a16:creationId xmlns:a16="http://schemas.microsoft.com/office/drawing/2014/main" id="{61BD2093-3C89-48F4-8B9D-23C589989D0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244908" y="6089175"/>
            <a:ext cx="1976576" cy="777240"/>
          </a:xfrm>
          <a:prstGeom prst="rect">
            <a:avLst/>
          </a:prstGeom>
        </p:spPr>
      </p:pic>
    </p:spTree>
    <p:extLst>
      <p:ext uri="{BB962C8B-B14F-4D97-AF65-F5344CB8AC3E}">
        <p14:creationId xmlns:p14="http://schemas.microsoft.com/office/powerpoint/2010/main" val="2047743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4DF9A-CFB4-C29C-5C88-A233CF60FB6A}"/>
              </a:ext>
            </a:extLst>
          </p:cNvPr>
          <p:cNvSpPr>
            <a:spLocks noGrp="1"/>
          </p:cNvSpPr>
          <p:nvPr>
            <p:ph type="dt" sz="half" idx="10"/>
          </p:nvPr>
        </p:nvSpPr>
        <p:spPr/>
        <p:txBody>
          <a:bodyPr/>
          <a:lstStyle/>
          <a:p>
            <a:fld id="{6FCA8E82-58CD-E045-8B98-B7A85B79B752}" type="datetime4">
              <a:rPr lang="en-US" smtClean="0"/>
              <a:pPr/>
              <a:t>March 9, 2023</a:t>
            </a:fld>
            <a:endParaRPr lang="en-US" dirty="0">
              <a:latin typeface="+mn-lt"/>
            </a:endParaRPr>
          </a:p>
        </p:txBody>
      </p:sp>
      <p:sp>
        <p:nvSpPr>
          <p:cNvPr id="3" name="Footer Placeholder 2">
            <a:extLst>
              <a:ext uri="{FF2B5EF4-FFF2-40B4-BE49-F238E27FC236}">
                <a16:creationId xmlns:a16="http://schemas.microsoft.com/office/drawing/2014/main" id="{E49575C3-BC5C-CF2A-8B68-36FB456FDC48}"/>
              </a:ext>
            </a:extLst>
          </p:cNvPr>
          <p:cNvSpPr>
            <a:spLocks noGrp="1"/>
          </p:cNvSpPr>
          <p:nvPr>
            <p:ph type="ftr" sz="quarter" idx="11"/>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0880B84F-8802-F0F9-94F8-C0535AE08F3B}"/>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29439496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51EA-75E3-06ED-546D-89315A7B62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242DF-3547-FE01-AB2B-0A7CDB3972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1A9248-D6AF-D2F6-0B60-4D361CAB5FC1}"/>
              </a:ext>
            </a:extLst>
          </p:cNvPr>
          <p:cNvSpPr>
            <a:spLocks noGrp="1"/>
          </p:cNvSpPr>
          <p:nvPr>
            <p:ph type="dt" sz="half" idx="10"/>
          </p:nvPr>
        </p:nvSpPr>
        <p:spPr/>
        <p:txBody>
          <a:bodyPr/>
          <a:lstStyle/>
          <a:p>
            <a:fld id="{6FCA8E82-58CD-E045-8B98-B7A85B79B752}" type="datetime4">
              <a:rPr lang="en-US" smtClean="0"/>
              <a:pPr/>
              <a:t>March 9, 2023</a:t>
            </a:fld>
            <a:endParaRPr lang="en-US" dirty="0">
              <a:latin typeface="+mn-lt"/>
            </a:endParaRPr>
          </a:p>
        </p:txBody>
      </p:sp>
      <p:sp>
        <p:nvSpPr>
          <p:cNvPr id="5" name="Footer Placeholder 4">
            <a:extLst>
              <a:ext uri="{FF2B5EF4-FFF2-40B4-BE49-F238E27FC236}">
                <a16:creationId xmlns:a16="http://schemas.microsoft.com/office/drawing/2014/main" id="{6DFFF153-2244-5A58-8758-78DCCAC18D0E}"/>
              </a:ext>
            </a:extLst>
          </p:cNvPr>
          <p:cNvSpPr>
            <a:spLocks noGrp="1"/>
          </p:cNvSpPr>
          <p:nvPr>
            <p:ph type="ftr" sz="quarter" idx="11"/>
          </p:nvPr>
        </p:nvSpPr>
        <p:spPr/>
        <p:txBody>
          <a:bodyPr/>
          <a:lstStyle/>
          <a:p>
            <a:r>
              <a:rPr lang="en-US" dirty="0"/>
              <a:t>Annual Review</a:t>
            </a:r>
            <a:endParaRPr lang="en-US" b="0" dirty="0"/>
          </a:p>
        </p:txBody>
      </p:sp>
      <p:sp>
        <p:nvSpPr>
          <p:cNvPr id="6" name="Slide Number Placeholder 5">
            <a:extLst>
              <a:ext uri="{FF2B5EF4-FFF2-40B4-BE49-F238E27FC236}">
                <a16:creationId xmlns:a16="http://schemas.microsoft.com/office/drawing/2014/main" id="{C0D12E78-7318-B6FB-874D-88BB6C3A8D67}"/>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191689109"/>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580C9CC-1B8B-4FBD-AFA4-CBA841DE4E84}"/>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spTree>
    <p:extLst>
      <p:ext uri="{BB962C8B-B14F-4D97-AF65-F5344CB8AC3E}">
        <p14:creationId xmlns:p14="http://schemas.microsoft.com/office/powerpoint/2010/main" val="442004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70839"/>
            <a:ext cx="11236960" cy="620395"/>
          </a:xfrm>
          <a:prstGeom prst="rect">
            <a:avLst/>
          </a:prstGeo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8395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Slide Option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F9F61C-5A69-ED64-2B37-82F1D25CA6B6}"/>
              </a:ext>
            </a:extLst>
          </p:cNvPr>
          <p:cNvSpPr>
            <a:spLocks noGrp="1"/>
          </p:cNvSpPr>
          <p:nvPr>
            <p:ph type="title" hasCustomPrompt="1"/>
          </p:nvPr>
        </p:nvSpPr>
        <p:spPr>
          <a:xfrm>
            <a:off x="0" y="370839"/>
            <a:ext cx="2703443" cy="620395"/>
          </a:xfrm>
          <a:prstGeom prst="rect">
            <a:avLst/>
          </a:prstGeom>
        </p:spPr>
        <p:txBody>
          <a:bodyPr/>
          <a:lstStyle>
            <a:lvl1pPr algn="ctr">
              <a:defRPr>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4DB107F-26EA-9E45-462D-AD2F1242205F}"/>
              </a:ext>
            </a:extLst>
          </p:cNvPr>
          <p:cNvSpPr>
            <a:spLocks noGrp="1"/>
          </p:cNvSpPr>
          <p:nvPr>
            <p:ph idx="1"/>
          </p:nvPr>
        </p:nvSpPr>
        <p:spPr>
          <a:xfrm>
            <a:off x="3064748" y="1264977"/>
            <a:ext cx="8649732" cy="5112327"/>
          </a:xfrm>
          <a:prstGeom prst="rect">
            <a:avLst/>
          </a:prstGeom>
        </p:spPr>
        <p:txBody>
          <a:bodyPr>
            <a:normAutofit/>
          </a:bodyPr>
          <a:lstStyle>
            <a:lvl1pPr marL="0" indent="0">
              <a:spcAft>
                <a:spcPts val="3000"/>
              </a:spcAft>
              <a:buNone/>
              <a:defRPr sz="2000"/>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a:xfrm>
            <a:off x="8971280" y="6377304"/>
            <a:ext cx="2743200" cy="130811"/>
          </a:xfrm>
        </p:spPr>
        <p:txBody>
          <a:bodyPr/>
          <a:lstStyle/>
          <a:p>
            <a:fld id="{B212C38A-D241-7041-9EFC-6446870ABFAA}" type="slidenum">
              <a:rPr lang="en-US" smtClean="0"/>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FADCC08C-B55C-9AED-651C-5DA27B7481B7}"/>
              </a:ext>
            </a:extLst>
          </p:cNvPr>
          <p:cNvSpPr>
            <a:spLocks noGrp="1"/>
          </p:cNvSpPr>
          <p:nvPr>
            <p:ph idx="13"/>
          </p:nvPr>
        </p:nvSpPr>
        <p:spPr>
          <a:xfrm>
            <a:off x="238539" y="1264977"/>
            <a:ext cx="2137896" cy="5112327"/>
          </a:xfrm>
          <a:prstGeom prst="rect">
            <a:avLst/>
          </a:prstGeom>
        </p:spPr>
        <p:txBody>
          <a:bodyPr>
            <a:normAutofit/>
          </a:bodyPr>
          <a:lstStyle>
            <a:lvl1pPr marL="0" indent="0" algn="r">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200700C7-8850-6CD7-4D16-45C6CEC77327}"/>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73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Optio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85742A3-AA2B-4952-F461-AE1CD2ABEC8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1B032A3C-D05A-4F1A-29AD-91F65F37BAD5}"/>
              </a:ext>
            </a:extLst>
          </p:cNvPr>
          <p:cNvSpPr>
            <a:spLocks noGrp="1"/>
          </p:cNvSpPr>
          <p:nvPr>
            <p:ph type="sldNum" sz="quarter" idx="12"/>
          </p:nvPr>
        </p:nvSpPr>
        <p:spPr/>
        <p:txBody>
          <a:bodyPr/>
          <a:lstStyle>
            <a:lvl1pPr>
              <a:defRPr>
                <a:solidFill>
                  <a:schemeClr val="bg1"/>
                </a:solidFill>
              </a:defRPr>
            </a:lvl1pPr>
          </a:lstStyle>
          <a:p>
            <a:fld id="{B212C38A-D241-7041-9EFC-6446870ABFAA}" type="slidenum">
              <a:rPr lang="en-US" smtClean="0"/>
              <a:pPr/>
              <a:t>‹#›</a:t>
            </a:fld>
            <a:endParaRPr lang="en-US" dirty="0"/>
          </a:p>
        </p:txBody>
      </p:sp>
      <p:sp>
        <p:nvSpPr>
          <p:cNvPr id="9" name="TextBox 8">
            <a:extLst>
              <a:ext uri="{FF2B5EF4-FFF2-40B4-BE49-F238E27FC236}">
                <a16:creationId xmlns:a16="http://schemas.microsoft.com/office/drawing/2014/main" id="{BB612CD7-E032-B9D9-4165-B1E18A6455D9}"/>
              </a:ext>
            </a:extLst>
          </p:cNvPr>
          <p:cNvSpPr txBox="1"/>
          <p:nvPr userDrawn="1"/>
        </p:nvSpPr>
        <p:spPr>
          <a:xfrm>
            <a:off x="225286" y="1338469"/>
            <a:ext cx="2199862" cy="4784035"/>
          </a:xfrm>
          <a:prstGeom prst="rect">
            <a:avLst/>
          </a:prstGeom>
          <a:noFill/>
        </p:spPr>
        <p:txBody>
          <a:bodyPr wrap="square" lIns="0" tIns="0" rIns="0" bIns="91440" rtlCol="0">
            <a:noAutofit/>
          </a:bodyPr>
          <a:lstStyle/>
          <a:p>
            <a:pPr algn="r">
              <a:spcBef>
                <a:spcPts val="1000"/>
              </a:spcBef>
              <a:spcAft>
                <a:spcPts val="2400"/>
              </a:spcAft>
            </a:pPr>
            <a:endParaRPr lang="en-US" sz="1500" dirty="0">
              <a:solidFill>
                <a:schemeClr val="bg1"/>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414B05A9-E987-D1DF-83EF-D59B43A24892}"/>
              </a:ext>
            </a:extLst>
          </p:cNvPr>
          <p:cNvSpPr txBox="1">
            <a:spLocks/>
          </p:cNvSpPr>
          <p:nvPr userDrawn="1"/>
        </p:nvSpPr>
        <p:spPr>
          <a:xfrm>
            <a:off x="477520" y="1"/>
            <a:ext cx="7731760" cy="1605280"/>
          </a:xfrm>
          <a:prstGeom prst="rect">
            <a:avLst/>
          </a:prstGeom>
        </p:spPr>
        <p:txBody>
          <a:bodyPr vert="horz" lIns="0" tIns="45720" rIns="0" bIns="45720" rtlCol="0" anchor="ctr">
            <a:normAutofit/>
          </a:bodyPr>
          <a:lst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a:lstStyle>
          <a:p>
            <a:r>
              <a:rPr lang="en-US" dirty="0"/>
              <a:t>Agenda</a:t>
            </a:r>
          </a:p>
        </p:txBody>
      </p:sp>
      <p:sp>
        <p:nvSpPr>
          <p:cNvPr id="12" name="Content Placeholder 2">
            <a:extLst>
              <a:ext uri="{FF2B5EF4-FFF2-40B4-BE49-F238E27FC236}">
                <a16:creationId xmlns:a16="http://schemas.microsoft.com/office/drawing/2014/main" id="{9249B6EC-7E38-5D3A-815E-EBD1852A3F09}"/>
              </a:ext>
            </a:extLst>
          </p:cNvPr>
          <p:cNvSpPr>
            <a:spLocks noGrp="1"/>
          </p:cNvSpPr>
          <p:nvPr>
            <p:ph idx="1"/>
          </p:nvPr>
        </p:nvSpPr>
        <p:spPr>
          <a:xfrm>
            <a:off x="477520" y="1869440"/>
            <a:ext cx="11236959" cy="4167926"/>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A red and black logo&#10;&#10;Description automatically generated with low confidence">
            <a:extLst>
              <a:ext uri="{FF2B5EF4-FFF2-40B4-BE49-F238E27FC236}">
                <a16:creationId xmlns:a16="http://schemas.microsoft.com/office/drawing/2014/main" id="{CF069490-6DE8-4164-40D4-8003E3BC3D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1" name="Rectangle 10">
            <a:extLst>
              <a:ext uri="{FF2B5EF4-FFF2-40B4-BE49-F238E27FC236}">
                <a16:creationId xmlns:a16="http://schemas.microsoft.com/office/drawing/2014/main" id="{7A69186C-5399-A21F-446E-5635703C9771}"/>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259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70839"/>
            <a:ext cx="11236960" cy="620395"/>
          </a:xfrm>
          <a:prstGeom prst="rect">
            <a:avLst/>
          </a:prstGeo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253331"/>
            <a:ext cx="11236959" cy="4784035"/>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564D8BDC-FB7A-6A02-DBF1-16A0D4638BEB}"/>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5463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1"/>
            <a:ext cx="11236960" cy="1574800"/>
          </a:xfrm>
          <a:prstGeom prst="rect">
            <a:avLst/>
          </a:prstGeom>
        </p:spPr>
        <p:txBody>
          <a:bodyPr/>
          <a:lstStyle>
            <a:lvl1pPr>
              <a:defRPr>
                <a:solidFill>
                  <a:schemeClr val="bg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1838960"/>
            <a:ext cx="11236959" cy="4198406"/>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red and black logo&#10;&#10;Description automatically generated with low confidence">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8BB06BA-F47B-A211-DA0A-9ED757401BD8}"/>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4426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9313"/>
            <a:ext cx="3535680" cy="903445"/>
          </a:xfrm>
          <a:prstGeom prst="rect">
            <a:avLst/>
          </a:prstGeo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846320" y="229313"/>
            <a:ext cx="6868159" cy="5808053"/>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a:prstGeom prst="rect">
            <a:avLst/>
          </a:prstGeo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1" name="Rectangle 10">
            <a:extLst>
              <a:ext uri="{FF2B5EF4-FFF2-40B4-BE49-F238E27FC236}">
                <a16:creationId xmlns:a16="http://schemas.microsoft.com/office/drawing/2014/main" id="{E7FFD8CA-83AB-B2F6-D4F2-2BB5F8D510C9}"/>
              </a:ext>
            </a:extLst>
          </p:cNvPr>
          <p:cNvSpPr/>
          <p:nvPr userDrawn="1"/>
        </p:nvSpPr>
        <p:spPr>
          <a:xfrm>
            <a:off x="5618479" y="6737085"/>
            <a:ext cx="6096000" cy="84639"/>
          </a:xfrm>
          <a:prstGeom prst="rect">
            <a:avLst/>
          </a:prstGeom>
        </p:spPr>
        <p:txBody>
          <a:bodyPr lIns="0" tIns="0" rIns="0" bIns="0">
            <a:spAutoFit/>
          </a:bodyPr>
          <a:lstStyle/>
          <a:p>
            <a:pPr algn="r"/>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451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ternative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2F327-34B6-2CB3-1CA0-529E7259A88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hasCustomPrompt="1"/>
          </p:nvPr>
        </p:nvSpPr>
        <p:spPr>
          <a:xfrm>
            <a:off x="477518" y="225743"/>
            <a:ext cx="4084320" cy="903445"/>
          </a:xfrm>
          <a:prstGeom prst="rect">
            <a:avLst/>
          </a:prstGeom>
        </p:spPr>
        <p:txBody>
          <a:bodyPr/>
          <a:lstStyle>
            <a:lvl1pPr>
              <a:defRPr>
                <a:solidFill>
                  <a:schemeClr val="bg1"/>
                </a:solidFill>
              </a:defRPr>
            </a:lvl1pPr>
          </a:lstStyle>
          <a:p>
            <a:r>
              <a:rPr lang="en-US" dirty="0"/>
              <a:t>Sidebar</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5176684" y="225743"/>
            <a:ext cx="6537795" cy="5811623"/>
          </a:xfrm>
          <a:prstGeom prst="rect">
            <a:avLst/>
          </a:prstGeom>
        </p:spPr>
        <p:txBody>
          <a:bodyPr>
            <a:norm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C2FB194-BF35-F03E-4B20-06972A5D937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77518" y="6181723"/>
            <a:ext cx="1461595" cy="282575"/>
          </a:xfrm>
          <a:prstGeom prst="rect">
            <a:avLst/>
          </a:prstGeom>
        </p:spPr>
      </p:pic>
      <p:sp>
        <p:nvSpPr>
          <p:cNvPr id="9" name="Content Placeholder 2">
            <a:extLst>
              <a:ext uri="{FF2B5EF4-FFF2-40B4-BE49-F238E27FC236}">
                <a16:creationId xmlns:a16="http://schemas.microsoft.com/office/drawing/2014/main" id="{0378B196-8888-2487-DCA4-C945AC17871A}"/>
              </a:ext>
            </a:extLst>
          </p:cNvPr>
          <p:cNvSpPr>
            <a:spLocks noGrp="1"/>
          </p:cNvSpPr>
          <p:nvPr>
            <p:ph idx="13"/>
          </p:nvPr>
        </p:nvSpPr>
        <p:spPr>
          <a:xfrm>
            <a:off x="477518" y="1253331"/>
            <a:ext cx="3535679" cy="4784035"/>
          </a:xfrm>
          <a:prstGeom prst="rect">
            <a:avLst/>
          </a:prstGeom>
        </p:spPr>
        <p:txBody>
          <a:bodyPr>
            <a:normAutofit/>
          </a:bodyPr>
          <a:lstStyle>
            <a:lvl1pPr marL="0" indent="0" algn="l">
              <a:spcAft>
                <a:spcPts val="3000"/>
              </a:spcAft>
              <a:buNone/>
              <a:defRPr sz="20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0" name="Rectangle 9">
            <a:extLst>
              <a:ext uri="{FF2B5EF4-FFF2-40B4-BE49-F238E27FC236}">
                <a16:creationId xmlns:a16="http://schemas.microsoft.com/office/drawing/2014/main" id="{EE6C1460-991B-AFD5-E7B0-0C7ADBE1A854}"/>
              </a:ext>
            </a:extLst>
          </p:cNvPr>
          <p:cNvSpPr/>
          <p:nvPr userDrawn="1"/>
        </p:nvSpPr>
        <p:spPr>
          <a:xfrm>
            <a:off x="5618480" y="6737085"/>
            <a:ext cx="6096000" cy="84639"/>
          </a:xfrm>
          <a:prstGeom prst="rect">
            <a:avLst/>
          </a:prstGeom>
        </p:spPr>
        <p:txBody>
          <a:bodyPr lIns="0" tIns="0" rIns="0" bIns="0">
            <a:spAutoFit/>
          </a:bodyPr>
          <a:lstStyle/>
          <a:p>
            <a:pPr algn="r"/>
            <a:r>
              <a:rPr lang="en-US" sz="550" b="0" i="0" u="none" strike="noStrike" dirty="0">
                <a:solidFill>
                  <a:srgbClr val="606264"/>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rgbClr val="6062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844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lternative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F51959-22DB-1157-A720-CE3CD147253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9E6837A-5B27-59E0-3E71-A1FAE6042D15}"/>
              </a:ext>
            </a:extLst>
          </p:cNvPr>
          <p:cNvSpPr>
            <a:spLocks noGrp="1"/>
          </p:cNvSpPr>
          <p:nvPr>
            <p:ph type="title"/>
          </p:nvPr>
        </p:nvSpPr>
        <p:spPr>
          <a:xfrm>
            <a:off x="477520" y="3238266"/>
            <a:ext cx="11236960" cy="620395"/>
          </a:xfrm>
          <a:prstGeom prst="rect">
            <a:avLst/>
          </a:prstGeom>
        </p:spPr>
        <p:txBody>
          <a:bodyPr>
            <a:normAutofit/>
          </a:bodyPr>
          <a:lstStyle>
            <a:lvl1pPr>
              <a:defRPr sz="3000">
                <a:solidFill>
                  <a:schemeClr val="tx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56923514-9F02-1F73-FD48-34BF2556288C}"/>
              </a:ext>
            </a:extLst>
          </p:cNvPr>
          <p:cNvSpPr>
            <a:spLocks noGrp="1"/>
          </p:cNvSpPr>
          <p:nvPr>
            <p:ph type="sldNum" sz="quarter" idx="12"/>
          </p:nvPr>
        </p:nvSpPr>
        <p:spPr/>
        <p:txBody>
          <a:bodyPr/>
          <a:lstStyle/>
          <a:p>
            <a:fld id="{B212C38A-D241-7041-9EFC-6446870ABFAA}" type="slidenum">
              <a:rPr lang="en-US" smtClean="0"/>
              <a:t>‹#›</a:t>
            </a:fld>
            <a:endParaRPr lang="en-US" dirty="0"/>
          </a:p>
        </p:txBody>
      </p:sp>
      <p:sp>
        <p:nvSpPr>
          <p:cNvPr id="7" name="Content Placeholder 2">
            <a:extLst>
              <a:ext uri="{FF2B5EF4-FFF2-40B4-BE49-F238E27FC236}">
                <a16:creationId xmlns:a16="http://schemas.microsoft.com/office/drawing/2014/main" id="{4046C395-65C6-EEB7-7D55-3213DB2D19F0}"/>
              </a:ext>
            </a:extLst>
          </p:cNvPr>
          <p:cNvSpPr>
            <a:spLocks noGrp="1"/>
          </p:cNvSpPr>
          <p:nvPr>
            <p:ph idx="1"/>
          </p:nvPr>
        </p:nvSpPr>
        <p:spPr>
          <a:xfrm>
            <a:off x="477520" y="3964609"/>
            <a:ext cx="11236959" cy="2021957"/>
          </a:xfrm>
          <a:prstGeom prst="rect">
            <a:avLst/>
          </a:prstGeom>
        </p:spPr>
        <p:txBody>
          <a:bodyPr>
            <a:noAutofit/>
          </a:bodyPr>
          <a:lstStyle>
            <a:lvl1pPr marL="457200" indent="-457200">
              <a:spcAft>
                <a:spcPts val="300"/>
              </a:spcAft>
              <a:buFont typeface="Wingdings" panose="05000000000000000000" pitchFamily="2" charset="2"/>
              <a:buChar char="§"/>
              <a:defRPr lang="en-US" sz="2800" kern="1200" dirty="0">
                <a:solidFill>
                  <a:schemeClr val="tx1"/>
                </a:solidFill>
                <a:latin typeface="Arial" panose="020B0604020202020204" pitchFamily="34" charset="0"/>
                <a:ea typeface="+mn-ea"/>
                <a:cs typeface="Arial" panose="020B0604020202020204" pitchFamily="34" charset="0"/>
              </a:defRPr>
            </a:lvl1pPr>
            <a:lvl2pPr>
              <a:spcAft>
                <a:spcPts val="300"/>
              </a:spcAft>
              <a:defRPr sz="2800"/>
            </a:lvl2pPr>
            <a:lvl3pPr>
              <a:defRPr sz="2800"/>
            </a:lvl3pPr>
            <a:lvl4pPr>
              <a:defRPr sz="2800"/>
            </a:lvl4pPr>
            <a:lvl5pPr>
              <a:defRPr sz="2800"/>
            </a:lvl5pPr>
          </a:lstStyle>
          <a:p>
            <a:pPr marL="233363" lvl="0" indent="-233363" algn="l" defTabSz="914400" rtl="0" eaLnBrk="1" latinLnBrk="0" hangingPunct="1">
              <a:lnSpc>
                <a:spcPct val="100000"/>
              </a:lnSpc>
              <a:spcBef>
                <a:spcPts val="1000"/>
              </a:spcBef>
              <a:spcAft>
                <a:spcPts val="300"/>
              </a:spcAft>
              <a:buFont typeface="Wingdings" panose="05000000000000000000" pitchFamily="2" charset="2"/>
              <a:buChar char="§"/>
              <a:tabLst/>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34BA1AB8-831A-AF61-52F2-7CD1A394D520}"/>
              </a:ext>
            </a:extLst>
          </p:cNvPr>
          <p:cNvSpPr>
            <a:spLocks noGrp="1"/>
          </p:cNvSpPr>
          <p:nvPr>
            <p:ph idx="13"/>
          </p:nvPr>
        </p:nvSpPr>
        <p:spPr>
          <a:xfrm>
            <a:off x="477520" y="0"/>
            <a:ext cx="9806167" cy="2902225"/>
          </a:xfrm>
          <a:prstGeom prst="rect">
            <a:avLst/>
          </a:prstGeom>
        </p:spPr>
        <p:txBody>
          <a:bodyPr tIns="0" bIns="0" anchor="ctr" anchorCtr="0">
            <a:normAutofit/>
          </a:bodyPr>
          <a:lstStyle>
            <a:lvl1pPr marL="0" indent="0">
              <a:spcAft>
                <a:spcPts val="300"/>
              </a:spcAft>
              <a:buNone/>
              <a:defRPr sz="2500" b="1" i="0">
                <a:solidFill>
                  <a:schemeClr val="bg1"/>
                </a:solidFill>
                <a:latin typeface="Arial" panose="020B0604020202020204" pitchFamily="34" charset="0"/>
                <a:cs typeface="Arial" panose="020B0604020202020204" pitchFamily="34" charset="0"/>
              </a:defRPr>
            </a:lvl1pPr>
            <a:lvl2pPr>
              <a:spcAft>
                <a:spcPts val="300"/>
              </a:spcAft>
              <a:defRPr/>
            </a:lvl2pPr>
          </a:lstStyle>
          <a:p>
            <a:pPr lvl="0"/>
            <a:r>
              <a:rPr lang="en-US" dirty="0"/>
              <a:t>Click to edit Master text styles</a:t>
            </a:r>
          </a:p>
        </p:txBody>
      </p:sp>
      <p:pic>
        <p:nvPicPr>
          <p:cNvPr id="9" name="Picture 8">
            <a:extLst>
              <a:ext uri="{FF2B5EF4-FFF2-40B4-BE49-F238E27FC236}">
                <a16:creationId xmlns:a16="http://schemas.microsoft.com/office/drawing/2014/main" id="{5478D5D1-3EF8-9731-80C5-2D6DAFD1CE1E}"/>
              </a:ext>
            </a:extLst>
          </p:cNvPr>
          <p:cNvPicPr>
            <a:picLocks noChangeAspect="1"/>
          </p:cNvPicPr>
          <p:nvPr userDrawn="1"/>
        </p:nvPicPr>
        <p:blipFill>
          <a:blip r:embed="rId3" cstate="print">
            <a:alphaModFix/>
            <a:extLst>
              <a:ext uri="{28A0092B-C50C-407E-A947-70E740481C1C}">
                <a14:useLocalDpi xmlns:a14="http://schemas.microsoft.com/office/drawing/2010/main"/>
              </a:ext>
            </a:extLst>
          </a:blip>
          <a:srcRect/>
          <a:stretch/>
        </p:blipFill>
        <p:spPr>
          <a:xfrm>
            <a:off x="10450324" y="480675"/>
            <a:ext cx="1213831" cy="1965959"/>
          </a:xfrm>
          <a:prstGeom prst="rect">
            <a:avLst/>
          </a:prstGeom>
        </p:spPr>
      </p:pic>
      <p:pic>
        <p:nvPicPr>
          <p:cNvPr id="11" name="Picture 10" descr="A red and black logo&#10;&#10;Description automatically generated with low confidence">
            <a:extLst>
              <a:ext uri="{FF2B5EF4-FFF2-40B4-BE49-F238E27FC236}">
                <a16:creationId xmlns:a16="http://schemas.microsoft.com/office/drawing/2014/main" id="{5AAEC1A4-E3D5-3ACF-FE5E-902F66C75F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10" name="Rectangle 9">
            <a:extLst>
              <a:ext uri="{FF2B5EF4-FFF2-40B4-BE49-F238E27FC236}">
                <a16:creationId xmlns:a16="http://schemas.microsoft.com/office/drawing/2014/main" id="{C548AB90-4F34-4CA9-C328-0023F2709A7A}"/>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7531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7.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BF6444B-3F7B-196B-D97A-08724F3F3978}"/>
              </a:ext>
            </a:extLst>
          </p:cNvPr>
          <p:cNvPicPr>
            <a:picLocks noChangeAspect="1"/>
          </p:cNvPicPr>
          <p:nvPr userDrawn="1"/>
        </p:nvPicPr>
        <p:blipFill>
          <a:blip r:embed="rId18"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1CBC320-6B43-64FF-C652-CE895AACBB47}"/>
              </a:ext>
            </a:extLst>
          </p:cNvPr>
          <p:cNvSpPr>
            <a:spLocks noGrp="1"/>
          </p:cNvSpPr>
          <p:nvPr>
            <p:ph type="title"/>
          </p:nvPr>
        </p:nvSpPr>
        <p:spPr>
          <a:xfrm>
            <a:off x="477520" y="370839"/>
            <a:ext cx="11236960" cy="620395"/>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8E8E74F-5752-44DB-8373-56078698ADF6}"/>
              </a:ext>
            </a:extLst>
          </p:cNvPr>
          <p:cNvSpPr>
            <a:spLocks noGrp="1"/>
          </p:cNvSpPr>
          <p:nvPr>
            <p:ph type="body" idx="1"/>
          </p:nvPr>
        </p:nvSpPr>
        <p:spPr>
          <a:xfrm>
            <a:off x="477520" y="1253331"/>
            <a:ext cx="11236960" cy="435133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E5FE36E-96EA-501B-B129-550ED613D77E}"/>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pic>
        <p:nvPicPr>
          <p:cNvPr id="12" name="Picture 11" descr="A red and black logo&#10;&#10;Description automatically generated with low confidence">
            <a:extLst>
              <a:ext uri="{FF2B5EF4-FFF2-40B4-BE49-F238E27FC236}">
                <a16:creationId xmlns:a16="http://schemas.microsoft.com/office/drawing/2014/main" id="{5F46FF60-E4E9-9F9F-7779-34C3CC5192DE}"/>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1FDD23F-F2EB-FA93-4F91-8F40F930A842}"/>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7987340"/>
      </p:ext>
    </p:extLst>
  </p:cSld>
  <p:clrMap bg1="lt1" tx1="dk1" bg2="lt2" tx2="dk2" accent1="accent1" accent2="accent2" accent3="accent3" accent4="accent4" accent5="accent5" accent6="accent6" hlink="hlink" folHlink="folHlink"/>
  <p:sldLayoutIdLst>
    <p:sldLayoutId id="2147483668" r:id="rId1"/>
    <p:sldLayoutId id="2147483679" r:id="rId2"/>
    <p:sldLayoutId id="2147483669" r:id="rId3"/>
    <p:sldLayoutId id="2147483683" r:id="rId4"/>
    <p:sldLayoutId id="2147483684" r:id="rId5"/>
    <p:sldLayoutId id="2147483685" r:id="rId6"/>
    <p:sldLayoutId id="2147483686" r:id="rId7"/>
    <p:sldLayoutId id="2147483687" r:id="rId8"/>
    <p:sldLayoutId id="2147483688" r:id="rId9"/>
    <p:sldLayoutId id="2147483681" r:id="rId10"/>
    <p:sldLayoutId id="2147483682" r:id="rId11"/>
    <p:sldLayoutId id="2147483680" r:id="rId12"/>
    <p:sldLayoutId id="2147483689" r:id="rId13"/>
    <p:sldLayoutId id="2147483698" r:id="rId14"/>
    <p:sldLayoutId id="2147483699" r:id="rId15"/>
    <p:sldLayoutId id="2147483700" r:id="rId16"/>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SzPct val="100000"/>
        <a:buFont typeface="System Font Regular"/>
        <a:buNone/>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B71AFC-5ACC-430D-9593-05CCC51775D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descr="A red and black logo&#10;&#10;Description automatically generated with low confidence">
            <a:extLst>
              <a:ext uri="{FF2B5EF4-FFF2-40B4-BE49-F238E27FC236}">
                <a16:creationId xmlns:a16="http://schemas.microsoft.com/office/drawing/2014/main" id="{D9A07CEB-207D-4E27-9983-6B50DAFA11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77519" y="6222365"/>
            <a:ext cx="1461595" cy="285750"/>
          </a:xfrm>
          <a:prstGeom prst="rect">
            <a:avLst/>
          </a:prstGeom>
        </p:spPr>
      </p:pic>
      <p:sp>
        <p:nvSpPr>
          <p:cNvPr id="9" name="Rectangle 8">
            <a:extLst>
              <a:ext uri="{FF2B5EF4-FFF2-40B4-BE49-F238E27FC236}">
                <a16:creationId xmlns:a16="http://schemas.microsoft.com/office/drawing/2014/main" id="{A4451272-AA2F-4D28-BCBD-710FAE129584}"/>
              </a:ext>
            </a:extLst>
          </p:cNvPr>
          <p:cNvSpPr/>
          <p:nvPr userDrawn="1"/>
        </p:nvSpPr>
        <p:spPr>
          <a:xfrm>
            <a:off x="477519" y="6737085"/>
            <a:ext cx="6096000" cy="84639"/>
          </a:xfrm>
          <a:prstGeom prst="rect">
            <a:avLst/>
          </a:prstGeom>
        </p:spPr>
        <p:txBody>
          <a:bodyPr lIns="0" tIns="0" rIns="0" bIns="0">
            <a:spAutoFit/>
          </a:bodyPr>
          <a:lstStyle/>
          <a:p>
            <a:r>
              <a:rPr lang="en-US" sz="550" b="0" i="0" u="none" strike="noStrike" dirty="0">
                <a:solidFill>
                  <a:schemeClr val="bg1"/>
                </a:solidFill>
                <a:effectLst/>
                <a:latin typeface="Arial" panose="020B0604020202020204" pitchFamily="34" charset="0"/>
                <a:cs typeface="Arial" panose="020B0604020202020204" pitchFamily="34" charset="0"/>
              </a:rPr>
              <a:t>FORVIS is a trademark of FORVIS, LLP, registration of which is pending with the U.S. Patent and Trademark Office</a:t>
            </a:r>
            <a:endParaRPr lang="en-US" sz="550" b="0" dirty="0">
              <a:solidFill>
                <a:schemeClr val="bg1"/>
              </a:solidFill>
              <a:latin typeface="Arial" panose="020B0604020202020204" pitchFamily="34" charset="0"/>
              <a:cs typeface="Arial" panose="020B0604020202020204" pitchFamily="34" charset="0"/>
            </a:endParaRPr>
          </a:p>
        </p:txBody>
      </p:sp>
      <p:sp>
        <p:nvSpPr>
          <p:cNvPr id="10" name="Slide Number Placeholder 5">
            <a:extLst>
              <a:ext uri="{FF2B5EF4-FFF2-40B4-BE49-F238E27FC236}">
                <a16:creationId xmlns:a16="http://schemas.microsoft.com/office/drawing/2014/main" id="{275693C8-D3B5-473D-AA2F-27A33E229D67}"/>
              </a:ext>
            </a:extLst>
          </p:cNvPr>
          <p:cNvSpPr>
            <a:spLocks noGrp="1"/>
          </p:cNvSpPr>
          <p:nvPr>
            <p:ph type="sldNum" sz="quarter" idx="4"/>
          </p:nvPr>
        </p:nvSpPr>
        <p:spPr>
          <a:xfrm>
            <a:off x="8971280" y="6377304"/>
            <a:ext cx="2743200" cy="130811"/>
          </a:xfrm>
          <a:prstGeom prst="rect">
            <a:avLst/>
          </a:prstGeom>
        </p:spPr>
        <p:txBody>
          <a:bodyPr vert="horz" lIns="0" tIns="0" rIns="0" bIns="0" rtlCol="0" anchor="b" anchorCtr="0"/>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212C38A-D241-7041-9EFC-6446870ABFAA}" type="slidenum">
              <a:rPr lang="en-US" smtClean="0"/>
              <a:pPr/>
              <a:t>‹#›</a:t>
            </a:fld>
            <a:endParaRPr lang="en-US" dirty="0"/>
          </a:p>
        </p:txBody>
      </p:sp>
      <p:sp>
        <p:nvSpPr>
          <p:cNvPr id="11" name="Rectangle 10">
            <a:extLst>
              <a:ext uri="{FF2B5EF4-FFF2-40B4-BE49-F238E27FC236}">
                <a16:creationId xmlns:a16="http://schemas.microsoft.com/office/drawing/2014/main" id="{06A646AF-4956-4503-9CDB-274536106114}"/>
              </a:ext>
            </a:extLst>
          </p:cNvPr>
          <p:cNvSpPr/>
          <p:nvPr userDrawn="1"/>
        </p:nvSpPr>
        <p:spPr>
          <a:xfrm>
            <a:off x="183173" y="325314"/>
            <a:ext cx="11825654" cy="5618610"/>
          </a:xfrm>
          <a:prstGeom prst="rect">
            <a:avLst/>
          </a:prstGeom>
          <a:solidFill>
            <a:srgbClr val="60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rgbClr val="606264"/>
              </a:solidFill>
            </a:endParaRPr>
          </a:p>
        </p:txBody>
      </p:sp>
    </p:spTree>
    <p:extLst>
      <p:ext uri="{BB962C8B-B14F-4D97-AF65-F5344CB8AC3E}">
        <p14:creationId xmlns:p14="http://schemas.microsoft.com/office/powerpoint/2010/main" val="1973437904"/>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28.jpeg"/><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mailto:TourismCapitalGrantProgram@wisconsin.gov" TargetMode="External"/><Relationship Id="rId3" Type="http://schemas.openxmlformats.org/officeDocument/2006/relationships/hyperlink" Target="mailto:EquitableRecovery@wisconsin.gov" TargetMode="External"/><Relationship Id="rId7" Type="http://schemas.openxmlformats.org/officeDocument/2006/relationships/hyperlink" Target="mailto:doahealthcareinfrastructuregrantprogram@wisconsin.gov"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mailto:neighborhoodinvestmentfundprogram@wisconsin.gov" TargetMode="External"/><Relationship Id="rId5" Type="http://schemas.openxmlformats.org/officeDocument/2006/relationships/hyperlink" Target="mailto:diversebusinessinvestment@wisconsin.gov" TargetMode="External"/><Relationship Id="rId4" Type="http://schemas.openxmlformats.org/officeDocument/2006/relationships/hyperlink" Target="mailto:DiverseBusinessAssistance@wisconsin.gov"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doa.wi.gov/Pages/TourismCapitalGrantProgram.aspx" TargetMode="External"/><Relationship Id="rId3" Type="http://schemas.openxmlformats.org/officeDocument/2006/relationships/hyperlink" Target="https://doa.wi.gov/pages/EquitableRecovery.aspx" TargetMode="External"/><Relationship Id="rId7" Type="http://schemas.openxmlformats.org/officeDocument/2006/relationships/hyperlink" Target="https://doa.wi.gov/Pages/HealthcareInfrastructure.aspx"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hyperlink" Target="https://doa.wi.gov/pages/NeighborhoodInvestment.aspx" TargetMode="External"/><Relationship Id="rId5" Type="http://schemas.openxmlformats.org/officeDocument/2006/relationships/hyperlink" Target="https://doa.wi.gov/pages/DiverseBusinessInvestment.aspx" TargetMode="External"/><Relationship Id="rId4" Type="http://schemas.openxmlformats.org/officeDocument/2006/relationships/hyperlink" Target="https://doa.wi.gov/pages/DiverseBusinessAssistance.aspx"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9D1FB-7A2A-4B1D-B9D6-0777BDC37EE2}"/>
              </a:ext>
            </a:extLst>
          </p:cNvPr>
          <p:cNvSpPr>
            <a:spLocks noGrp="1"/>
          </p:cNvSpPr>
          <p:nvPr>
            <p:ph type="ctrTitle"/>
          </p:nvPr>
        </p:nvSpPr>
        <p:spPr/>
        <p:txBody>
          <a:bodyPr>
            <a:normAutofit fontScale="90000"/>
          </a:bodyPr>
          <a:lstStyle/>
          <a:p>
            <a:r>
              <a:rPr lang="en-US" dirty="0"/>
              <a:t>Payment Requests and Financial Monitoring</a:t>
            </a:r>
          </a:p>
        </p:txBody>
      </p:sp>
      <p:sp>
        <p:nvSpPr>
          <p:cNvPr id="3" name="Subtitle 2">
            <a:extLst>
              <a:ext uri="{FF2B5EF4-FFF2-40B4-BE49-F238E27FC236}">
                <a16:creationId xmlns:a16="http://schemas.microsoft.com/office/drawing/2014/main" id="{4FB4C798-2122-7EB1-1DF3-0E20D25E152B}"/>
              </a:ext>
            </a:extLst>
          </p:cNvPr>
          <p:cNvSpPr>
            <a:spLocks noGrp="1"/>
          </p:cNvSpPr>
          <p:nvPr>
            <p:ph type="subTitle" idx="1"/>
          </p:nvPr>
        </p:nvSpPr>
        <p:spPr/>
        <p:txBody>
          <a:bodyPr>
            <a:normAutofit/>
          </a:bodyPr>
          <a:lstStyle/>
          <a:p>
            <a:pPr algn="r"/>
            <a:r>
              <a:rPr lang="en-US" dirty="0"/>
              <a:t>March 9, 2023</a:t>
            </a:r>
          </a:p>
        </p:txBody>
      </p:sp>
      <p:sp>
        <p:nvSpPr>
          <p:cNvPr id="5" name="Subtitle 2">
            <a:extLst>
              <a:ext uri="{FF2B5EF4-FFF2-40B4-BE49-F238E27FC236}">
                <a16:creationId xmlns:a16="http://schemas.microsoft.com/office/drawing/2014/main" id="{0501C336-0C98-4925-81D9-4982C0957E87}"/>
              </a:ext>
            </a:extLst>
          </p:cNvPr>
          <p:cNvSpPr txBox="1">
            <a:spLocks/>
          </p:cNvSpPr>
          <p:nvPr/>
        </p:nvSpPr>
        <p:spPr>
          <a:xfrm>
            <a:off x="5165455" y="4059399"/>
            <a:ext cx="6597054" cy="917893"/>
          </a:xfrm>
          <a:prstGeom prst="rect">
            <a:avLst/>
          </a:prstGeom>
        </p:spPr>
        <p:txBody>
          <a:bodyPr vert="horz" lIns="0" tIns="0" rIns="0" bIns="0" rtlCol="0" anchor="b" anchorCtr="0">
            <a:normAutofit fontScale="85000" lnSpcReduction="20000"/>
          </a:bodyPr>
          <a:lstStyle>
            <a:lvl1pPr marL="0" indent="0" algn="l" defTabSz="914400" rtl="0" eaLnBrk="1" latinLnBrk="0" hangingPunct="1">
              <a:lnSpc>
                <a:spcPct val="100000"/>
              </a:lnSpc>
              <a:spcBef>
                <a:spcPts val="1000"/>
              </a:spcBef>
              <a:buFont typeface="Wingdings" panose="05000000000000000000" pitchFamily="2" charset="2"/>
              <a:buNone/>
              <a:tabLst/>
              <a:defRPr sz="2000" kern="1200">
                <a:solidFill>
                  <a:schemeClr val="tx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100000"/>
              </a:lnSpc>
              <a:spcBef>
                <a:spcPts val="500"/>
              </a:spcBef>
              <a:buFont typeface="System Font Regular"/>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100000"/>
              </a:lnSpc>
              <a:spcBef>
                <a:spcPts val="500"/>
              </a:spcBef>
              <a:buSzPct val="100000"/>
              <a:buFont typeface="System Font Regular"/>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100000"/>
              </a:lnSpc>
              <a:spcBef>
                <a:spcPts val="500"/>
              </a:spcBef>
              <a:buFont typeface="System Font Regular"/>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b="1" dirty="0">
                <a:solidFill>
                  <a:schemeClr val="bg1"/>
                </a:solidFill>
                <a:latin typeface="Arial"/>
                <a:cs typeface="Arial"/>
              </a:rPr>
              <a:t>Presented in conjunction with:</a:t>
            </a:r>
          </a:p>
          <a:p>
            <a:pPr algn="r"/>
            <a:r>
              <a:rPr lang="en-US" b="1" dirty="0">
                <a:solidFill>
                  <a:schemeClr val="bg1"/>
                </a:solidFill>
                <a:latin typeface="Arial"/>
                <a:cs typeface="Arial"/>
              </a:rPr>
              <a:t>Wisconsin Department of Administration (DOA)</a:t>
            </a:r>
          </a:p>
          <a:p>
            <a:pPr algn="r"/>
            <a:r>
              <a:rPr lang="en-US" b="1" dirty="0">
                <a:solidFill>
                  <a:schemeClr val="bg1"/>
                </a:solidFill>
                <a:latin typeface="Arial"/>
                <a:cs typeface="Arial"/>
              </a:rPr>
              <a:t>Wisconsin Economic Development Corporation (WEDC) </a:t>
            </a:r>
            <a:endParaRPr lang="en-US" b="1" dirty="0">
              <a:solidFill>
                <a:schemeClr val="bg1"/>
              </a:solidFill>
            </a:endParaRPr>
          </a:p>
          <a:p>
            <a:pPr algn="r"/>
            <a:endParaRPr lang="en-US" b="1" dirty="0">
              <a:solidFill>
                <a:schemeClr val="bg1"/>
              </a:solidFill>
            </a:endParaRPr>
          </a:p>
        </p:txBody>
      </p:sp>
      <p:pic>
        <p:nvPicPr>
          <p:cNvPr id="4" name="Picture 3">
            <a:extLst>
              <a:ext uri="{FF2B5EF4-FFF2-40B4-BE49-F238E27FC236}">
                <a16:creationId xmlns:a16="http://schemas.microsoft.com/office/drawing/2014/main" id="{BBEDE8F1-D22F-451F-AD06-64978C7AFDE6}"/>
              </a:ext>
            </a:extLst>
          </p:cNvPr>
          <p:cNvPicPr>
            <a:picLocks noChangeAspect="1"/>
          </p:cNvPicPr>
          <p:nvPr/>
        </p:nvPicPr>
        <p:blipFill>
          <a:blip r:embed="rId3"/>
          <a:stretch>
            <a:fillRect/>
          </a:stretch>
        </p:blipFill>
        <p:spPr>
          <a:xfrm>
            <a:off x="330047" y="3152097"/>
            <a:ext cx="1736455" cy="1736455"/>
          </a:xfrm>
          <a:prstGeom prst="rect">
            <a:avLst/>
          </a:prstGeom>
        </p:spPr>
      </p:pic>
      <p:pic>
        <p:nvPicPr>
          <p:cNvPr id="6" name="Picture 5">
            <a:extLst>
              <a:ext uri="{FF2B5EF4-FFF2-40B4-BE49-F238E27FC236}">
                <a16:creationId xmlns:a16="http://schemas.microsoft.com/office/drawing/2014/main" id="{AC266E5E-C29A-4B44-AC7C-755198D75E4E}"/>
              </a:ext>
            </a:extLst>
          </p:cNvPr>
          <p:cNvPicPr>
            <a:picLocks noChangeAspect="1"/>
          </p:cNvPicPr>
          <p:nvPr/>
        </p:nvPicPr>
        <p:blipFill rotWithShape="1">
          <a:blip r:embed="rId4"/>
          <a:srcRect l="30095" t="4869" r="29364" b="-2999"/>
          <a:stretch/>
        </p:blipFill>
        <p:spPr>
          <a:xfrm>
            <a:off x="2224081" y="3666881"/>
            <a:ext cx="2783794" cy="785035"/>
          </a:xfrm>
          <a:prstGeom prst="rect">
            <a:avLst/>
          </a:prstGeom>
        </p:spPr>
      </p:pic>
    </p:spTree>
    <p:extLst>
      <p:ext uri="{BB962C8B-B14F-4D97-AF65-F5344CB8AC3E}">
        <p14:creationId xmlns:p14="http://schemas.microsoft.com/office/powerpoint/2010/main" val="1339096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F1946-802F-49A0-A989-8F53B4651D85}"/>
              </a:ext>
            </a:extLst>
          </p:cNvPr>
          <p:cNvSpPr>
            <a:spLocks noGrp="1"/>
          </p:cNvSpPr>
          <p:nvPr>
            <p:ph type="title"/>
          </p:nvPr>
        </p:nvSpPr>
        <p:spPr/>
        <p:txBody>
          <a:bodyPr>
            <a:normAutofit fontScale="90000"/>
          </a:bodyPr>
          <a:lstStyle/>
          <a:p>
            <a:r>
              <a:rPr lang="en-US" dirty="0"/>
              <a:t>Preparing Cont.</a:t>
            </a:r>
          </a:p>
        </p:txBody>
      </p:sp>
      <p:sp>
        <p:nvSpPr>
          <p:cNvPr id="3" name="Slide Number Placeholder 2">
            <a:extLst>
              <a:ext uri="{FF2B5EF4-FFF2-40B4-BE49-F238E27FC236}">
                <a16:creationId xmlns:a16="http://schemas.microsoft.com/office/drawing/2014/main" id="{65DA215B-547E-4374-A505-4632CCD9E658}"/>
              </a:ext>
            </a:extLst>
          </p:cNvPr>
          <p:cNvSpPr>
            <a:spLocks noGrp="1"/>
          </p:cNvSpPr>
          <p:nvPr>
            <p:ph type="sldNum" sz="quarter" idx="12"/>
          </p:nvPr>
        </p:nvSpPr>
        <p:spPr/>
        <p:txBody>
          <a:bodyPr/>
          <a:lstStyle/>
          <a:p>
            <a:fld id="{B212C38A-D241-7041-9EFC-6446870ABFAA}" type="slidenum">
              <a:rPr lang="en-US" smtClean="0"/>
              <a:t>10</a:t>
            </a:fld>
            <a:endParaRPr lang="en-US" dirty="0"/>
          </a:p>
        </p:txBody>
      </p:sp>
      <p:sp>
        <p:nvSpPr>
          <p:cNvPr id="5" name="Content Placeholder 4">
            <a:extLst>
              <a:ext uri="{FF2B5EF4-FFF2-40B4-BE49-F238E27FC236}">
                <a16:creationId xmlns:a16="http://schemas.microsoft.com/office/drawing/2014/main" id="{A7E28546-80B3-4790-89C4-9C0E92AB43F2}"/>
              </a:ext>
            </a:extLst>
          </p:cNvPr>
          <p:cNvSpPr>
            <a:spLocks noGrp="1"/>
          </p:cNvSpPr>
          <p:nvPr>
            <p:ph idx="13"/>
          </p:nvPr>
        </p:nvSpPr>
        <p:spPr/>
        <p:txBody>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700" b="0" i="0" u="none" kern="1200" cap="none" spc="0" normalizeH="0" baseline="0" noProof="0" dirty="0">
                <a:ln>
                  <a:noFill/>
                </a:ln>
                <a:effectLst/>
                <a:uLnTx/>
                <a:uFillTx/>
              </a:rPr>
              <a:t>Check your initial grant agreement to verify: </a:t>
            </a:r>
          </a:p>
          <a:p>
            <a:pPr lvl="1">
              <a:lnSpc>
                <a:spcPct val="90000"/>
              </a:lnSpc>
              <a:defRPr/>
            </a:pPr>
            <a:r>
              <a:rPr kumimoji="0" lang="en-US" sz="1700" b="0" i="0" u="none" kern="1200" cap="none" spc="0" normalizeH="0" baseline="0" noProof="0" dirty="0">
                <a:ln>
                  <a:noFill/>
                </a:ln>
                <a:solidFill>
                  <a:schemeClr val="bg1"/>
                </a:solidFill>
                <a:effectLst/>
                <a:uLnTx/>
                <a:uFillTx/>
              </a:rPr>
              <a:t>Grantee name</a:t>
            </a:r>
            <a:endParaRPr kumimoji="0" lang="en-US" sz="1700" b="0" i="0" u="none" kern="1200" cap="none" spc="0" normalizeH="0" baseline="0" noProof="0" dirty="0">
              <a:ln>
                <a:noFill/>
              </a:ln>
              <a:solidFill>
                <a:schemeClr val="bg1"/>
              </a:solidFill>
              <a:effectLst/>
              <a:uLnTx/>
              <a:uFillTx/>
              <a:ea typeface="Calibri"/>
            </a:endParaRPr>
          </a:p>
          <a:p>
            <a:pPr lvl="1">
              <a:lnSpc>
                <a:spcPct val="90000"/>
              </a:lnSpc>
              <a:defRPr/>
            </a:pPr>
            <a:r>
              <a:rPr kumimoji="0" lang="en-US" sz="1700" b="0" i="0" u="none" kern="1200" cap="none" spc="0" normalizeH="0" baseline="0" noProof="0" dirty="0">
                <a:ln>
                  <a:noFill/>
                </a:ln>
                <a:solidFill>
                  <a:schemeClr val="bg1"/>
                </a:solidFill>
                <a:effectLst/>
                <a:uLnTx/>
                <a:uFillTx/>
              </a:rPr>
              <a:t>Total award amount</a:t>
            </a:r>
          </a:p>
          <a:p>
            <a:pPr lvl="1">
              <a:lnSpc>
                <a:spcPct val="90000"/>
              </a:lnSpc>
              <a:defRPr/>
            </a:pPr>
            <a:r>
              <a:rPr kumimoji="0" lang="en-US" sz="1700" b="0" i="0" u="none" kern="1200" cap="none" spc="0" normalizeH="0" baseline="0" noProof="0" dirty="0">
                <a:ln>
                  <a:noFill/>
                </a:ln>
                <a:solidFill>
                  <a:schemeClr val="bg1"/>
                </a:solidFill>
                <a:effectLst/>
                <a:uLnTx/>
                <a:uFillTx/>
              </a:rPr>
              <a:t>Project ID </a:t>
            </a:r>
            <a:endParaRPr kumimoji="0" lang="en-US" sz="1700" b="0" i="0" u="none" kern="1200" cap="none" spc="0" normalizeH="0" baseline="0" noProof="0" dirty="0">
              <a:ln>
                <a:noFill/>
              </a:ln>
              <a:solidFill>
                <a:schemeClr val="bg1"/>
              </a:solidFill>
              <a:effectLst/>
              <a:uLnTx/>
              <a:uFillTx/>
              <a:ea typeface="Calibri"/>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700" b="0" i="0" u="none" kern="1200" cap="none" spc="0" normalizeH="0" baseline="0" noProof="0" dirty="0">
                <a:ln>
                  <a:noFill/>
                </a:ln>
                <a:effectLst/>
                <a:uLnTx/>
                <a:uFillTx/>
                <a:ea typeface="+mn-lt"/>
              </a:rPr>
              <a:t>Determine the contact person from your organization in the event Program Staff have questions while processing your request</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700" b="0" i="0" u="none" kern="1200" cap="none" spc="0" normalizeH="0" baseline="0" noProof="0" dirty="0">
                <a:ln>
                  <a:noFill/>
                </a:ln>
                <a:effectLst/>
                <a:uLnTx/>
                <a:uFillTx/>
                <a:ea typeface="+mn-lt"/>
              </a:rPr>
              <a:t>Have any payment request(s) available for reference, if applicable</a:t>
            </a:r>
            <a:endParaRPr kumimoji="0" lang="en-US" sz="1700" b="0" i="0" u="none" kern="1200" cap="none" spc="0" normalizeH="0" baseline="0" noProof="0" dirty="0">
              <a:ln>
                <a:noFill/>
              </a:ln>
              <a:effectLst/>
              <a:uLnTx/>
              <a:uFillTx/>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effectLst/>
                <a:uLnTx/>
                <a:uFillTx/>
              </a:rPr>
              <a:t>Links to the Payment Request Form are found on the appropriate Program website</a:t>
            </a:r>
            <a:endParaRPr kumimoji="0" lang="en-US" sz="1700" b="0" i="0" u="none" strike="noStrike" kern="1200" cap="none" spc="0" normalizeH="0" baseline="0" noProof="0" dirty="0">
              <a:ln>
                <a:noFill/>
              </a:ln>
              <a:effectLst/>
              <a:uLnTx/>
              <a:uFillTx/>
              <a:ea typeface="Calibri" panose="020F0502020204030204"/>
            </a:endParaRPr>
          </a:p>
          <a:p>
            <a:endParaRPr lang="en-US" dirty="0"/>
          </a:p>
        </p:txBody>
      </p:sp>
      <p:pic>
        <p:nvPicPr>
          <p:cNvPr id="6" name="Picture 3">
            <a:extLst>
              <a:ext uri="{FF2B5EF4-FFF2-40B4-BE49-F238E27FC236}">
                <a16:creationId xmlns:a16="http://schemas.microsoft.com/office/drawing/2014/main" id="{A679EFEA-4626-47A6-B26F-F78D26C6FB5B}"/>
              </a:ext>
            </a:extLst>
          </p:cNvPr>
          <p:cNvPicPr>
            <a:picLocks noChangeAspect="1"/>
          </p:cNvPicPr>
          <p:nvPr/>
        </p:nvPicPr>
        <p:blipFill>
          <a:blip r:embed="rId3"/>
          <a:stretch>
            <a:fillRect/>
          </a:stretch>
        </p:blipFill>
        <p:spPr>
          <a:xfrm>
            <a:off x="5405862" y="2155793"/>
            <a:ext cx="6019331" cy="2543167"/>
          </a:xfrm>
          <a:prstGeom prst="rect">
            <a:avLst/>
          </a:prstGeom>
          <a:effectLst/>
        </p:spPr>
      </p:pic>
    </p:spTree>
    <p:extLst>
      <p:ext uri="{BB962C8B-B14F-4D97-AF65-F5344CB8AC3E}">
        <p14:creationId xmlns:p14="http://schemas.microsoft.com/office/powerpoint/2010/main" val="3021377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C60AE-E037-4C63-B6F5-FA8E72C20777}"/>
              </a:ext>
            </a:extLst>
          </p:cNvPr>
          <p:cNvSpPr>
            <a:spLocks noGrp="1"/>
          </p:cNvSpPr>
          <p:nvPr>
            <p:ph type="title"/>
          </p:nvPr>
        </p:nvSpPr>
        <p:spPr/>
        <p:txBody>
          <a:bodyPr>
            <a:normAutofit fontScale="90000"/>
          </a:bodyPr>
          <a:lstStyle/>
          <a:p>
            <a:r>
              <a:rPr lang="en-US" dirty="0"/>
              <a:t>Section 1: DocuSign</a:t>
            </a:r>
          </a:p>
        </p:txBody>
      </p:sp>
      <p:sp>
        <p:nvSpPr>
          <p:cNvPr id="3" name="Slide Number Placeholder 2">
            <a:extLst>
              <a:ext uri="{FF2B5EF4-FFF2-40B4-BE49-F238E27FC236}">
                <a16:creationId xmlns:a16="http://schemas.microsoft.com/office/drawing/2014/main" id="{6C079395-D23D-4E8D-BD19-A407770A1B22}"/>
              </a:ext>
            </a:extLst>
          </p:cNvPr>
          <p:cNvSpPr>
            <a:spLocks noGrp="1"/>
          </p:cNvSpPr>
          <p:nvPr>
            <p:ph type="sldNum" sz="quarter" idx="12"/>
          </p:nvPr>
        </p:nvSpPr>
        <p:spPr/>
        <p:txBody>
          <a:bodyPr/>
          <a:lstStyle/>
          <a:p>
            <a:fld id="{B212C38A-D241-7041-9EFC-6446870ABFAA}" type="slidenum">
              <a:rPr lang="en-US" smtClean="0"/>
              <a:t>11</a:t>
            </a:fld>
            <a:endParaRPr lang="en-US" dirty="0"/>
          </a:p>
        </p:txBody>
      </p:sp>
      <p:sp>
        <p:nvSpPr>
          <p:cNvPr id="5" name="Content Placeholder 4">
            <a:extLst>
              <a:ext uri="{FF2B5EF4-FFF2-40B4-BE49-F238E27FC236}">
                <a16:creationId xmlns:a16="http://schemas.microsoft.com/office/drawing/2014/main" id="{96E4FE53-725F-4994-B8EB-B2D6C7420935}"/>
              </a:ext>
            </a:extLst>
          </p:cNvPr>
          <p:cNvSpPr>
            <a:spLocks noGrp="1"/>
          </p:cNvSpPr>
          <p:nvPr>
            <p:ph idx="13"/>
          </p:nvPr>
        </p:nvSpPr>
        <p:spPr>
          <a:xfrm>
            <a:off x="477518" y="1593908"/>
            <a:ext cx="3535679" cy="4443458"/>
          </a:xfrm>
        </p:spPr>
        <p:txBody>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effectLst/>
                <a:uLnTx/>
                <a:uFillTx/>
              </a:rPr>
              <a:t>The point of contact for the organization should submit this form</a:t>
            </a:r>
          </a:p>
          <a:p>
            <a:pPr marR="0" lvl="1" algn="l" defTabSz="914400" rtl="0" eaLnBrk="1" fontAlgn="auto" latinLnBrk="0" hangingPunct="1">
              <a:lnSpc>
                <a:spcPct val="90000"/>
              </a:lnSpc>
              <a:spcBef>
                <a:spcPts val="500"/>
              </a:spcBef>
              <a:spcAft>
                <a:spcPts val="0"/>
              </a:spcAft>
              <a:buClrTx/>
              <a:buSzTx/>
              <a:tabLst/>
              <a:defRPr/>
            </a:pPr>
            <a:r>
              <a:rPr kumimoji="0" lang="en-US" sz="1700" b="0" i="0" u="none" strike="noStrike" kern="1200" cap="none" spc="0" normalizeH="0" baseline="0" noProof="0" dirty="0">
                <a:ln>
                  <a:noFill/>
                </a:ln>
                <a:solidFill>
                  <a:schemeClr val="bg1"/>
                </a:solidFill>
                <a:effectLst/>
                <a:uLnTx/>
                <a:uFillTx/>
              </a:rPr>
              <a:t>If your Point of Contact has changed, email the program mailbox to inform DOA</a:t>
            </a:r>
          </a:p>
          <a:p>
            <a:pPr marR="0" lvl="1" algn="l" defTabSz="914400" rtl="0" eaLnBrk="1" fontAlgn="auto" latinLnBrk="0" hangingPunct="1">
              <a:lnSpc>
                <a:spcPct val="90000"/>
              </a:lnSpc>
              <a:spcBef>
                <a:spcPts val="500"/>
              </a:spcBef>
              <a:spcAft>
                <a:spcPts val="0"/>
              </a:spcAft>
              <a:buClrTx/>
              <a:buSzTx/>
              <a:tabLst/>
              <a:defRPr/>
            </a:pPr>
            <a:r>
              <a:rPr kumimoji="0" lang="en-US" sz="1700" b="0" i="0" u="none" strike="noStrike" kern="1200" cap="none" spc="0" normalizeH="0" baseline="0" noProof="0" dirty="0">
                <a:ln>
                  <a:noFill/>
                </a:ln>
                <a:solidFill>
                  <a:schemeClr val="bg1"/>
                </a:solidFill>
                <a:effectLst/>
                <a:uLnTx/>
                <a:uFillTx/>
              </a:rPr>
              <a:t>Submitter must be someone authorized to act on the organization's behalf/able to legally bind the organization</a:t>
            </a:r>
          </a:p>
          <a:p>
            <a:endParaRPr lang="en-US" dirty="0"/>
          </a:p>
        </p:txBody>
      </p:sp>
      <p:pic>
        <p:nvPicPr>
          <p:cNvPr id="6" name="Picture Placeholder 8" descr="Image of DocuSign's Payment Request log-in page. ">
            <a:extLst>
              <a:ext uri="{FF2B5EF4-FFF2-40B4-BE49-F238E27FC236}">
                <a16:creationId xmlns:a16="http://schemas.microsoft.com/office/drawing/2014/main" id="{A4A5FBF8-8438-4759-A525-98CE9F7A8259}"/>
              </a:ext>
            </a:extLst>
          </p:cNvPr>
          <p:cNvPicPr>
            <a:picLocks noChangeAspect="1"/>
          </p:cNvPicPr>
          <p:nvPr/>
        </p:nvPicPr>
        <p:blipFill rotWithShape="1">
          <a:blip r:embed="rId3">
            <a:extLst>
              <a:ext uri="{28A0092B-C50C-407E-A947-70E740481C1C}">
                <a14:useLocalDpi xmlns:a14="http://schemas.microsoft.com/office/drawing/2010/main" val="0"/>
              </a:ext>
            </a:extLst>
          </a:blip>
          <a:srcRect t="1437" b="4544"/>
          <a:stretch/>
        </p:blipFill>
        <p:spPr>
          <a:xfrm>
            <a:off x="6400800" y="309308"/>
            <a:ext cx="3911599" cy="6053740"/>
          </a:xfrm>
          <a:prstGeom prst="rect">
            <a:avLst/>
          </a:prstGeom>
          <a:effectLst/>
        </p:spPr>
      </p:pic>
    </p:spTree>
    <p:extLst>
      <p:ext uri="{BB962C8B-B14F-4D97-AF65-F5344CB8AC3E}">
        <p14:creationId xmlns:p14="http://schemas.microsoft.com/office/powerpoint/2010/main" val="4215035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C60AE-E037-4C63-B6F5-FA8E72C20777}"/>
              </a:ext>
            </a:extLst>
          </p:cNvPr>
          <p:cNvSpPr>
            <a:spLocks noGrp="1"/>
          </p:cNvSpPr>
          <p:nvPr>
            <p:ph type="title"/>
          </p:nvPr>
        </p:nvSpPr>
        <p:spPr/>
        <p:txBody>
          <a:bodyPr>
            <a:normAutofit fontScale="90000"/>
          </a:bodyPr>
          <a:lstStyle/>
          <a:p>
            <a:r>
              <a:rPr lang="en-US" dirty="0"/>
              <a:t>DocuSign, cont.</a:t>
            </a:r>
          </a:p>
        </p:txBody>
      </p:sp>
      <p:sp>
        <p:nvSpPr>
          <p:cNvPr id="3" name="Slide Number Placeholder 2">
            <a:extLst>
              <a:ext uri="{FF2B5EF4-FFF2-40B4-BE49-F238E27FC236}">
                <a16:creationId xmlns:a16="http://schemas.microsoft.com/office/drawing/2014/main" id="{6C079395-D23D-4E8D-BD19-A407770A1B22}"/>
              </a:ext>
            </a:extLst>
          </p:cNvPr>
          <p:cNvSpPr>
            <a:spLocks noGrp="1"/>
          </p:cNvSpPr>
          <p:nvPr>
            <p:ph type="sldNum" sz="quarter" idx="12"/>
          </p:nvPr>
        </p:nvSpPr>
        <p:spPr/>
        <p:txBody>
          <a:bodyPr/>
          <a:lstStyle/>
          <a:p>
            <a:fld id="{B212C38A-D241-7041-9EFC-6446870ABFAA}" type="slidenum">
              <a:rPr lang="en-US" smtClean="0"/>
              <a:t>12</a:t>
            </a:fld>
            <a:endParaRPr lang="en-US" dirty="0"/>
          </a:p>
        </p:txBody>
      </p:sp>
      <p:sp>
        <p:nvSpPr>
          <p:cNvPr id="5" name="Content Placeholder 4">
            <a:extLst>
              <a:ext uri="{FF2B5EF4-FFF2-40B4-BE49-F238E27FC236}">
                <a16:creationId xmlns:a16="http://schemas.microsoft.com/office/drawing/2014/main" id="{96E4FE53-725F-4994-B8EB-B2D6C7420935}"/>
              </a:ext>
            </a:extLst>
          </p:cNvPr>
          <p:cNvSpPr>
            <a:spLocks noGrp="1"/>
          </p:cNvSpPr>
          <p:nvPr>
            <p:ph idx="13"/>
          </p:nvPr>
        </p:nvSpPr>
        <p:spPr>
          <a:xfrm>
            <a:off x="477518" y="1384184"/>
            <a:ext cx="3535679" cy="4443458"/>
          </a:xfrm>
        </p:spPr>
        <p:txBody>
          <a:bodyPr>
            <a:normAutofit lnSpcReduction="10000"/>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effectLst/>
                <a:uLnTx/>
                <a:uFillTx/>
              </a:rPr>
              <a:t>Note: </a:t>
            </a:r>
            <a:r>
              <a:rPr lang="en-US" sz="1700" dirty="0">
                <a:effectLst/>
              </a:rPr>
              <a:t>a courtesy copy will be sent to the person who filled out the form once it is submitted to DOA</a:t>
            </a:r>
          </a:p>
          <a:p>
            <a:pPr marL="285750" indent="-285750">
              <a:lnSpc>
                <a:spcPct val="90000"/>
              </a:lnSpc>
              <a:spcAft>
                <a:spcPts val="0"/>
              </a:spcAft>
              <a:buFont typeface="Wingdings" panose="05000000000000000000" pitchFamily="2" charset="2"/>
              <a:buChar char="§"/>
              <a:defRPr/>
            </a:pPr>
            <a:r>
              <a:rPr kumimoji="0" lang="en-US" sz="1700" b="0" i="0" u="none" kern="1200" cap="none" spc="0" normalizeH="0" baseline="0" noProof="0" dirty="0">
                <a:ln>
                  <a:noFill/>
                </a:ln>
                <a:effectLst/>
                <a:uLnTx/>
                <a:uFillTx/>
              </a:rPr>
              <a:t>If you would also like a copy of the completed document, provide contact info in the “Receive a completed copy” section</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US" sz="1700" dirty="0"/>
              <a:t>T</a:t>
            </a:r>
            <a:r>
              <a:rPr lang="en-US" sz="1700" dirty="0">
                <a:effectLst/>
              </a:rPr>
              <a:t>he completed copy will not be sent until after DOA Program staff have finished their review and officially approved the Payment Request</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700" b="0" i="0" u="none" strike="noStrike" kern="1200" cap="none" spc="0" normalizeH="0" baseline="0" noProof="0" dirty="0">
                <a:ln>
                  <a:noFill/>
                </a:ln>
                <a:solidFill>
                  <a:schemeClr val="bg1"/>
                </a:solidFill>
                <a:effectLst/>
                <a:uLnTx/>
                <a:uFillTx/>
              </a:rPr>
              <a:t>It may take several weeks to receive the </a:t>
            </a:r>
            <a:r>
              <a:rPr lang="en-US" sz="1700" dirty="0"/>
              <a:t>completed </a:t>
            </a:r>
            <a:r>
              <a:rPr kumimoji="0" lang="en-US" sz="1700" b="0" i="0" u="none" strike="noStrike" kern="1200" cap="none" spc="0" normalizeH="0" baseline="0" noProof="0" dirty="0">
                <a:ln>
                  <a:noFill/>
                </a:ln>
                <a:solidFill>
                  <a:schemeClr val="bg1"/>
                </a:solidFill>
                <a:effectLst/>
                <a:uLnTx/>
                <a:uFillTx/>
              </a:rPr>
              <a:t>copy after approval</a:t>
            </a:r>
          </a:p>
          <a:p>
            <a:pPr marL="285750" indent="-285750">
              <a:lnSpc>
                <a:spcPct val="90000"/>
              </a:lnSpc>
              <a:spcAft>
                <a:spcPts val="0"/>
              </a:spcAft>
              <a:buFont typeface="Wingdings" panose="05000000000000000000" pitchFamily="2" charset="2"/>
              <a:buChar char="§"/>
              <a:defRPr/>
            </a:pPr>
            <a:r>
              <a:rPr kumimoji="0" lang="en-US" sz="1700" b="0" i="0" u="none" strike="noStrike" kern="1200" cap="none" spc="0" normalizeH="0" baseline="0" noProof="0" dirty="0">
                <a:ln>
                  <a:noFill/>
                </a:ln>
                <a:effectLst/>
                <a:uLnTx/>
                <a:uFillTx/>
              </a:rPr>
              <a:t>Once complete, scroll down and select the yellow “Begin Signing” button </a:t>
            </a:r>
          </a:p>
          <a:p>
            <a:pPr marR="0" lvl="0" algn="l" defTabSz="914400" rtl="0" eaLnBrk="1" fontAlgn="auto" latinLnBrk="0" hangingPunct="1">
              <a:lnSpc>
                <a:spcPct val="90000"/>
              </a:lnSpc>
              <a:spcBef>
                <a:spcPts val="1000"/>
              </a:spcBef>
              <a:spcAft>
                <a:spcPts val="0"/>
              </a:spcAft>
              <a:buClrTx/>
              <a:buSzTx/>
              <a:tabLst/>
              <a:defRPr/>
            </a:pPr>
            <a:endParaRPr kumimoji="0" lang="en-US" sz="1700" b="0" i="0" u="none" strike="noStrike" kern="1200" cap="none" spc="0" normalizeH="0" baseline="0" noProof="0" dirty="0">
              <a:ln>
                <a:noFill/>
              </a:ln>
              <a:solidFill>
                <a:schemeClr val="bg1"/>
              </a:solidFill>
              <a:effectLst/>
              <a:uLnTx/>
              <a:uFillTx/>
            </a:endParaRPr>
          </a:p>
          <a:p>
            <a:endParaRPr lang="en-US" dirty="0"/>
          </a:p>
        </p:txBody>
      </p:sp>
      <p:pic>
        <p:nvPicPr>
          <p:cNvPr id="7" name="Picture Placeholder 8" descr="Image of DocuSign's Payment Request log-in page. ">
            <a:extLst>
              <a:ext uri="{FF2B5EF4-FFF2-40B4-BE49-F238E27FC236}">
                <a16:creationId xmlns:a16="http://schemas.microsoft.com/office/drawing/2014/main" id="{924531B5-289A-475A-AF53-10A4EE34BEC1}"/>
              </a:ext>
            </a:extLst>
          </p:cNvPr>
          <p:cNvPicPr>
            <a:picLocks noChangeAspect="1"/>
          </p:cNvPicPr>
          <p:nvPr/>
        </p:nvPicPr>
        <p:blipFill rotWithShape="1">
          <a:blip r:embed="rId3">
            <a:extLst>
              <a:ext uri="{28A0092B-C50C-407E-A947-70E740481C1C}">
                <a14:useLocalDpi xmlns:a14="http://schemas.microsoft.com/office/drawing/2010/main" val="0"/>
              </a:ext>
            </a:extLst>
          </a:blip>
          <a:srcRect t="1587" b="4167"/>
          <a:stretch/>
        </p:blipFill>
        <p:spPr>
          <a:xfrm>
            <a:off x="6366565" y="229313"/>
            <a:ext cx="3817950" cy="6177280"/>
          </a:xfrm>
          <a:prstGeom prst="rect">
            <a:avLst/>
          </a:prstGeom>
          <a:effectLst/>
        </p:spPr>
      </p:pic>
    </p:spTree>
    <p:extLst>
      <p:ext uri="{BB962C8B-B14F-4D97-AF65-F5344CB8AC3E}">
        <p14:creationId xmlns:p14="http://schemas.microsoft.com/office/powerpoint/2010/main" val="1987466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6B58C-69FB-4AFA-AB28-01A25DD0B7B4}"/>
              </a:ext>
            </a:extLst>
          </p:cNvPr>
          <p:cNvSpPr>
            <a:spLocks noGrp="1"/>
          </p:cNvSpPr>
          <p:nvPr>
            <p:ph type="title"/>
          </p:nvPr>
        </p:nvSpPr>
        <p:spPr/>
        <p:txBody>
          <a:bodyPr>
            <a:normAutofit fontScale="90000"/>
          </a:bodyPr>
          <a:lstStyle/>
          <a:p>
            <a:r>
              <a:rPr lang="en-US" dirty="0"/>
              <a:t>DocuSign Disclosures</a:t>
            </a:r>
          </a:p>
        </p:txBody>
      </p:sp>
      <p:sp>
        <p:nvSpPr>
          <p:cNvPr id="3" name="Slide Number Placeholder 2">
            <a:extLst>
              <a:ext uri="{FF2B5EF4-FFF2-40B4-BE49-F238E27FC236}">
                <a16:creationId xmlns:a16="http://schemas.microsoft.com/office/drawing/2014/main" id="{8F1D7175-84ED-4796-A3A4-B87376CE7AA1}"/>
              </a:ext>
            </a:extLst>
          </p:cNvPr>
          <p:cNvSpPr>
            <a:spLocks noGrp="1"/>
          </p:cNvSpPr>
          <p:nvPr>
            <p:ph type="sldNum" sz="quarter" idx="12"/>
          </p:nvPr>
        </p:nvSpPr>
        <p:spPr/>
        <p:txBody>
          <a:bodyPr/>
          <a:lstStyle/>
          <a:p>
            <a:fld id="{B212C38A-D241-7041-9EFC-6446870ABFAA}" type="slidenum">
              <a:rPr lang="en-US" smtClean="0"/>
              <a:t>13</a:t>
            </a:fld>
            <a:endParaRPr lang="en-US" dirty="0"/>
          </a:p>
        </p:txBody>
      </p:sp>
      <p:sp>
        <p:nvSpPr>
          <p:cNvPr id="5" name="Content Placeholder 4">
            <a:extLst>
              <a:ext uri="{FF2B5EF4-FFF2-40B4-BE49-F238E27FC236}">
                <a16:creationId xmlns:a16="http://schemas.microsoft.com/office/drawing/2014/main" id="{C94D08E4-419A-4449-91D0-67467A56EFB1}"/>
              </a:ext>
            </a:extLst>
          </p:cNvPr>
          <p:cNvSpPr>
            <a:spLocks noGrp="1"/>
          </p:cNvSpPr>
          <p:nvPr>
            <p:ph idx="13"/>
          </p:nvPr>
        </p:nvSpPr>
        <p:spPr>
          <a:xfrm>
            <a:off x="477518" y="2130804"/>
            <a:ext cx="3535679" cy="3906562"/>
          </a:xfrm>
        </p:spPr>
        <p:txBody>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rPr>
              <a:t>Prior to gaining access to the DocuSign document, you must review and agree to the Electronic Record and Signature Disclosures</a:t>
            </a:r>
            <a:endParaRPr kumimoji="0" lang="en-US" sz="1600" b="0" i="0" u="none" strike="noStrike" kern="1200" cap="none" spc="0" normalizeH="0" baseline="0" noProof="0" dirty="0">
              <a:ln>
                <a:noFill/>
              </a:ln>
              <a:effectLst/>
              <a:uLnTx/>
              <a:uFillTx/>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rPr>
              <a:t>Check the white box and select “Continue” once you have reviewed the disclosure</a:t>
            </a:r>
          </a:p>
          <a:p>
            <a:endParaRPr lang="en-US" dirty="0"/>
          </a:p>
        </p:txBody>
      </p:sp>
      <p:pic>
        <p:nvPicPr>
          <p:cNvPr id="6" name="Picture Placeholder 8" descr="This image shows the grayed out image of the DocuSign webpage prior to reading and acknowledging the disclosures. ">
            <a:extLst>
              <a:ext uri="{FF2B5EF4-FFF2-40B4-BE49-F238E27FC236}">
                <a16:creationId xmlns:a16="http://schemas.microsoft.com/office/drawing/2014/main" id="{3CBA989D-0FBC-4505-9C17-5B9E3042BA1C}"/>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687269" y="1967981"/>
            <a:ext cx="7315200" cy="2922038"/>
          </a:xfrm>
          <a:prstGeom prst="rect">
            <a:avLst/>
          </a:prstGeom>
        </p:spPr>
      </p:pic>
    </p:spTree>
    <p:extLst>
      <p:ext uri="{BB962C8B-B14F-4D97-AF65-F5344CB8AC3E}">
        <p14:creationId xmlns:p14="http://schemas.microsoft.com/office/powerpoint/2010/main" val="1212903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F0AB3-AA92-489E-8606-69CA0E39AACA}"/>
              </a:ext>
            </a:extLst>
          </p:cNvPr>
          <p:cNvSpPr>
            <a:spLocks noGrp="1"/>
          </p:cNvSpPr>
          <p:nvPr>
            <p:ph type="title"/>
          </p:nvPr>
        </p:nvSpPr>
        <p:spPr>
          <a:xfrm>
            <a:off x="477517" y="229313"/>
            <a:ext cx="3767311" cy="903445"/>
          </a:xfrm>
        </p:spPr>
        <p:txBody>
          <a:bodyPr>
            <a:normAutofit fontScale="90000"/>
          </a:bodyPr>
          <a:lstStyle/>
          <a:p>
            <a:r>
              <a:rPr lang="en-US" dirty="0"/>
              <a:t>Semiannual Report Deadlines</a:t>
            </a:r>
          </a:p>
        </p:txBody>
      </p:sp>
      <p:sp>
        <p:nvSpPr>
          <p:cNvPr id="3" name="Slide Number Placeholder 2">
            <a:extLst>
              <a:ext uri="{FF2B5EF4-FFF2-40B4-BE49-F238E27FC236}">
                <a16:creationId xmlns:a16="http://schemas.microsoft.com/office/drawing/2014/main" id="{70CA1F2A-1A15-42B0-A6F3-8685D7D3E97D}"/>
              </a:ext>
            </a:extLst>
          </p:cNvPr>
          <p:cNvSpPr>
            <a:spLocks noGrp="1"/>
          </p:cNvSpPr>
          <p:nvPr>
            <p:ph type="sldNum" sz="quarter" idx="12"/>
          </p:nvPr>
        </p:nvSpPr>
        <p:spPr/>
        <p:txBody>
          <a:bodyPr/>
          <a:lstStyle/>
          <a:p>
            <a:fld id="{B212C38A-D241-7041-9EFC-6446870ABFAA}" type="slidenum">
              <a:rPr lang="en-US" smtClean="0"/>
              <a:t>14</a:t>
            </a:fld>
            <a:endParaRPr lang="en-US" dirty="0"/>
          </a:p>
        </p:txBody>
      </p:sp>
      <p:sp>
        <p:nvSpPr>
          <p:cNvPr id="5" name="Content Placeholder 4">
            <a:extLst>
              <a:ext uri="{FF2B5EF4-FFF2-40B4-BE49-F238E27FC236}">
                <a16:creationId xmlns:a16="http://schemas.microsoft.com/office/drawing/2014/main" id="{DCC1EF9D-DB27-443B-AB69-DD51ACAA02A3}"/>
              </a:ext>
            </a:extLst>
          </p:cNvPr>
          <p:cNvSpPr>
            <a:spLocks noGrp="1"/>
          </p:cNvSpPr>
          <p:nvPr>
            <p:ph idx="13"/>
          </p:nvPr>
        </p:nvSpPr>
        <p:spPr>
          <a:xfrm>
            <a:off x="477518" y="1744910"/>
            <a:ext cx="3535679" cy="4292456"/>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The first page of the Semiannual Report and Payment Request Form explains the timelines for submission and what information is required</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Click the yellow "Start" button to begin the process. Required fields will have a "Fill" Tab.</a:t>
            </a:r>
          </a:p>
          <a:p>
            <a:endParaRPr lang="en-US" dirty="0"/>
          </a:p>
        </p:txBody>
      </p:sp>
      <p:pic>
        <p:nvPicPr>
          <p:cNvPr id="6" name="Picture Placeholder 8" descr="This image shows a table listing out the timeline of when Payment Requests are due. ">
            <a:extLst>
              <a:ext uri="{FF2B5EF4-FFF2-40B4-BE49-F238E27FC236}">
                <a16:creationId xmlns:a16="http://schemas.microsoft.com/office/drawing/2014/main" id="{D48560E0-092C-41F8-A605-6FF4E3615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4100" y="345204"/>
            <a:ext cx="6850380" cy="5497430"/>
          </a:xfrm>
          <a:prstGeom prst="rect">
            <a:avLst/>
          </a:prstGeom>
          <a:effectLst/>
        </p:spPr>
      </p:pic>
    </p:spTree>
    <p:extLst>
      <p:ext uri="{BB962C8B-B14F-4D97-AF65-F5344CB8AC3E}">
        <p14:creationId xmlns:p14="http://schemas.microsoft.com/office/powerpoint/2010/main" val="3189466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58F0-6BA3-4C8D-8880-915B0CDBDE50}"/>
              </a:ext>
            </a:extLst>
          </p:cNvPr>
          <p:cNvSpPr>
            <a:spLocks noGrp="1"/>
          </p:cNvSpPr>
          <p:nvPr>
            <p:ph type="title"/>
          </p:nvPr>
        </p:nvSpPr>
        <p:spPr>
          <a:xfrm>
            <a:off x="477518" y="229313"/>
            <a:ext cx="3894066" cy="903445"/>
          </a:xfrm>
        </p:spPr>
        <p:txBody>
          <a:bodyPr>
            <a:normAutofit fontScale="90000"/>
          </a:bodyPr>
          <a:lstStyle/>
          <a:p>
            <a:r>
              <a:rPr lang="en-US" dirty="0"/>
              <a:t>Section 1, Header</a:t>
            </a:r>
          </a:p>
        </p:txBody>
      </p:sp>
      <p:sp>
        <p:nvSpPr>
          <p:cNvPr id="3" name="Slide Number Placeholder 2">
            <a:extLst>
              <a:ext uri="{FF2B5EF4-FFF2-40B4-BE49-F238E27FC236}">
                <a16:creationId xmlns:a16="http://schemas.microsoft.com/office/drawing/2014/main" id="{AA43B194-D383-4FD0-B9DE-DC59A746AC94}"/>
              </a:ext>
            </a:extLst>
          </p:cNvPr>
          <p:cNvSpPr>
            <a:spLocks noGrp="1"/>
          </p:cNvSpPr>
          <p:nvPr>
            <p:ph type="sldNum" sz="quarter" idx="12"/>
          </p:nvPr>
        </p:nvSpPr>
        <p:spPr/>
        <p:txBody>
          <a:bodyPr/>
          <a:lstStyle/>
          <a:p>
            <a:fld id="{B212C38A-D241-7041-9EFC-6446870ABFAA}" type="slidenum">
              <a:rPr lang="en-US" smtClean="0"/>
              <a:t>15</a:t>
            </a:fld>
            <a:endParaRPr lang="en-US" dirty="0"/>
          </a:p>
        </p:txBody>
      </p:sp>
      <p:sp>
        <p:nvSpPr>
          <p:cNvPr id="5" name="Content Placeholder 4">
            <a:extLst>
              <a:ext uri="{FF2B5EF4-FFF2-40B4-BE49-F238E27FC236}">
                <a16:creationId xmlns:a16="http://schemas.microsoft.com/office/drawing/2014/main" id="{E553CFEE-B739-4D7A-B85B-74F6910A7278}"/>
              </a:ext>
            </a:extLst>
          </p:cNvPr>
          <p:cNvSpPr>
            <a:spLocks noGrp="1"/>
          </p:cNvSpPr>
          <p:nvPr>
            <p:ph idx="13"/>
          </p:nvPr>
        </p:nvSpPr>
        <p:spPr>
          <a:xfrm>
            <a:off x="477518" y="1409350"/>
            <a:ext cx="3535679" cy="4628016"/>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Project ID and Grantee Name </a:t>
            </a:r>
            <a:r>
              <a:rPr kumimoji="0" lang="en-US" sz="2000" b="0" i="0" u="none" kern="1200" cap="none" spc="0" normalizeH="0" baseline="0" noProof="0" dirty="0">
                <a:ln>
                  <a:noFill/>
                </a:ln>
                <a:effectLst/>
                <a:uLnTx/>
                <a:uFillTx/>
              </a:rPr>
              <a:t>should</a:t>
            </a:r>
            <a:r>
              <a:rPr kumimoji="0" lang="en-US" sz="2000" b="0" i="0" u="none" strike="noStrike" kern="1200" cap="none" spc="0" normalizeH="0" baseline="0" noProof="0" dirty="0">
                <a:ln>
                  <a:noFill/>
                </a:ln>
                <a:effectLst/>
                <a:uLnTx/>
                <a:uFillTx/>
              </a:rPr>
              <a:t> come from your Grant Agreement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Select the correct six-month period for the payment request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Note: if you need to submit an initial payment and an additional payment request, submit each separately</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Please contact program staff if you have any questions</a:t>
            </a:r>
          </a:p>
          <a:p>
            <a:endParaRPr lang="en-US" dirty="0"/>
          </a:p>
        </p:txBody>
      </p:sp>
      <p:pic>
        <p:nvPicPr>
          <p:cNvPr id="6" name="Picture Placeholder 16">
            <a:extLst>
              <a:ext uri="{FF2B5EF4-FFF2-40B4-BE49-F238E27FC236}">
                <a16:creationId xmlns:a16="http://schemas.microsoft.com/office/drawing/2014/main" id="{451BA79D-3FB4-4865-AD5A-DE3DB2CC93E4}"/>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889500" y="1409350"/>
            <a:ext cx="7006659" cy="3450779"/>
          </a:xfrm>
          <a:prstGeom prst="rect">
            <a:avLst/>
          </a:prstGeom>
          <a:effectLst/>
        </p:spPr>
      </p:pic>
      <p:pic>
        <p:nvPicPr>
          <p:cNvPr id="7" name="Picture 6">
            <a:extLst>
              <a:ext uri="{FF2B5EF4-FFF2-40B4-BE49-F238E27FC236}">
                <a16:creationId xmlns:a16="http://schemas.microsoft.com/office/drawing/2014/main" id="{17374B82-FBBA-9F75-930F-CDC42F335676}"/>
              </a:ext>
            </a:extLst>
          </p:cNvPr>
          <p:cNvPicPr>
            <a:picLocks noChangeAspect="1"/>
          </p:cNvPicPr>
          <p:nvPr/>
        </p:nvPicPr>
        <p:blipFill>
          <a:blip r:embed="rId4"/>
          <a:stretch>
            <a:fillRect/>
          </a:stretch>
        </p:blipFill>
        <p:spPr>
          <a:xfrm>
            <a:off x="6387176" y="5604133"/>
            <a:ext cx="3819525" cy="561975"/>
          </a:xfrm>
          <a:prstGeom prst="rect">
            <a:avLst/>
          </a:prstGeom>
        </p:spPr>
      </p:pic>
      <p:sp>
        <p:nvSpPr>
          <p:cNvPr id="8" name="TextBox 7">
            <a:extLst>
              <a:ext uri="{FF2B5EF4-FFF2-40B4-BE49-F238E27FC236}">
                <a16:creationId xmlns:a16="http://schemas.microsoft.com/office/drawing/2014/main" id="{DABA202C-D704-C54E-1B18-F1C9854DDD78}"/>
              </a:ext>
            </a:extLst>
          </p:cNvPr>
          <p:cNvSpPr txBox="1"/>
          <p:nvPr/>
        </p:nvSpPr>
        <p:spPr>
          <a:xfrm>
            <a:off x="5199321" y="5129203"/>
            <a:ext cx="477115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For Equitable Recovery Grantees Only: </a:t>
            </a:r>
          </a:p>
        </p:txBody>
      </p:sp>
      <p:sp>
        <p:nvSpPr>
          <p:cNvPr id="4" name="TextBox 3">
            <a:extLst>
              <a:ext uri="{FF2B5EF4-FFF2-40B4-BE49-F238E27FC236}">
                <a16:creationId xmlns:a16="http://schemas.microsoft.com/office/drawing/2014/main" id="{AD48206E-E192-4C20-8B39-B263C38A7F08}"/>
              </a:ext>
            </a:extLst>
          </p:cNvPr>
          <p:cNvSpPr txBox="1"/>
          <p:nvPr/>
        </p:nvSpPr>
        <p:spPr>
          <a:xfrm>
            <a:off x="10413219" y="3305889"/>
            <a:ext cx="1087120" cy="246221"/>
          </a:xfrm>
          <a:prstGeom prst="rect">
            <a:avLst/>
          </a:prstGeom>
          <a:solidFill>
            <a:schemeClr val="bg1"/>
          </a:solidFill>
          <a:ln>
            <a:solidFill>
              <a:srgbClr val="C00000"/>
            </a:solidFill>
          </a:ln>
        </p:spPr>
        <p:txBody>
          <a:bodyPr wrap="square" rtlCol="0">
            <a:spAutoFit/>
          </a:bodyPr>
          <a:lstStyle/>
          <a:p>
            <a:r>
              <a:rPr lang="en-US" sz="1000" dirty="0">
                <a:latin typeface="Arial" panose="020B0604020202020204" pitchFamily="34" charset="0"/>
                <a:cs typeface="Arial" panose="020B0604020202020204" pitchFamily="34" charset="0"/>
              </a:rPr>
              <a:t>ARPA-DBA-001</a:t>
            </a:r>
          </a:p>
        </p:txBody>
      </p:sp>
    </p:spTree>
    <p:extLst>
      <p:ext uri="{BB962C8B-B14F-4D97-AF65-F5344CB8AC3E}">
        <p14:creationId xmlns:p14="http://schemas.microsoft.com/office/powerpoint/2010/main" val="3587724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58F0-6BA3-4C8D-8880-915B0CDBDE50}"/>
              </a:ext>
            </a:extLst>
          </p:cNvPr>
          <p:cNvSpPr>
            <a:spLocks noGrp="1"/>
          </p:cNvSpPr>
          <p:nvPr>
            <p:ph type="title"/>
          </p:nvPr>
        </p:nvSpPr>
        <p:spPr>
          <a:xfrm>
            <a:off x="477517" y="229313"/>
            <a:ext cx="3733755" cy="903445"/>
          </a:xfrm>
        </p:spPr>
        <p:txBody>
          <a:bodyPr>
            <a:normAutofit fontScale="90000"/>
          </a:bodyPr>
          <a:lstStyle/>
          <a:p>
            <a:r>
              <a:rPr lang="en-US" dirty="0"/>
              <a:t>Section 1, Line A</a:t>
            </a:r>
          </a:p>
        </p:txBody>
      </p:sp>
      <p:sp>
        <p:nvSpPr>
          <p:cNvPr id="3" name="Slide Number Placeholder 2">
            <a:extLst>
              <a:ext uri="{FF2B5EF4-FFF2-40B4-BE49-F238E27FC236}">
                <a16:creationId xmlns:a16="http://schemas.microsoft.com/office/drawing/2014/main" id="{AA43B194-D383-4FD0-B9DE-DC59A746AC94}"/>
              </a:ext>
            </a:extLst>
          </p:cNvPr>
          <p:cNvSpPr>
            <a:spLocks noGrp="1"/>
          </p:cNvSpPr>
          <p:nvPr>
            <p:ph type="sldNum" sz="quarter" idx="12"/>
          </p:nvPr>
        </p:nvSpPr>
        <p:spPr/>
        <p:txBody>
          <a:bodyPr/>
          <a:lstStyle/>
          <a:p>
            <a:fld id="{B212C38A-D241-7041-9EFC-6446870ABFAA}" type="slidenum">
              <a:rPr lang="en-US" smtClean="0"/>
              <a:t>16</a:t>
            </a:fld>
            <a:endParaRPr lang="en-US" dirty="0"/>
          </a:p>
        </p:txBody>
      </p:sp>
      <p:sp>
        <p:nvSpPr>
          <p:cNvPr id="5" name="Content Placeholder 4">
            <a:extLst>
              <a:ext uri="{FF2B5EF4-FFF2-40B4-BE49-F238E27FC236}">
                <a16:creationId xmlns:a16="http://schemas.microsoft.com/office/drawing/2014/main" id="{E553CFEE-B739-4D7A-B85B-74F6910A7278}"/>
              </a:ext>
            </a:extLst>
          </p:cNvPr>
          <p:cNvSpPr>
            <a:spLocks noGrp="1"/>
          </p:cNvSpPr>
          <p:nvPr>
            <p:ph idx="13"/>
          </p:nvPr>
        </p:nvSpPr>
        <p:spPr>
          <a:xfrm>
            <a:off x="477517" y="1644150"/>
            <a:ext cx="3535679" cy="4099509"/>
          </a:xfrm>
        </p:spPr>
        <p:txBody>
          <a:bodyPr>
            <a:normAutofit fontScale="85000" lnSpcReduction="10000"/>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600" b="0" i="0" u="none" strike="noStrike" kern="1200" cap="none" spc="0" normalizeH="0" baseline="0" noProof="0" dirty="0">
                <a:ln>
                  <a:noFill/>
                </a:ln>
                <a:effectLst/>
                <a:uLnTx/>
                <a:uFillTx/>
              </a:rPr>
              <a:t>Line A should come directly from your Grant Agreement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600" b="0" i="0" u="none" strike="noStrike" kern="1200" cap="none" spc="0" normalizeH="0" baseline="0" noProof="0" dirty="0">
                <a:ln>
                  <a:noFill/>
                </a:ln>
                <a:effectLst/>
                <a:uLnTx/>
                <a:uFillTx/>
              </a:rPr>
              <a:t>Equitable Recovery grantees with multiple grant IDs should submit separate payment requests for each ID</a:t>
            </a:r>
            <a:endParaRPr lang="en-US" sz="2600" dirty="0"/>
          </a:p>
          <a:p>
            <a:pPr marL="1143000" lvl="1" indent="-457200">
              <a:lnSpc>
                <a:spcPct val="90000"/>
              </a:lnSpc>
              <a:spcBef>
                <a:spcPts val="1000"/>
              </a:spcBef>
              <a:defRPr/>
            </a:pPr>
            <a:r>
              <a:rPr kumimoji="0" lang="en-US" sz="2600" b="0" i="0" u="none" strike="noStrike" kern="1200" cap="none" spc="0" normalizeH="0" baseline="0" noProof="0" dirty="0">
                <a:ln>
                  <a:noFill/>
                </a:ln>
                <a:solidFill>
                  <a:schemeClr val="bg1"/>
                </a:solidFill>
                <a:effectLst/>
                <a:uLnTx/>
                <a:uFillTx/>
              </a:rPr>
              <a:t>Line A should reflect the grant amount dedicated to each category.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US" dirty="0"/>
          </a:p>
        </p:txBody>
      </p:sp>
      <p:pic>
        <p:nvPicPr>
          <p:cNvPr id="7" name="Picture Placeholder 8" descr="The black arrow points to Line A in Section 1. ">
            <a:extLst>
              <a:ext uri="{FF2B5EF4-FFF2-40B4-BE49-F238E27FC236}">
                <a16:creationId xmlns:a16="http://schemas.microsoft.com/office/drawing/2014/main" id="{84CC3160-89B1-4DA9-A923-20C29AF39060}"/>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5405862" y="1644150"/>
            <a:ext cx="6019331" cy="3566453"/>
          </a:xfrm>
          <a:prstGeom prst="rect">
            <a:avLst/>
          </a:prstGeom>
          <a:effectLst/>
        </p:spPr>
      </p:pic>
      <p:sp>
        <p:nvSpPr>
          <p:cNvPr id="6" name="TextBox 5">
            <a:extLst>
              <a:ext uri="{FF2B5EF4-FFF2-40B4-BE49-F238E27FC236}">
                <a16:creationId xmlns:a16="http://schemas.microsoft.com/office/drawing/2014/main" id="{56E82535-018B-4015-84C0-34DA49D9B9F1}"/>
              </a:ext>
            </a:extLst>
          </p:cNvPr>
          <p:cNvSpPr txBox="1"/>
          <p:nvPr/>
        </p:nvSpPr>
        <p:spPr>
          <a:xfrm>
            <a:off x="10147299" y="2171700"/>
            <a:ext cx="914401" cy="203200"/>
          </a:xfrm>
          <a:prstGeom prst="rect">
            <a:avLst/>
          </a:prstGeom>
          <a:solidFill>
            <a:schemeClr val="bg1"/>
          </a:solidFill>
          <a:ln>
            <a:solidFill>
              <a:srgbClr val="C00000"/>
            </a:solidFill>
          </a:ln>
        </p:spPr>
        <p:txBody>
          <a:bodyPr wrap="square" rtlCol="0">
            <a:spAutoFit/>
          </a:bodyPr>
          <a:lstStyle/>
          <a:p>
            <a:r>
              <a:rPr lang="en-US" sz="700" dirty="0">
                <a:latin typeface="Arial" panose="020B0604020202020204" pitchFamily="34" charset="0"/>
                <a:cs typeface="Arial" panose="020B0604020202020204" pitchFamily="34" charset="0"/>
              </a:rPr>
              <a:t>ARPA-DBA-001</a:t>
            </a:r>
          </a:p>
        </p:txBody>
      </p:sp>
    </p:spTree>
    <p:extLst>
      <p:ext uri="{BB962C8B-B14F-4D97-AF65-F5344CB8AC3E}">
        <p14:creationId xmlns:p14="http://schemas.microsoft.com/office/powerpoint/2010/main" val="2345043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58F0-6BA3-4C8D-8880-915B0CDBDE50}"/>
              </a:ext>
            </a:extLst>
          </p:cNvPr>
          <p:cNvSpPr>
            <a:spLocks noGrp="1"/>
          </p:cNvSpPr>
          <p:nvPr>
            <p:ph type="title"/>
          </p:nvPr>
        </p:nvSpPr>
        <p:spPr>
          <a:xfrm>
            <a:off x="477517" y="229313"/>
            <a:ext cx="3733755" cy="903445"/>
          </a:xfrm>
        </p:spPr>
        <p:txBody>
          <a:bodyPr>
            <a:normAutofit fontScale="90000"/>
          </a:bodyPr>
          <a:lstStyle/>
          <a:p>
            <a:r>
              <a:rPr lang="en-US" dirty="0"/>
              <a:t>Section 1, Line B</a:t>
            </a:r>
          </a:p>
        </p:txBody>
      </p:sp>
      <p:sp>
        <p:nvSpPr>
          <p:cNvPr id="3" name="Slide Number Placeholder 2">
            <a:extLst>
              <a:ext uri="{FF2B5EF4-FFF2-40B4-BE49-F238E27FC236}">
                <a16:creationId xmlns:a16="http://schemas.microsoft.com/office/drawing/2014/main" id="{AA43B194-D383-4FD0-B9DE-DC59A746AC94}"/>
              </a:ext>
            </a:extLst>
          </p:cNvPr>
          <p:cNvSpPr>
            <a:spLocks noGrp="1"/>
          </p:cNvSpPr>
          <p:nvPr>
            <p:ph type="sldNum" sz="quarter" idx="12"/>
          </p:nvPr>
        </p:nvSpPr>
        <p:spPr/>
        <p:txBody>
          <a:bodyPr/>
          <a:lstStyle/>
          <a:p>
            <a:fld id="{B212C38A-D241-7041-9EFC-6446870ABFAA}" type="slidenum">
              <a:rPr lang="en-US" smtClean="0"/>
              <a:t>17</a:t>
            </a:fld>
            <a:endParaRPr lang="en-US" dirty="0"/>
          </a:p>
        </p:txBody>
      </p:sp>
      <p:sp>
        <p:nvSpPr>
          <p:cNvPr id="5" name="Content Placeholder 4">
            <a:extLst>
              <a:ext uri="{FF2B5EF4-FFF2-40B4-BE49-F238E27FC236}">
                <a16:creationId xmlns:a16="http://schemas.microsoft.com/office/drawing/2014/main" id="{E553CFEE-B739-4D7A-B85B-74F6910A7278}"/>
              </a:ext>
            </a:extLst>
          </p:cNvPr>
          <p:cNvSpPr>
            <a:spLocks noGrp="1"/>
          </p:cNvSpPr>
          <p:nvPr>
            <p:ph idx="13"/>
          </p:nvPr>
        </p:nvSpPr>
        <p:spPr>
          <a:xfrm>
            <a:off x="477518" y="1937856"/>
            <a:ext cx="3535679" cy="4099509"/>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List the total payment amount received from previous submissions</a:t>
            </a:r>
          </a:p>
          <a:p>
            <a:pPr marR="0" lvl="1" algn="l" defTabSz="914400" rtl="0" eaLnBrk="1" fontAlgn="auto" latinLnBrk="0" hangingPunct="1">
              <a:lnSpc>
                <a:spcPct val="90000"/>
              </a:lnSpc>
              <a:spcBef>
                <a:spcPts val="500"/>
              </a:spcBef>
              <a:spcAft>
                <a:spcPts val="0"/>
              </a:spcAft>
              <a:buClrTx/>
              <a:buSzTx/>
              <a:tabLst/>
              <a:defRPr/>
            </a:pPr>
            <a:r>
              <a:rPr kumimoji="0" lang="en-US" sz="2000" b="0" i="0" u="none" strike="noStrike" kern="1200" cap="none" spc="0" normalizeH="0" baseline="0" noProof="0" dirty="0">
                <a:ln>
                  <a:noFill/>
                </a:ln>
                <a:solidFill>
                  <a:schemeClr val="bg1"/>
                </a:solidFill>
                <a:effectLst/>
                <a:uLnTx/>
                <a:uFillTx/>
              </a:rPr>
              <a:t>Line B </a:t>
            </a:r>
            <a:r>
              <a:rPr kumimoji="0" lang="en-US" sz="2000" b="1" i="0" u="sng" strike="noStrike" kern="1200" cap="none" spc="0" normalizeH="0" baseline="0" noProof="0" dirty="0">
                <a:ln>
                  <a:noFill/>
                </a:ln>
                <a:solidFill>
                  <a:schemeClr val="bg1"/>
                </a:solidFill>
                <a:effectLst/>
                <a:uLnTx/>
                <a:uFillTx/>
              </a:rPr>
              <a:t>must equal </a:t>
            </a:r>
            <a:r>
              <a:rPr kumimoji="0" lang="en-US" sz="2000" b="0" i="0" u="none" strike="noStrike" kern="1200" cap="none" spc="0" normalizeH="0" baseline="0" noProof="0" dirty="0">
                <a:ln>
                  <a:noFill/>
                </a:ln>
                <a:solidFill>
                  <a:schemeClr val="bg1"/>
                </a:solidFill>
                <a:effectLst/>
                <a:uLnTx/>
                <a:uFillTx/>
              </a:rPr>
              <a:t>the total of all amounts previously received</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kern="1200" cap="none" spc="0" normalizeH="0" baseline="0" noProof="0" dirty="0">
                <a:ln>
                  <a:noFill/>
                </a:ln>
                <a:effectLst/>
                <a:uLnTx/>
                <a:uFillTx/>
              </a:rPr>
              <a:t>If this is your initial payment request</a:t>
            </a:r>
            <a:r>
              <a:rPr lang="en-US" dirty="0"/>
              <a:t> the </a:t>
            </a:r>
            <a:r>
              <a:rPr kumimoji="0" lang="en-US" sz="2000" b="0" i="0" u="none" kern="1200" cap="none" spc="0" normalizeH="0" baseline="0" noProof="0" dirty="0">
                <a:ln>
                  <a:noFill/>
                </a:ln>
                <a:effectLst/>
                <a:uLnTx/>
                <a:uFillTx/>
              </a:rPr>
              <a:t>amount will be zero</a:t>
            </a:r>
            <a:endParaRPr kumimoji="0" lang="en-US" sz="2000" b="0" i="0" u="none" strike="sngStrike" kern="1200" cap="none" spc="0" normalizeH="0" baseline="0" noProof="0" dirty="0">
              <a:ln>
                <a:noFill/>
              </a:ln>
              <a:effectLst/>
              <a:uLnTx/>
              <a:uFillTx/>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US" dirty="0"/>
          </a:p>
        </p:txBody>
      </p:sp>
      <p:pic>
        <p:nvPicPr>
          <p:cNvPr id="6" name="Picture Placeholder 21" descr="The black arrow points to Line B in Section 1. ">
            <a:extLst>
              <a:ext uri="{FF2B5EF4-FFF2-40B4-BE49-F238E27FC236}">
                <a16:creationId xmlns:a16="http://schemas.microsoft.com/office/drawing/2014/main" id="{EA954751-DA2E-49E6-A271-CC3CF977759C}"/>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927600" y="1088520"/>
            <a:ext cx="6882441" cy="4077845"/>
          </a:xfrm>
          <a:prstGeom prst="rect">
            <a:avLst/>
          </a:prstGeom>
          <a:effectLst/>
        </p:spPr>
      </p:pic>
      <p:sp>
        <p:nvSpPr>
          <p:cNvPr id="7" name="TextBox 6">
            <a:extLst>
              <a:ext uri="{FF2B5EF4-FFF2-40B4-BE49-F238E27FC236}">
                <a16:creationId xmlns:a16="http://schemas.microsoft.com/office/drawing/2014/main" id="{1A602EE2-F134-4AD1-A29C-32193FBB1C10}"/>
              </a:ext>
            </a:extLst>
          </p:cNvPr>
          <p:cNvSpPr txBox="1"/>
          <p:nvPr/>
        </p:nvSpPr>
        <p:spPr>
          <a:xfrm>
            <a:off x="10342880" y="1691635"/>
            <a:ext cx="1137920" cy="230832"/>
          </a:xfrm>
          <a:prstGeom prst="rect">
            <a:avLst/>
          </a:prstGeom>
          <a:solidFill>
            <a:schemeClr val="bg1"/>
          </a:solidFill>
          <a:ln>
            <a:solidFill>
              <a:srgbClr val="C00000"/>
            </a:solidFill>
          </a:ln>
        </p:spPr>
        <p:txBody>
          <a:bodyPr wrap="square" rtlCol="0">
            <a:spAutoFit/>
          </a:bodyPr>
          <a:lstStyle/>
          <a:p>
            <a:r>
              <a:rPr lang="en-US" sz="900" dirty="0">
                <a:latin typeface="Arial" panose="020B0604020202020204" pitchFamily="34" charset="0"/>
                <a:cs typeface="Arial" panose="020B0604020202020204" pitchFamily="34" charset="0"/>
              </a:rPr>
              <a:t>ARPA-DBA-001</a:t>
            </a:r>
          </a:p>
        </p:txBody>
      </p:sp>
    </p:spTree>
    <p:extLst>
      <p:ext uri="{BB962C8B-B14F-4D97-AF65-F5344CB8AC3E}">
        <p14:creationId xmlns:p14="http://schemas.microsoft.com/office/powerpoint/2010/main" val="3180805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58F0-6BA3-4C8D-8880-915B0CDBDE50}"/>
              </a:ext>
            </a:extLst>
          </p:cNvPr>
          <p:cNvSpPr>
            <a:spLocks noGrp="1"/>
          </p:cNvSpPr>
          <p:nvPr>
            <p:ph type="title"/>
          </p:nvPr>
        </p:nvSpPr>
        <p:spPr>
          <a:xfrm>
            <a:off x="477517" y="229313"/>
            <a:ext cx="3733755" cy="903445"/>
          </a:xfrm>
        </p:spPr>
        <p:txBody>
          <a:bodyPr>
            <a:normAutofit fontScale="90000"/>
          </a:bodyPr>
          <a:lstStyle/>
          <a:p>
            <a:r>
              <a:rPr lang="en-US" dirty="0"/>
              <a:t>Section 1, Line C</a:t>
            </a:r>
          </a:p>
        </p:txBody>
      </p:sp>
      <p:sp>
        <p:nvSpPr>
          <p:cNvPr id="3" name="Slide Number Placeholder 2">
            <a:extLst>
              <a:ext uri="{FF2B5EF4-FFF2-40B4-BE49-F238E27FC236}">
                <a16:creationId xmlns:a16="http://schemas.microsoft.com/office/drawing/2014/main" id="{AA43B194-D383-4FD0-B9DE-DC59A746AC94}"/>
              </a:ext>
            </a:extLst>
          </p:cNvPr>
          <p:cNvSpPr>
            <a:spLocks noGrp="1"/>
          </p:cNvSpPr>
          <p:nvPr>
            <p:ph type="sldNum" sz="quarter" idx="12"/>
          </p:nvPr>
        </p:nvSpPr>
        <p:spPr/>
        <p:txBody>
          <a:bodyPr/>
          <a:lstStyle/>
          <a:p>
            <a:fld id="{B212C38A-D241-7041-9EFC-6446870ABFAA}" type="slidenum">
              <a:rPr lang="en-US" smtClean="0"/>
              <a:t>18</a:t>
            </a:fld>
            <a:endParaRPr lang="en-US" dirty="0"/>
          </a:p>
        </p:txBody>
      </p:sp>
      <p:sp>
        <p:nvSpPr>
          <p:cNvPr id="5" name="Content Placeholder 4">
            <a:extLst>
              <a:ext uri="{FF2B5EF4-FFF2-40B4-BE49-F238E27FC236}">
                <a16:creationId xmlns:a16="http://schemas.microsoft.com/office/drawing/2014/main" id="{E553CFEE-B739-4D7A-B85B-74F6910A7278}"/>
              </a:ext>
            </a:extLst>
          </p:cNvPr>
          <p:cNvSpPr>
            <a:spLocks noGrp="1"/>
          </p:cNvSpPr>
          <p:nvPr>
            <p:ph idx="13"/>
          </p:nvPr>
        </p:nvSpPr>
        <p:spPr>
          <a:xfrm>
            <a:off x="477518" y="1937856"/>
            <a:ext cx="3535679" cy="4099509"/>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Line C should match the total amount your organization has </a:t>
            </a:r>
            <a:r>
              <a:rPr kumimoji="0" lang="en-US" sz="2000" b="0" i="1" u="sng" strike="noStrike" kern="1200" cap="none" spc="0" normalizeH="0" baseline="0" noProof="0" dirty="0">
                <a:ln>
                  <a:noFill/>
                </a:ln>
                <a:effectLst/>
                <a:uLnTx/>
                <a:uFillTx/>
              </a:rPr>
              <a:t>actually spent</a:t>
            </a:r>
            <a:r>
              <a:rPr kumimoji="0" lang="en-US" sz="2000" b="0" i="0" u="sng" strike="noStrike" kern="1200" cap="none" spc="0" normalizeH="0" baseline="0" noProof="0" dirty="0">
                <a:ln>
                  <a:noFill/>
                </a:ln>
                <a:effectLst/>
                <a:uLnTx/>
                <a:uFillTx/>
              </a:rPr>
              <a:t> </a:t>
            </a:r>
            <a:r>
              <a:rPr kumimoji="0" lang="en-US" sz="2000" b="0" i="0" u="none" strike="noStrike" kern="1200" cap="none" spc="0" normalizeH="0" baseline="0" noProof="0" dirty="0">
                <a:ln>
                  <a:noFill/>
                </a:ln>
                <a:effectLst/>
                <a:uLnTx/>
                <a:uFillTx/>
              </a:rPr>
              <a:t>on allowable expenses at the time of the payment request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US" dirty="0"/>
              <a:t>Accounting system should track budget versus actual expenditures</a:t>
            </a:r>
            <a:endParaRPr kumimoji="0" lang="en-US" sz="2000" b="0" i="0" u="none" kern="1200" cap="none" spc="0" normalizeH="0" baseline="0" noProof="0" dirty="0">
              <a:ln>
                <a:noFill/>
              </a:ln>
              <a:effectLst/>
              <a:uLnTx/>
              <a:uFillTx/>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US" dirty="0"/>
          </a:p>
        </p:txBody>
      </p:sp>
      <p:pic>
        <p:nvPicPr>
          <p:cNvPr id="7" name="Picture Placeholder 21" descr="The black arrow points to Line C in Section 1. ">
            <a:extLst>
              <a:ext uri="{FF2B5EF4-FFF2-40B4-BE49-F238E27FC236}">
                <a16:creationId xmlns:a16="http://schemas.microsoft.com/office/drawing/2014/main" id="{060E9D46-D9EF-42FD-A470-5CB483C19DAD}"/>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990071" y="1132758"/>
            <a:ext cx="6919004" cy="4099509"/>
          </a:xfrm>
          <a:prstGeom prst="rect">
            <a:avLst/>
          </a:prstGeom>
          <a:effectLst/>
        </p:spPr>
      </p:pic>
      <p:sp>
        <p:nvSpPr>
          <p:cNvPr id="6" name="TextBox 5">
            <a:extLst>
              <a:ext uri="{FF2B5EF4-FFF2-40B4-BE49-F238E27FC236}">
                <a16:creationId xmlns:a16="http://schemas.microsoft.com/office/drawing/2014/main" id="{7432AD5A-95F4-4E18-B6E1-363F07E7B420}"/>
              </a:ext>
            </a:extLst>
          </p:cNvPr>
          <p:cNvSpPr txBox="1"/>
          <p:nvPr/>
        </p:nvSpPr>
        <p:spPr>
          <a:xfrm>
            <a:off x="10451319" y="1707024"/>
            <a:ext cx="1087120" cy="230832"/>
          </a:xfrm>
          <a:prstGeom prst="rect">
            <a:avLst/>
          </a:prstGeom>
          <a:solidFill>
            <a:schemeClr val="bg1"/>
          </a:solidFill>
          <a:ln>
            <a:solidFill>
              <a:srgbClr val="C00000"/>
            </a:solidFill>
          </a:ln>
        </p:spPr>
        <p:txBody>
          <a:bodyPr wrap="square" rtlCol="0">
            <a:spAutoFit/>
          </a:bodyPr>
          <a:lstStyle/>
          <a:p>
            <a:r>
              <a:rPr lang="en-US" sz="900" dirty="0">
                <a:latin typeface="Arial" panose="020B0604020202020204" pitchFamily="34" charset="0"/>
                <a:cs typeface="Arial" panose="020B0604020202020204" pitchFamily="34" charset="0"/>
              </a:rPr>
              <a:t>ARPA-DBA-001</a:t>
            </a:r>
          </a:p>
        </p:txBody>
      </p:sp>
    </p:spTree>
    <p:extLst>
      <p:ext uri="{BB962C8B-B14F-4D97-AF65-F5344CB8AC3E}">
        <p14:creationId xmlns:p14="http://schemas.microsoft.com/office/powerpoint/2010/main" val="3652881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58F0-6BA3-4C8D-8880-915B0CDBDE50}"/>
              </a:ext>
            </a:extLst>
          </p:cNvPr>
          <p:cNvSpPr>
            <a:spLocks noGrp="1"/>
          </p:cNvSpPr>
          <p:nvPr>
            <p:ph type="title"/>
          </p:nvPr>
        </p:nvSpPr>
        <p:spPr>
          <a:xfrm>
            <a:off x="477517" y="229313"/>
            <a:ext cx="3733755" cy="903445"/>
          </a:xfrm>
        </p:spPr>
        <p:txBody>
          <a:bodyPr>
            <a:normAutofit fontScale="90000"/>
          </a:bodyPr>
          <a:lstStyle/>
          <a:p>
            <a:r>
              <a:rPr lang="en-US" dirty="0"/>
              <a:t>Section 1, Line D</a:t>
            </a:r>
          </a:p>
        </p:txBody>
      </p:sp>
      <p:sp>
        <p:nvSpPr>
          <p:cNvPr id="3" name="Slide Number Placeholder 2">
            <a:extLst>
              <a:ext uri="{FF2B5EF4-FFF2-40B4-BE49-F238E27FC236}">
                <a16:creationId xmlns:a16="http://schemas.microsoft.com/office/drawing/2014/main" id="{AA43B194-D383-4FD0-B9DE-DC59A746AC94}"/>
              </a:ext>
            </a:extLst>
          </p:cNvPr>
          <p:cNvSpPr>
            <a:spLocks noGrp="1"/>
          </p:cNvSpPr>
          <p:nvPr>
            <p:ph type="sldNum" sz="quarter" idx="12"/>
          </p:nvPr>
        </p:nvSpPr>
        <p:spPr/>
        <p:txBody>
          <a:bodyPr/>
          <a:lstStyle/>
          <a:p>
            <a:fld id="{B212C38A-D241-7041-9EFC-6446870ABFAA}" type="slidenum">
              <a:rPr lang="en-US" smtClean="0"/>
              <a:t>19</a:t>
            </a:fld>
            <a:endParaRPr lang="en-US" dirty="0"/>
          </a:p>
        </p:txBody>
      </p:sp>
      <p:sp>
        <p:nvSpPr>
          <p:cNvPr id="5" name="Content Placeholder 4">
            <a:extLst>
              <a:ext uri="{FF2B5EF4-FFF2-40B4-BE49-F238E27FC236}">
                <a16:creationId xmlns:a16="http://schemas.microsoft.com/office/drawing/2014/main" id="{E553CFEE-B739-4D7A-B85B-74F6910A7278}"/>
              </a:ext>
            </a:extLst>
          </p:cNvPr>
          <p:cNvSpPr>
            <a:spLocks noGrp="1"/>
          </p:cNvSpPr>
          <p:nvPr>
            <p:ph idx="13"/>
          </p:nvPr>
        </p:nvSpPr>
        <p:spPr>
          <a:xfrm>
            <a:off x="477518" y="1937856"/>
            <a:ext cx="3733754" cy="4099509"/>
          </a:xfrm>
        </p:spPr>
        <p:txBody>
          <a:bodyPr>
            <a:normAutofit lnSpcReduction="10000"/>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Carryover funds are funds that are received but have not been expended at the time of the request</a:t>
            </a:r>
          </a:p>
          <a:p>
            <a:pPr marR="0" lvl="1" algn="l" defTabSz="914400" rtl="0" eaLnBrk="1" fontAlgn="auto" latinLnBrk="0" hangingPunct="1">
              <a:lnSpc>
                <a:spcPct val="90000"/>
              </a:lnSpc>
              <a:spcBef>
                <a:spcPts val="500"/>
              </a:spcBef>
              <a:spcAft>
                <a:spcPts val="0"/>
              </a:spcAft>
              <a:buClrTx/>
              <a:buSzTx/>
              <a:tabLst/>
              <a:defRPr/>
            </a:pPr>
            <a:r>
              <a:rPr kumimoji="0" lang="en-US" sz="2000" b="0" i="0" u="none" strike="noStrike" kern="1200" cap="none" spc="0" normalizeH="0" baseline="0" noProof="0" dirty="0">
                <a:ln>
                  <a:noFill/>
                </a:ln>
                <a:solidFill>
                  <a:schemeClr val="bg1"/>
                </a:solidFill>
                <a:effectLst/>
                <a:uLnTx/>
                <a:uFillTx/>
              </a:rPr>
              <a:t>DocuSign automatically calculates this information by subtracting Line B from C</a:t>
            </a:r>
          </a:p>
          <a:p>
            <a:pPr marR="0" lvl="1" algn="l" defTabSz="914400" rtl="0" eaLnBrk="1" fontAlgn="auto" latinLnBrk="0" hangingPunct="1">
              <a:lnSpc>
                <a:spcPct val="90000"/>
              </a:lnSpc>
              <a:spcBef>
                <a:spcPts val="500"/>
              </a:spcBef>
              <a:spcAft>
                <a:spcPts val="0"/>
              </a:spcAft>
              <a:buClrTx/>
              <a:buSzTx/>
              <a:tabLst/>
              <a:defRPr/>
            </a:pPr>
            <a:r>
              <a:rPr kumimoji="0" lang="en-US" sz="2000" b="0" i="0" u="none" kern="1200" cap="none" spc="0" normalizeH="0" baseline="0" noProof="0" dirty="0">
                <a:ln>
                  <a:noFill/>
                </a:ln>
                <a:solidFill>
                  <a:schemeClr val="bg1"/>
                </a:solidFill>
                <a:effectLst/>
                <a:uLnTx/>
                <a:uFillTx/>
              </a:rPr>
              <a:t>If </a:t>
            </a:r>
            <a:r>
              <a:rPr kumimoji="0" lang="en-US" sz="2000" b="0" i="0" u="none" strike="noStrike" kern="1200" cap="none" spc="0" normalizeH="0" baseline="0" noProof="0" dirty="0">
                <a:ln>
                  <a:noFill/>
                </a:ln>
                <a:solidFill>
                  <a:schemeClr val="bg1"/>
                </a:solidFill>
                <a:effectLst/>
                <a:uLnTx/>
                <a:uFillTx/>
              </a:rPr>
              <a:t>expenditures to date exceed the amount previously received, this will appear as a negative number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US" dirty="0"/>
          </a:p>
        </p:txBody>
      </p:sp>
      <p:pic>
        <p:nvPicPr>
          <p:cNvPr id="6" name="Picture Placeholder 21" descr="The black arrow points to Line D in Section 1. ">
            <a:extLst>
              <a:ext uri="{FF2B5EF4-FFF2-40B4-BE49-F238E27FC236}">
                <a16:creationId xmlns:a16="http://schemas.microsoft.com/office/drawing/2014/main" id="{923FFBF6-A73F-42A2-87F7-378528EBF89D}"/>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927600" y="1124666"/>
            <a:ext cx="6896100" cy="4085938"/>
          </a:xfrm>
          <a:prstGeom prst="rect">
            <a:avLst/>
          </a:prstGeom>
          <a:effectLst/>
        </p:spPr>
      </p:pic>
      <p:sp>
        <p:nvSpPr>
          <p:cNvPr id="7" name="TextBox 6">
            <a:extLst>
              <a:ext uri="{FF2B5EF4-FFF2-40B4-BE49-F238E27FC236}">
                <a16:creationId xmlns:a16="http://schemas.microsoft.com/office/drawing/2014/main" id="{92AA72A6-A0AC-416C-86AA-762E1BD2772A}"/>
              </a:ext>
            </a:extLst>
          </p:cNvPr>
          <p:cNvSpPr txBox="1"/>
          <p:nvPr/>
        </p:nvSpPr>
        <p:spPr>
          <a:xfrm>
            <a:off x="10342880" y="1691635"/>
            <a:ext cx="1087120" cy="246221"/>
          </a:xfrm>
          <a:prstGeom prst="rect">
            <a:avLst/>
          </a:prstGeom>
          <a:solidFill>
            <a:schemeClr val="bg1"/>
          </a:solidFill>
          <a:ln>
            <a:solidFill>
              <a:srgbClr val="C00000"/>
            </a:solidFill>
          </a:ln>
        </p:spPr>
        <p:txBody>
          <a:bodyPr wrap="square" rtlCol="0">
            <a:spAutoFit/>
          </a:bodyPr>
          <a:lstStyle/>
          <a:p>
            <a:r>
              <a:rPr lang="en-US" sz="1000" dirty="0">
                <a:latin typeface="Arial" panose="020B0604020202020204" pitchFamily="34" charset="0"/>
                <a:cs typeface="Arial" panose="020B0604020202020204" pitchFamily="34" charset="0"/>
              </a:rPr>
              <a:t>ARPA-DBA-001</a:t>
            </a:r>
          </a:p>
        </p:txBody>
      </p:sp>
    </p:spTree>
    <p:extLst>
      <p:ext uri="{BB962C8B-B14F-4D97-AF65-F5344CB8AC3E}">
        <p14:creationId xmlns:p14="http://schemas.microsoft.com/office/powerpoint/2010/main" val="2593591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88629DA-2697-4F64-B563-56D732416677}"/>
              </a:ext>
            </a:extLst>
          </p:cNvPr>
          <p:cNvSpPr>
            <a:spLocks noGrp="1"/>
          </p:cNvSpPr>
          <p:nvPr>
            <p:ph type="title"/>
          </p:nvPr>
        </p:nvSpPr>
        <p:spPr>
          <a:ln>
            <a:solidFill>
              <a:schemeClr val="tx2"/>
            </a:solidFill>
          </a:ln>
        </p:spPr>
        <p:txBody>
          <a:bodyPr/>
          <a:lstStyle/>
          <a:p>
            <a:r>
              <a:rPr lang="en-US" dirty="0"/>
              <a:t>Presenters</a:t>
            </a:r>
          </a:p>
        </p:txBody>
      </p:sp>
      <p:sp>
        <p:nvSpPr>
          <p:cNvPr id="9" name="Text Placeholder 8">
            <a:extLst>
              <a:ext uri="{FF2B5EF4-FFF2-40B4-BE49-F238E27FC236}">
                <a16:creationId xmlns:a16="http://schemas.microsoft.com/office/drawing/2014/main" id="{B142ECC0-2758-487B-A875-96ADD432C077}"/>
              </a:ext>
            </a:extLst>
          </p:cNvPr>
          <p:cNvSpPr>
            <a:spLocks noGrp="1"/>
          </p:cNvSpPr>
          <p:nvPr>
            <p:ph type="body" sz="quarter" idx="14"/>
          </p:nvPr>
        </p:nvSpPr>
        <p:spPr>
          <a:xfrm>
            <a:off x="2208212" y="1820921"/>
            <a:ext cx="4040190" cy="365126"/>
          </a:xfrm>
        </p:spPr>
        <p:txBody>
          <a:bodyPr/>
          <a:lstStyle/>
          <a:p>
            <a:r>
              <a:rPr lang="en-US" dirty="0"/>
              <a:t>Richard Rydecki</a:t>
            </a:r>
          </a:p>
        </p:txBody>
      </p:sp>
      <p:sp>
        <p:nvSpPr>
          <p:cNvPr id="11" name="Text Placeholder 10">
            <a:extLst>
              <a:ext uri="{FF2B5EF4-FFF2-40B4-BE49-F238E27FC236}">
                <a16:creationId xmlns:a16="http://schemas.microsoft.com/office/drawing/2014/main" id="{B54A4DEB-8809-4FC7-A860-08F45504D748}"/>
              </a:ext>
            </a:extLst>
          </p:cNvPr>
          <p:cNvSpPr>
            <a:spLocks noGrp="1"/>
          </p:cNvSpPr>
          <p:nvPr>
            <p:ph type="body" sz="quarter" idx="20"/>
          </p:nvPr>
        </p:nvSpPr>
        <p:spPr>
          <a:xfrm>
            <a:off x="2289173" y="2327741"/>
            <a:ext cx="3735388" cy="678971"/>
          </a:xfrm>
        </p:spPr>
        <p:txBody>
          <a:bodyPr>
            <a:normAutofit fontScale="77500" lnSpcReduction="20000"/>
          </a:bodyPr>
          <a:lstStyle/>
          <a:p>
            <a:r>
              <a:rPr lang="en-US" dirty="0"/>
              <a:t>Deputy Administrator, Division of Enterprise Operations, Wisconsin Department of Administration</a:t>
            </a:r>
          </a:p>
          <a:p>
            <a:endParaRPr lang="en-US" dirty="0"/>
          </a:p>
        </p:txBody>
      </p:sp>
      <p:sp>
        <p:nvSpPr>
          <p:cNvPr id="12" name="Text Placeholder 11">
            <a:extLst>
              <a:ext uri="{FF2B5EF4-FFF2-40B4-BE49-F238E27FC236}">
                <a16:creationId xmlns:a16="http://schemas.microsoft.com/office/drawing/2014/main" id="{CE67664C-B8F7-4EE1-AC71-5954711CA96C}"/>
              </a:ext>
            </a:extLst>
          </p:cNvPr>
          <p:cNvSpPr>
            <a:spLocks noGrp="1"/>
          </p:cNvSpPr>
          <p:nvPr>
            <p:ph type="body" sz="quarter" idx="30"/>
          </p:nvPr>
        </p:nvSpPr>
        <p:spPr/>
        <p:txBody>
          <a:bodyPr/>
          <a:lstStyle/>
          <a:p>
            <a:r>
              <a:rPr lang="en-US" dirty="0"/>
              <a:t>Evan Masters</a:t>
            </a:r>
          </a:p>
        </p:txBody>
      </p:sp>
      <p:sp>
        <p:nvSpPr>
          <p:cNvPr id="13" name="Text Placeholder 12">
            <a:extLst>
              <a:ext uri="{FF2B5EF4-FFF2-40B4-BE49-F238E27FC236}">
                <a16:creationId xmlns:a16="http://schemas.microsoft.com/office/drawing/2014/main" id="{C3CC0980-5BED-4BA8-A287-BEDD39F22839}"/>
              </a:ext>
            </a:extLst>
          </p:cNvPr>
          <p:cNvSpPr>
            <a:spLocks noGrp="1"/>
          </p:cNvSpPr>
          <p:nvPr>
            <p:ph type="body" sz="quarter" idx="31"/>
          </p:nvPr>
        </p:nvSpPr>
        <p:spPr>
          <a:xfrm>
            <a:off x="8112185" y="2327741"/>
            <a:ext cx="3735388" cy="768096"/>
          </a:xfrm>
        </p:spPr>
        <p:txBody>
          <a:bodyPr>
            <a:noAutofit/>
          </a:bodyPr>
          <a:lstStyle/>
          <a:p>
            <a:pPr>
              <a:lnSpc>
                <a:spcPct val="90000"/>
              </a:lnSpc>
            </a:pPr>
            <a:r>
              <a:rPr lang="en-US" sz="1700" dirty="0"/>
              <a:t>Consultant, National Grants Management Services</a:t>
            </a:r>
          </a:p>
        </p:txBody>
      </p:sp>
      <p:sp>
        <p:nvSpPr>
          <p:cNvPr id="3" name="Slide Number Placeholder 2">
            <a:extLst>
              <a:ext uri="{FF2B5EF4-FFF2-40B4-BE49-F238E27FC236}">
                <a16:creationId xmlns:a16="http://schemas.microsoft.com/office/drawing/2014/main" id="{B0B77192-DAC6-46C0-9B5F-E99ED91A08F8}"/>
              </a:ext>
            </a:extLst>
          </p:cNvPr>
          <p:cNvSpPr>
            <a:spLocks noGrp="1"/>
          </p:cNvSpPr>
          <p:nvPr>
            <p:ph type="sldNum" sz="quarter" idx="12"/>
          </p:nvPr>
        </p:nvSpPr>
        <p:spPr>
          <a:xfrm>
            <a:off x="8128060" y="6299200"/>
            <a:ext cx="2011392" cy="365125"/>
          </a:xfrm>
        </p:spPr>
        <p:txBody>
          <a:bodyPr/>
          <a:lstStyle/>
          <a:p>
            <a:fld id="{FF61BBD8-984F-4BBB-B5A7-40B9B7753958}" type="slidenum">
              <a:rPr lang="en-US" smtClean="0"/>
              <a:pPr/>
              <a:t>2</a:t>
            </a:fld>
            <a:endParaRPr lang="en-US" dirty="0"/>
          </a:p>
        </p:txBody>
      </p:sp>
      <p:pic>
        <p:nvPicPr>
          <p:cNvPr id="14" name="Picture 13" descr="Icon&#10;&#10;Description automatically generated">
            <a:extLst>
              <a:ext uri="{FF2B5EF4-FFF2-40B4-BE49-F238E27FC236}">
                <a16:creationId xmlns:a16="http://schemas.microsoft.com/office/drawing/2014/main" id="{194163EF-8309-4CB0-90F1-3F1AC0655C4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8859" y="523081"/>
            <a:ext cx="509017" cy="509017"/>
          </a:xfrm>
          <a:prstGeom prst="rect">
            <a:avLst/>
          </a:prstGeom>
        </p:spPr>
      </p:pic>
      <p:pic>
        <p:nvPicPr>
          <p:cNvPr id="2" name="Picture 1">
            <a:extLst>
              <a:ext uri="{FF2B5EF4-FFF2-40B4-BE49-F238E27FC236}">
                <a16:creationId xmlns:a16="http://schemas.microsoft.com/office/drawing/2014/main" id="{A8352416-9368-439C-96E6-3B5F4A7E88FA}"/>
              </a:ext>
            </a:extLst>
          </p:cNvPr>
          <p:cNvPicPr>
            <a:picLocks noChangeAspect="1"/>
          </p:cNvPicPr>
          <p:nvPr/>
        </p:nvPicPr>
        <p:blipFill>
          <a:blip r:embed="rId4"/>
          <a:stretch>
            <a:fillRect/>
          </a:stretch>
        </p:blipFill>
        <p:spPr>
          <a:xfrm>
            <a:off x="6353241" y="1674260"/>
            <a:ext cx="1527697" cy="2138777"/>
          </a:xfrm>
          <a:prstGeom prst="rect">
            <a:avLst/>
          </a:prstGeom>
        </p:spPr>
      </p:pic>
      <p:pic>
        <p:nvPicPr>
          <p:cNvPr id="5" name="Picture 4" descr="A picture containing person, indoor, wall&#10;&#10;Description automatically generated">
            <a:extLst>
              <a:ext uri="{FF2B5EF4-FFF2-40B4-BE49-F238E27FC236}">
                <a16:creationId xmlns:a16="http://schemas.microsoft.com/office/drawing/2014/main" id="{2A736CE4-19E2-4DF1-BED7-E2E4989AE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80393" y="1941608"/>
            <a:ext cx="2138778" cy="1604083"/>
          </a:xfrm>
          <a:prstGeom prst="rect">
            <a:avLst/>
          </a:prstGeom>
        </p:spPr>
      </p:pic>
    </p:spTree>
    <p:extLst>
      <p:ext uri="{BB962C8B-B14F-4D97-AF65-F5344CB8AC3E}">
        <p14:creationId xmlns:p14="http://schemas.microsoft.com/office/powerpoint/2010/main" val="551724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58F0-6BA3-4C8D-8880-915B0CDBDE50}"/>
              </a:ext>
            </a:extLst>
          </p:cNvPr>
          <p:cNvSpPr>
            <a:spLocks noGrp="1"/>
          </p:cNvSpPr>
          <p:nvPr>
            <p:ph type="title"/>
          </p:nvPr>
        </p:nvSpPr>
        <p:spPr>
          <a:xfrm>
            <a:off x="477517" y="229313"/>
            <a:ext cx="3733755" cy="903445"/>
          </a:xfrm>
        </p:spPr>
        <p:txBody>
          <a:bodyPr>
            <a:normAutofit fontScale="90000"/>
          </a:bodyPr>
          <a:lstStyle/>
          <a:p>
            <a:r>
              <a:rPr lang="en-US" dirty="0"/>
              <a:t>Section 1, Line E</a:t>
            </a:r>
          </a:p>
        </p:txBody>
      </p:sp>
      <p:sp>
        <p:nvSpPr>
          <p:cNvPr id="3" name="Slide Number Placeholder 2">
            <a:extLst>
              <a:ext uri="{FF2B5EF4-FFF2-40B4-BE49-F238E27FC236}">
                <a16:creationId xmlns:a16="http://schemas.microsoft.com/office/drawing/2014/main" id="{AA43B194-D383-4FD0-B9DE-DC59A746AC94}"/>
              </a:ext>
            </a:extLst>
          </p:cNvPr>
          <p:cNvSpPr>
            <a:spLocks noGrp="1"/>
          </p:cNvSpPr>
          <p:nvPr>
            <p:ph type="sldNum" sz="quarter" idx="12"/>
          </p:nvPr>
        </p:nvSpPr>
        <p:spPr/>
        <p:txBody>
          <a:bodyPr/>
          <a:lstStyle/>
          <a:p>
            <a:fld id="{B212C38A-D241-7041-9EFC-6446870ABFAA}" type="slidenum">
              <a:rPr lang="en-US" smtClean="0"/>
              <a:t>20</a:t>
            </a:fld>
            <a:endParaRPr lang="en-US" dirty="0"/>
          </a:p>
        </p:txBody>
      </p:sp>
      <p:sp>
        <p:nvSpPr>
          <p:cNvPr id="5" name="Content Placeholder 4">
            <a:extLst>
              <a:ext uri="{FF2B5EF4-FFF2-40B4-BE49-F238E27FC236}">
                <a16:creationId xmlns:a16="http://schemas.microsoft.com/office/drawing/2014/main" id="{E553CFEE-B739-4D7A-B85B-74F6910A7278}"/>
              </a:ext>
            </a:extLst>
          </p:cNvPr>
          <p:cNvSpPr>
            <a:spLocks noGrp="1"/>
          </p:cNvSpPr>
          <p:nvPr>
            <p:ph idx="13"/>
          </p:nvPr>
        </p:nvSpPr>
        <p:spPr>
          <a:xfrm>
            <a:off x="477518" y="1937856"/>
            <a:ext cx="3535679" cy="4099509"/>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rPr>
              <a:t>Line E is the amount your organization is requesting for </a:t>
            </a:r>
            <a:r>
              <a:rPr lang="en-US" dirty="0"/>
              <a:t>the current </a:t>
            </a:r>
            <a:r>
              <a:rPr kumimoji="0" lang="en-US" b="0" i="0" u="none" strike="noStrike" kern="1200" cap="none" spc="0" normalizeH="0" baseline="0" noProof="0" dirty="0">
                <a:ln>
                  <a:noFill/>
                </a:ln>
                <a:effectLst/>
                <a:uLnTx/>
                <a:uFillTx/>
              </a:rPr>
              <a:t>payment period</a:t>
            </a:r>
          </a:p>
          <a:p>
            <a:pPr marR="0" lvl="1" algn="l" defTabSz="914400" rtl="0" eaLnBrk="1" fontAlgn="auto" latinLnBrk="0" hangingPunct="1">
              <a:lnSpc>
                <a:spcPct val="90000"/>
              </a:lnSpc>
              <a:spcBef>
                <a:spcPts val="500"/>
              </a:spcBef>
              <a:spcAft>
                <a:spcPts val="0"/>
              </a:spcAft>
              <a:buClrTx/>
              <a:buSzTx/>
              <a:tabLst/>
              <a:defRPr/>
            </a:pPr>
            <a:r>
              <a:rPr kumimoji="0" lang="en-US" sz="2000" b="0" i="0" u="none" strike="noStrike" kern="1200" cap="none" spc="0" normalizeH="0" baseline="0" noProof="0" dirty="0">
                <a:ln>
                  <a:noFill/>
                </a:ln>
                <a:solidFill>
                  <a:schemeClr val="bg1"/>
                </a:solidFill>
                <a:effectLst/>
                <a:uLnTx/>
                <a:uFillTx/>
              </a:rPr>
              <a:t>Expected costs for the upcoming six-month reporting period</a:t>
            </a:r>
            <a:endParaRPr kumimoji="0" lang="en-US" sz="2000" b="0" i="0" u="none" strike="sngStrike" kern="1200" cap="none" spc="0" normalizeH="0" baseline="0" noProof="0" dirty="0">
              <a:ln>
                <a:noFill/>
              </a:ln>
              <a:solidFill>
                <a:schemeClr val="bg1"/>
              </a:solidFill>
              <a:effectLst/>
              <a:uLnTx/>
              <a:uFillTx/>
            </a:endParaRPr>
          </a:p>
          <a:p>
            <a:pPr marR="0" lvl="1" algn="l" defTabSz="914400" rtl="0" eaLnBrk="1" fontAlgn="auto" latinLnBrk="0" hangingPunct="1">
              <a:lnSpc>
                <a:spcPct val="90000"/>
              </a:lnSpc>
              <a:spcBef>
                <a:spcPts val="500"/>
              </a:spcBef>
              <a:spcAft>
                <a:spcPts val="0"/>
              </a:spcAft>
              <a:buClrTx/>
              <a:buSzTx/>
              <a:tabLst/>
              <a:defRPr/>
            </a:pPr>
            <a:r>
              <a:rPr kumimoji="0" lang="en-US" sz="2000" b="0" i="0" u="none" strike="noStrike" kern="1200" cap="none" spc="0" normalizeH="0" baseline="0" noProof="0" dirty="0">
                <a:ln>
                  <a:noFill/>
                </a:ln>
                <a:solidFill>
                  <a:schemeClr val="bg1"/>
                </a:solidFill>
                <a:effectLst/>
                <a:uLnTx/>
                <a:uFillTx/>
              </a:rPr>
              <a:t>Detailed accounting of funds will be required in Section 2, Budget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US" dirty="0"/>
          </a:p>
        </p:txBody>
      </p:sp>
      <p:pic>
        <p:nvPicPr>
          <p:cNvPr id="7" name="Picture Placeholder 21" descr="The black arrow points to Line E in Section 1. ">
            <a:extLst>
              <a:ext uri="{FF2B5EF4-FFF2-40B4-BE49-F238E27FC236}">
                <a16:creationId xmlns:a16="http://schemas.microsoft.com/office/drawing/2014/main" id="{D86CA71C-F4AB-41E9-9E7A-DA8A869A049F}"/>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5031600" y="1132758"/>
            <a:ext cx="6882440" cy="4077845"/>
          </a:xfrm>
          <a:prstGeom prst="rect">
            <a:avLst/>
          </a:prstGeom>
          <a:effectLst/>
        </p:spPr>
      </p:pic>
      <p:sp>
        <p:nvSpPr>
          <p:cNvPr id="6" name="TextBox 5">
            <a:extLst>
              <a:ext uri="{FF2B5EF4-FFF2-40B4-BE49-F238E27FC236}">
                <a16:creationId xmlns:a16="http://schemas.microsoft.com/office/drawing/2014/main" id="{DABB08A5-46D2-4057-879B-837D0C9860F8}"/>
              </a:ext>
            </a:extLst>
          </p:cNvPr>
          <p:cNvSpPr txBox="1"/>
          <p:nvPr/>
        </p:nvSpPr>
        <p:spPr>
          <a:xfrm>
            <a:off x="10438619" y="1691635"/>
            <a:ext cx="1087120" cy="246221"/>
          </a:xfrm>
          <a:prstGeom prst="rect">
            <a:avLst/>
          </a:prstGeom>
          <a:solidFill>
            <a:schemeClr val="bg1"/>
          </a:solidFill>
          <a:ln>
            <a:solidFill>
              <a:srgbClr val="C00000"/>
            </a:solidFill>
          </a:ln>
        </p:spPr>
        <p:txBody>
          <a:bodyPr wrap="square" rtlCol="0">
            <a:spAutoFit/>
          </a:bodyPr>
          <a:lstStyle/>
          <a:p>
            <a:r>
              <a:rPr lang="en-US" sz="1000" dirty="0">
                <a:latin typeface="Arial" panose="020B0604020202020204" pitchFamily="34" charset="0"/>
                <a:cs typeface="Arial" panose="020B0604020202020204" pitchFamily="34" charset="0"/>
              </a:rPr>
              <a:t>ARPA-DBA-001</a:t>
            </a:r>
          </a:p>
        </p:txBody>
      </p:sp>
    </p:spTree>
    <p:extLst>
      <p:ext uri="{BB962C8B-B14F-4D97-AF65-F5344CB8AC3E}">
        <p14:creationId xmlns:p14="http://schemas.microsoft.com/office/powerpoint/2010/main" val="3607455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58F0-6BA3-4C8D-8880-915B0CDBDE50}"/>
              </a:ext>
            </a:extLst>
          </p:cNvPr>
          <p:cNvSpPr>
            <a:spLocks noGrp="1"/>
          </p:cNvSpPr>
          <p:nvPr>
            <p:ph type="title"/>
          </p:nvPr>
        </p:nvSpPr>
        <p:spPr>
          <a:xfrm>
            <a:off x="477517" y="229313"/>
            <a:ext cx="3733755" cy="903445"/>
          </a:xfrm>
        </p:spPr>
        <p:txBody>
          <a:bodyPr>
            <a:normAutofit fontScale="90000"/>
          </a:bodyPr>
          <a:lstStyle/>
          <a:p>
            <a:r>
              <a:rPr lang="en-US" dirty="0"/>
              <a:t>Section 1, Line F</a:t>
            </a:r>
          </a:p>
        </p:txBody>
      </p:sp>
      <p:sp>
        <p:nvSpPr>
          <p:cNvPr id="3" name="Slide Number Placeholder 2">
            <a:extLst>
              <a:ext uri="{FF2B5EF4-FFF2-40B4-BE49-F238E27FC236}">
                <a16:creationId xmlns:a16="http://schemas.microsoft.com/office/drawing/2014/main" id="{AA43B194-D383-4FD0-B9DE-DC59A746AC94}"/>
              </a:ext>
            </a:extLst>
          </p:cNvPr>
          <p:cNvSpPr>
            <a:spLocks noGrp="1"/>
          </p:cNvSpPr>
          <p:nvPr>
            <p:ph type="sldNum" sz="quarter" idx="12"/>
          </p:nvPr>
        </p:nvSpPr>
        <p:spPr/>
        <p:txBody>
          <a:bodyPr/>
          <a:lstStyle/>
          <a:p>
            <a:fld id="{B212C38A-D241-7041-9EFC-6446870ABFAA}" type="slidenum">
              <a:rPr lang="en-US" smtClean="0"/>
              <a:t>21</a:t>
            </a:fld>
            <a:endParaRPr lang="en-US" dirty="0"/>
          </a:p>
        </p:txBody>
      </p:sp>
      <p:sp>
        <p:nvSpPr>
          <p:cNvPr id="5" name="Content Placeholder 4">
            <a:extLst>
              <a:ext uri="{FF2B5EF4-FFF2-40B4-BE49-F238E27FC236}">
                <a16:creationId xmlns:a16="http://schemas.microsoft.com/office/drawing/2014/main" id="{E553CFEE-B739-4D7A-B85B-74F6910A7278}"/>
              </a:ext>
            </a:extLst>
          </p:cNvPr>
          <p:cNvSpPr>
            <a:spLocks noGrp="1"/>
          </p:cNvSpPr>
          <p:nvPr>
            <p:ph idx="13"/>
          </p:nvPr>
        </p:nvSpPr>
        <p:spPr>
          <a:xfrm>
            <a:off x="477518" y="1937856"/>
            <a:ext cx="3535679" cy="4099509"/>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DocuSign will automatically calculate this information</a:t>
            </a:r>
            <a:endParaRPr lang="en-US" dirty="0"/>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A – B – E = Award amount remaining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endParaRPr lang="en-US" dirty="0"/>
          </a:p>
        </p:txBody>
      </p:sp>
      <p:pic>
        <p:nvPicPr>
          <p:cNvPr id="6" name="Picture Placeholder 21" descr="The black arrow points to Line F in Section 1. ">
            <a:extLst>
              <a:ext uri="{FF2B5EF4-FFF2-40B4-BE49-F238E27FC236}">
                <a16:creationId xmlns:a16="http://schemas.microsoft.com/office/drawing/2014/main" id="{7F0F6F0C-3B55-454C-B9FE-069FA07B1955}"/>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5405862" y="1644150"/>
            <a:ext cx="6019331" cy="3566453"/>
          </a:xfrm>
          <a:prstGeom prst="rect">
            <a:avLst/>
          </a:prstGeom>
          <a:effectLst/>
        </p:spPr>
      </p:pic>
      <p:sp>
        <p:nvSpPr>
          <p:cNvPr id="7" name="TextBox 6">
            <a:extLst>
              <a:ext uri="{FF2B5EF4-FFF2-40B4-BE49-F238E27FC236}">
                <a16:creationId xmlns:a16="http://schemas.microsoft.com/office/drawing/2014/main" id="{CDEA1B22-A33A-4C4B-94D7-D4D7A2930F5C}"/>
              </a:ext>
            </a:extLst>
          </p:cNvPr>
          <p:cNvSpPr txBox="1"/>
          <p:nvPr/>
        </p:nvSpPr>
        <p:spPr>
          <a:xfrm>
            <a:off x="10159219" y="2175589"/>
            <a:ext cx="1087120" cy="246221"/>
          </a:xfrm>
          <a:prstGeom prst="rect">
            <a:avLst/>
          </a:prstGeom>
          <a:solidFill>
            <a:schemeClr val="bg1"/>
          </a:solidFill>
          <a:ln>
            <a:solidFill>
              <a:srgbClr val="C00000"/>
            </a:solidFill>
          </a:ln>
        </p:spPr>
        <p:txBody>
          <a:bodyPr wrap="square" rtlCol="0">
            <a:spAutoFit/>
          </a:bodyPr>
          <a:lstStyle/>
          <a:p>
            <a:r>
              <a:rPr lang="en-US" sz="1000" dirty="0">
                <a:latin typeface="Arial" panose="020B0604020202020204" pitchFamily="34" charset="0"/>
                <a:cs typeface="Arial" panose="020B0604020202020204" pitchFamily="34" charset="0"/>
              </a:rPr>
              <a:t>ARPA-DBA-001</a:t>
            </a:r>
          </a:p>
        </p:txBody>
      </p:sp>
    </p:spTree>
    <p:extLst>
      <p:ext uri="{BB962C8B-B14F-4D97-AF65-F5344CB8AC3E}">
        <p14:creationId xmlns:p14="http://schemas.microsoft.com/office/powerpoint/2010/main" val="2881933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C0092-27D6-4671-8CBF-62E450E523E4}"/>
              </a:ext>
            </a:extLst>
          </p:cNvPr>
          <p:cNvSpPr>
            <a:spLocks noGrp="1"/>
          </p:cNvSpPr>
          <p:nvPr>
            <p:ph type="title"/>
          </p:nvPr>
        </p:nvSpPr>
        <p:spPr/>
        <p:txBody>
          <a:bodyPr>
            <a:normAutofit fontScale="90000"/>
          </a:bodyPr>
          <a:lstStyle/>
          <a:p>
            <a:r>
              <a:rPr lang="en-US" dirty="0"/>
              <a:t>Section 1, Narrative 1</a:t>
            </a:r>
          </a:p>
        </p:txBody>
      </p:sp>
      <p:sp>
        <p:nvSpPr>
          <p:cNvPr id="3" name="Slide Number Placeholder 2">
            <a:extLst>
              <a:ext uri="{FF2B5EF4-FFF2-40B4-BE49-F238E27FC236}">
                <a16:creationId xmlns:a16="http://schemas.microsoft.com/office/drawing/2014/main" id="{6450DE82-D246-4D03-B067-83FB0B5CEDF4}"/>
              </a:ext>
            </a:extLst>
          </p:cNvPr>
          <p:cNvSpPr>
            <a:spLocks noGrp="1"/>
          </p:cNvSpPr>
          <p:nvPr>
            <p:ph type="sldNum" sz="quarter" idx="12"/>
          </p:nvPr>
        </p:nvSpPr>
        <p:spPr/>
        <p:txBody>
          <a:bodyPr/>
          <a:lstStyle/>
          <a:p>
            <a:fld id="{B212C38A-D241-7041-9EFC-6446870ABFAA}" type="slidenum">
              <a:rPr lang="en-US" smtClean="0"/>
              <a:t>22</a:t>
            </a:fld>
            <a:endParaRPr lang="en-US" dirty="0"/>
          </a:p>
        </p:txBody>
      </p:sp>
      <p:sp>
        <p:nvSpPr>
          <p:cNvPr id="5" name="Content Placeholder 4">
            <a:extLst>
              <a:ext uri="{FF2B5EF4-FFF2-40B4-BE49-F238E27FC236}">
                <a16:creationId xmlns:a16="http://schemas.microsoft.com/office/drawing/2014/main" id="{6C5B2956-6A12-4562-AD19-7FE01DA6AAE5}"/>
              </a:ext>
            </a:extLst>
          </p:cNvPr>
          <p:cNvSpPr>
            <a:spLocks noGrp="1"/>
          </p:cNvSpPr>
          <p:nvPr>
            <p:ph idx="13"/>
          </p:nvPr>
        </p:nvSpPr>
        <p:spPr>
          <a:xfrm>
            <a:off x="246186" y="1253331"/>
            <a:ext cx="4132384" cy="4784035"/>
          </a:xfrm>
        </p:spPr>
        <p:txBody>
          <a:bodyPr>
            <a:noAutofit/>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Have activities met the scope and objectives of the project? </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Were there any major milestones achieved or project timelines met during this period? </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Provide numbers, demographics, specific dates, and deliverables</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US" sz="1800" dirty="0"/>
              <a:t>Narrative here must be consistent with Scope of Work</a:t>
            </a:r>
            <a:endParaRPr kumimoji="0" lang="en-US" sz="1800" b="0" i="0" u="none" strike="noStrike" kern="1200" cap="none" spc="0" normalizeH="0" baseline="0" noProof="0" dirty="0">
              <a:ln>
                <a:noFill/>
              </a:ln>
              <a:effectLst/>
              <a:uLnTx/>
              <a:uFillTx/>
            </a:endParaRP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Explain the reason for any carryover funds including when Grantee expects to spend these funds</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effectLst/>
                <a:uLnTx/>
                <a:uFillTx/>
              </a:rPr>
              <a:t>Please refer to your grant agreement, past payment requests, and grant application for reference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endParaRPr>
          </a:p>
          <a:p>
            <a:endParaRPr lang="en-US" sz="1800" dirty="0"/>
          </a:p>
        </p:txBody>
      </p:sp>
      <p:pic>
        <p:nvPicPr>
          <p:cNvPr id="11" name="Picture 10">
            <a:extLst>
              <a:ext uri="{FF2B5EF4-FFF2-40B4-BE49-F238E27FC236}">
                <a16:creationId xmlns:a16="http://schemas.microsoft.com/office/drawing/2014/main" id="{2E4112FF-1725-EF96-6869-AF073B1C5C19}"/>
              </a:ext>
            </a:extLst>
          </p:cNvPr>
          <p:cNvPicPr>
            <a:picLocks noChangeAspect="1"/>
          </p:cNvPicPr>
          <p:nvPr/>
        </p:nvPicPr>
        <p:blipFill>
          <a:blip r:embed="rId3"/>
          <a:stretch>
            <a:fillRect/>
          </a:stretch>
        </p:blipFill>
        <p:spPr>
          <a:xfrm>
            <a:off x="5027930" y="1674121"/>
            <a:ext cx="6686550" cy="3324225"/>
          </a:xfrm>
          <a:prstGeom prst="rect">
            <a:avLst/>
          </a:prstGeom>
        </p:spPr>
      </p:pic>
    </p:spTree>
    <p:extLst>
      <p:ext uri="{BB962C8B-B14F-4D97-AF65-F5344CB8AC3E}">
        <p14:creationId xmlns:p14="http://schemas.microsoft.com/office/powerpoint/2010/main" val="952647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619C-0333-4F2D-8240-718663ECA73F}"/>
              </a:ext>
            </a:extLst>
          </p:cNvPr>
          <p:cNvSpPr>
            <a:spLocks noGrp="1"/>
          </p:cNvSpPr>
          <p:nvPr>
            <p:ph type="title"/>
          </p:nvPr>
        </p:nvSpPr>
        <p:spPr/>
        <p:txBody>
          <a:bodyPr>
            <a:normAutofit fontScale="90000"/>
          </a:bodyPr>
          <a:lstStyle/>
          <a:p>
            <a:r>
              <a:rPr lang="en-US" dirty="0"/>
              <a:t>Section 1, Narrative 2</a:t>
            </a:r>
          </a:p>
        </p:txBody>
      </p:sp>
      <p:sp>
        <p:nvSpPr>
          <p:cNvPr id="3" name="Slide Number Placeholder 2">
            <a:extLst>
              <a:ext uri="{FF2B5EF4-FFF2-40B4-BE49-F238E27FC236}">
                <a16:creationId xmlns:a16="http://schemas.microsoft.com/office/drawing/2014/main" id="{30AACF74-A020-4E3C-B9F6-0C85E5BA6A4D}"/>
              </a:ext>
            </a:extLst>
          </p:cNvPr>
          <p:cNvSpPr>
            <a:spLocks noGrp="1"/>
          </p:cNvSpPr>
          <p:nvPr>
            <p:ph type="sldNum" sz="quarter" idx="12"/>
          </p:nvPr>
        </p:nvSpPr>
        <p:spPr/>
        <p:txBody>
          <a:bodyPr/>
          <a:lstStyle/>
          <a:p>
            <a:fld id="{B212C38A-D241-7041-9EFC-6446870ABFAA}" type="slidenum">
              <a:rPr lang="en-US" smtClean="0"/>
              <a:t>23</a:t>
            </a:fld>
            <a:endParaRPr lang="en-US" dirty="0"/>
          </a:p>
        </p:txBody>
      </p:sp>
      <p:sp>
        <p:nvSpPr>
          <p:cNvPr id="5" name="Content Placeholder 4">
            <a:extLst>
              <a:ext uri="{FF2B5EF4-FFF2-40B4-BE49-F238E27FC236}">
                <a16:creationId xmlns:a16="http://schemas.microsoft.com/office/drawing/2014/main" id="{F26EDACF-3912-4845-934A-4DEF198F4E0F}"/>
              </a:ext>
            </a:extLst>
          </p:cNvPr>
          <p:cNvSpPr>
            <a:spLocks noGrp="1"/>
          </p:cNvSpPr>
          <p:nvPr>
            <p:ph idx="13"/>
          </p:nvPr>
        </p:nvSpPr>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rPr>
              <a:t>Are there any timelines or milestones that will be achieved within the next six months?</a:t>
            </a:r>
          </a:p>
          <a:p>
            <a:pPr marR="0" lvl="1" algn="l" defTabSz="914400" rtl="0" eaLnBrk="1" fontAlgn="auto" latinLnBrk="0" hangingPunct="1">
              <a:lnSpc>
                <a:spcPct val="90000"/>
              </a:lnSpc>
              <a:spcBef>
                <a:spcPts val="500"/>
              </a:spcBef>
              <a:spcAft>
                <a:spcPts val="0"/>
              </a:spcAft>
              <a:buClrTx/>
              <a:buSzTx/>
              <a:tabLst/>
              <a:defRPr/>
            </a:pPr>
            <a:r>
              <a:rPr kumimoji="0" lang="en-US" sz="2000" b="0" i="0" u="none" strike="noStrike" kern="1200" cap="none" spc="0" normalizeH="0" baseline="0" noProof="0" dirty="0">
                <a:ln>
                  <a:noFill/>
                </a:ln>
                <a:solidFill>
                  <a:schemeClr val="bg1"/>
                </a:solidFill>
                <a:effectLst/>
                <a:uLnTx/>
                <a:uFillTx/>
              </a:rPr>
              <a:t>What activities will the organization undertake to achieve these milestones or goals? </a:t>
            </a:r>
          </a:p>
          <a:p>
            <a:pPr marR="0" lvl="1" algn="l" defTabSz="914400" rtl="0" eaLnBrk="1" fontAlgn="auto" latinLnBrk="0" hangingPunct="1">
              <a:lnSpc>
                <a:spcPct val="90000"/>
              </a:lnSpc>
              <a:spcBef>
                <a:spcPts val="500"/>
              </a:spcBef>
              <a:spcAft>
                <a:spcPts val="0"/>
              </a:spcAft>
              <a:buClrTx/>
              <a:buSzTx/>
              <a:tabLst/>
              <a:defRPr/>
            </a:pPr>
            <a:r>
              <a:rPr kumimoji="0" lang="en-US" sz="2000" b="0" i="0" u="none" strike="noStrike" kern="1200" cap="none" spc="0" normalizeH="0" baseline="0" noProof="0" dirty="0">
                <a:ln>
                  <a:noFill/>
                </a:ln>
                <a:solidFill>
                  <a:schemeClr val="bg1"/>
                </a:solidFill>
                <a:effectLst/>
                <a:uLnTx/>
                <a:uFillTx/>
              </a:rPr>
              <a:t>Provide Specifics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rPr>
              <a:t>Note: If your grant has additional funds allocated to it from another source, explain how you will minimize the risk of duplicating funds from this payment request</a:t>
            </a:r>
          </a:p>
          <a:p>
            <a:endParaRPr lang="en-US" dirty="0"/>
          </a:p>
        </p:txBody>
      </p:sp>
      <p:pic>
        <p:nvPicPr>
          <p:cNvPr id="7" name="Picture 6">
            <a:extLst>
              <a:ext uri="{FF2B5EF4-FFF2-40B4-BE49-F238E27FC236}">
                <a16:creationId xmlns:a16="http://schemas.microsoft.com/office/drawing/2014/main" id="{F383640D-81BF-6B86-2238-61657043BA6A}"/>
              </a:ext>
            </a:extLst>
          </p:cNvPr>
          <p:cNvPicPr>
            <a:picLocks noChangeAspect="1"/>
          </p:cNvPicPr>
          <p:nvPr/>
        </p:nvPicPr>
        <p:blipFill>
          <a:blip r:embed="rId3"/>
          <a:stretch>
            <a:fillRect/>
          </a:stretch>
        </p:blipFill>
        <p:spPr>
          <a:xfrm>
            <a:off x="4942205" y="1527179"/>
            <a:ext cx="6772275" cy="3438525"/>
          </a:xfrm>
          <a:prstGeom prst="rect">
            <a:avLst/>
          </a:prstGeom>
        </p:spPr>
      </p:pic>
    </p:spTree>
    <p:extLst>
      <p:ext uri="{BB962C8B-B14F-4D97-AF65-F5344CB8AC3E}">
        <p14:creationId xmlns:p14="http://schemas.microsoft.com/office/powerpoint/2010/main" val="3145376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70F12-57C2-401F-A308-89783B4E01B2}"/>
              </a:ext>
            </a:extLst>
          </p:cNvPr>
          <p:cNvSpPr>
            <a:spLocks noGrp="1"/>
          </p:cNvSpPr>
          <p:nvPr>
            <p:ph type="title"/>
          </p:nvPr>
        </p:nvSpPr>
        <p:spPr>
          <a:xfrm>
            <a:off x="477518" y="229313"/>
            <a:ext cx="3675032" cy="903445"/>
          </a:xfrm>
        </p:spPr>
        <p:txBody>
          <a:bodyPr>
            <a:noAutofit/>
          </a:bodyPr>
          <a:lstStyle/>
          <a:p>
            <a:r>
              <a:rPr lang="en-US" sz="2800" dirty="0"/>
              <a:t>Subawards (Program Dependent)</a:t>
            </a:r>
          </a:p>
        </p:txBody>
      </p:sp>
      <p:sp>
        <p:nvSpPr>
          <p:cNvPr id="3" name="Slide Number Placeholder 2">
            <a:extLst>
              <a:ext uri="{FF2B5EF4-FFF2-40B4-BE49-F238E27FC236}">
                <a16:creationId xmlns:a16="http://schemas.microsoft.com/office/drawing/2014/main" id="{CF732B96-06F4-46F1-9DCA-2790F8DE6D42}"/>
              </a:ext>
            </a:extLst>
          </p:cNvPr>
          <p:cNvSpPr>
            <a:spLocks noGrp="1"/>
          </p:cNvSpPr>
          <p:nvPr>
            <p:ph type="sldNum" sz="quarter" idx="12"/>
          </p:nvPr>
        </p:nvSpPr>
        <p:spPr/>
        <p:txBody>
          <a:bodyPr/>
          <a:lstStyle/>
          <a:p>
            <a:fld id="{B212C38A-D241-7041-9EFC-6446870ABFAA}" type="slidenum">
              <a:rPr lang="en-US" smtClean="0"/>
              <a:t>24</a:t>
            </a:fld>
            <a:endParaRPr lang="en-US" dirty="0"/>
          </a:p>
        </p:txBody>
      </p:sp>
      <p:sp>
        <p:nvSpPr>
          <p:cNvPr id="5" name="Content Placeholder 4">
            <a:extLst>
              <a:ext uri="{FF2B5EF4-FFF2-40B4-BE49-F238E27FC236}">
                <a16:creationId xmlns:a16="http://schemas.microsoft.com/office/drawing/2014/main" id="{63E78CCB-D8BA-42D4-A58F-4F6FFC59E4F9}"/>
              </a:ext>
            </a:extLst>
          </p:cNvPr>
          <p:cNvSpPr>
            <a:spLocks noGrp="1"/>
          </p:cNvSpPr>
          <p:nvPr>
            <p:ph idx="13"/>
          </p:nvPr>
        </p:nvSpPr>
        <p:spPr/>
        <p:txBody>
          <a:bodyPr>
            <a:normAutofit/>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rPr>
              <a:t>Subawards are only an option for grantees in three programs: NIF, DBI and DBA</a:t>
            </a:r>
            <a:endParaRPr kumimoji="0" lang="en-US" sz="1400" b="0" i="0" u="none" strike="sngStrike" kern="1200" cap="none" spc="0" normalizeH="0" baseline="0" noProof="0" dirty="0">
              <a:ln>
                <a:noFill/>
              </a:ln>
              <a:effectLst/>
              <a:uLnTx/>
              <a:uFillTx/>
            </a:endParaRPr>
          </a:p>
          <a:p>
            <a:pPr marR="0" lvl="1" algn="l" defTabSz="914400" rtl="0" eaLnBrk="1" fontAlgn="auto" latinLnBrk="0" hangingPunct="1">
              <a:lnSpc>
                <a:spcPct val="90000"/>
              </a:lnSpc>
              <a:spcBef>
                <a:spcPts val="500"/>
              </a:spcBef>
              <a:spcAft>
                <a:spcPts val="0"/>
              </a:spcAft>
              <a:buClrTx/>
              <a:buSzTx/>
              <a:tabLst/>
              <a:defRPr/>
            </a:pPr>
            <a:r>
              <a:rPr kumimoji="0" lang="en-US" sz="1400" b="0" i="0" u="none" strike="noStrike" kern="1200" cap="none" spc="0" normalizeH="0" baseline="0" noProof="0" dirty="0">
                <a:ln>
                  <a:noFill/>
                </a:ln>
                <a:solidFill>
                  <a:schemeClr val="bg1"/>
                </a:solidFill>
                <a:effectLst/>
                <a:uLnTx/>
                <a:uFillTx/>
              </a:rPr>
              <a:t>DBA and DBI participants: contact program staff to receive subaward worksheet</a:t>
            </a:r>
          </a:p>
          <a:p>
            <a:pPr marR="0" lvl="1" algn="l" defTabSz="914400" rtl="0" eaLnBrk="1" fontAlgn="auto" latinLnBrk="0" hangingPunct="1">
              <a:lnSpc>
                <a:spcPct val="90000"/>
              </a:lnSpc>
              <a:spcBef>
                <a:spcPts val="500"/>
              </a:spcBef>
              <a:spcAft>
                <a:spcPts val="0"/>
              </a:spcAft>
              <a:buClrTx/>
              <a:buSzTx/>
              <a:tabLst/>
              <a:defRPr/>
            </a:pPr>
            <a:r>
              <a:rPr kumimoji="0" lang="en-US" sz="1400" b="0" i="0" u="none" strike="noStrike" kern="1200" cap="none" spc="0" normalizeH="0" baseline="0" noProof="0" dirty="0">
                <a:ln>
                  <a:noFill/>
                </a:ln>
                <a:solidFill>
                  <a:schemeClr val="bg1"/>
                </a:solidFill>
                <a:effectLst/>
                <a:uLnTx/>
                <a:uFillTx/>
              </a:rPr>
              <a:t>NIF grantees see this screen and have the choice to select the subaward option</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rPr>
              <a:t>If your organization has subawardees, select “yes” and complete the subaward worksheet</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effectLst/>
                <a:uLnTx/>
                <a:uFillTx/>
              </a:rPr>
              <a:t>Reminder</a:t>
            </a:r>
            <a:r>
              <a:rPr lang="en-US" sz="1400" dirty="0"/>
              <a:t>: Y</a:t>
            </a:r>
            <a:r>
              <a:rPr kumimoji="0" lang="en-US" sz="1400" b="0" i="0" u="none" strike="noStrike" kern="1200" cap="none" spc="0" normalizeH="0" baseline="0" noProof="0" dirty="0">
                <a:ln>
                  <a:noFill/>
                </a:ln>
                <a:effectLst/>
                <a:uLnTx/>
                <a:uFillTx/>
              </a:rPr>
              <a:t>our organization is responsible for ensuring that subawardees are compliant with all laws, rules, and regulations of ARPA and the State of Wisconsin</a:t>
            </a:r>
          </a:p>
        </p:txBody>
      </p:sp>
      <p:pic>
        <p:nvPicPr>
          <p:cNvPr id="6" name="Picture 41" descr="This is an image of the SubAward questions. ">
            <a:extLst>
              <a:ext uri="{FF2B5EF4-FFF2-40B4-BE49-F238E27FC236}">
                <a16:creationId xmlns:a16="http://schemas.microsoft.com/office/drawing/2014/main" id="{6632418B-09F9-4241-AC36-17A5482E6A63}"/>
              </a:ext>
            </a:extLst>
          </p:cNvPr>
          <p:cNvPicPr>
            <a:picLocks noChangeAspect="1"/>
          </p:cNvPicPr>
          <p:nvPr/>
        </p:nvPicPr>
        <p:blipFill>
          <a:blip r:embed="rId3"/>
          <a:stretch>
            <a:fillRect/>
          </a:stretch>
        </p:blipFill>
        <p:spPr>
          <a:xfrm>
            <a:off x="5003800" y="1747102"/>
            <a:ext cx="6818882" cy="3358297"/>
          </a:xfrm>
          <a:prstGeom prst="rect">
            <a:avLst/>
          </a:prstGeom>
          <a:effectLst/>
        </p:spPr>
      </p:pic>
    </p:spTree>
    <p:extLst>
      <p:ext uri="{BB962C8B-B14F-4D97-AF65-F5344CB8AC3E}">
        <p14:creationId xmlns:p14="http://schemas.microsoft.com/office/powerpoint/2010/main" val="351105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84B05-5221-4679-A512-09996D12F205}"/>
              </a:ext>
            </a:extLst>
          </p:cNvPr>
          <p:cNvSpPr>
            <a:spLocks noGrp="1"/>
          </p:cNvSpPr>
          <p:nvPr>
            <p:ph type="title"/>
          </p:nvPr>
        </p:nvSpPr>
        <p:spPr/>
        <p:txBody>
          <a:bodyPr>
            <a:normAutofit/>
          </a:bodyPr>
          <a:lstStyle/>
          <a:p>
            <a:r>
              <a:rPr lang="en-US" sz="2800" dirty="0"/>
              <a:t>Section 2: Subaward Worksheet</a:t>
            </a:r>
          </a:p>
        </p:txBody>
      </p:sp>
      <p:sp>
        <p:nvSpPr>
          <p:cNvPr id="3" name="Slide Number Placeholder 2">
            <a:extLst>
              <a:ext uri="{FF2B5EF4-FFF2-40B4-BE49-F238E27FC236}">
                <a16:creationId xmlns:a16="http://schemas.microsoft.com/office/drawing/2014/main" id="{322D95C4-59F4-47AF-BAB2-94967CF7AE6D}"/>
              </a:ext>
            </a:extLst>
          </p:cNvPr>
          <p:cNvSpPr>
            <a:spLocks noGrp="1"/>
          </p:cNvSpPr>
          <p:nvPr>
            <p:ph type="sldNum" sz="quarter" idx="12"/>
          </p:nvPr>
        </p:nvSpPr>
        <p:spPr/>
        <p:txBody>
          <a:bodyPr/>
          <a:lstStyle/>
          <a:p>
            <a:fld id="{B212C38A-D241-7041-9EFC-6446870ABFAA}" type="slidenum">
              <a:rPr lang="en-US" smtClean="0"/>
              <a:t>25</a:t>
            </a:fld>
            <a:endParaRPr lang="en-US" dirty="0"/>
          </a:p>
        </p:txBody>
      </p:sp>
      <p:pic>
        <p:nvPicPr>
          <p:cNvPr id="6" name="Content Placeholder 11" descr="Image of the Subaward Worksheet. ">
            <a:extLst>
              <a:ext uri="{FF2B5EF4-FFF2-40B4-BE49-F238E27FC236}">
                <a16:creationId xmlns:a16="http://schemas.microsoft.com/office/drawing/2014/main" id="{29AFE27E-0DC9-4796-ABCC-2ECED61899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4955261" y="1252538"/>
            <a:ext cx="6622322" cy="3344863"/>
          </a:xfrm>
          <a:prstGeom prst="rect">
            <a:avLst/>
          </a:prstGeom>
          <a:effectLst/>
        </p:spPr>
      </p:pic>
      <p:sp>
        <p:nvSpPr>
          <p:cNvPr id="5" name="Content Placeholder 4">
            <a:extLst>
              <a:ext uri="{FF2B5EF4-FFF2-40B4-BE49-F238E27FC236}">
                <a16:creationId xmlns:a16="http://schemas.microsoft.com/office/drawing/2014/main" id="{A2B203B6-EDBD-43BB-9507-A2CDA49C497E}"/>
              </a:ext>
            </a:extLst>
          </p:cNvPr>
          <p:cNvSpPr>
            <a:spLocks noGrp="1"/>
          </p:cNvSpPr>
          <p:nvPr>
            <p:ph idx="4294967295"/>
          </p:nvPr>
        </p:nvSpPr>
        <p:spPr>
          <a:xfrm>
            <a:off x="0" y="1252538"/>
            <a:ext cx="4707467" cy="4784725"/>
          </a:xfrm>
        </p:spPr>
        <p:txBody>
          <a:bodyPr>
            <a:normAutofit/>
          </a:bodyPr>
          <a:lstStyle/>
          <a:p>
            <a:pPr marL="4000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US" sz="1800" strike="noStrike" dirty="0"/>
              <a:t>Grantee</a:t>
            </a:r>
            <a:r>
              <a:rPr kumimoji="0" lang="en-US" sz="1800" b="0" i="0" u="none" strike="noStrike" kern="1200" cap="none" spc="0" normalizeH="0" baseline="0" noProof="0" dirty="0">
                <a:ln>
                  <a:noFill/>
                </a:ln>
                <a:effectLst/>
                <a:uLnTx/>
                <a:uFillTx/>
              </a:rPr>
              <a:t> </a:t>
            </a:r>
            <a:r>
              <a:rPr kumimoji="0" lang="en-US" sz="1800" b="1" i="1" u="none" strike="noStrike" kern="1200" cap="none" spc="0" normalizeH="0" baseline="0" noProof="0" dirty="0">
                <a:ln>
                  <a:noFill/>
                </a:ln>
                <a:effectLst/>
                <a:uLnTx/>
                <a:uFillTx/>
              </a:rPr>
              <a:t>must</a:t>
            </a:r>
            <a:r>
              <a:rPr kumimoji="0" lang="en-US" sz="1800" b="0" i="0" u="none" strike="noStrike" kern="1200" cap="none" spc="0" normalizeH="0" baseline="0" noProof="0" dirty="0">
                <a:ln>
                  <a:noFill/>
                </a:ln>
                <a:effectLst/>
                <a:uLnTx/>
                <a:uFillTx/>
              </a:rPr>
              <a:t> complete this portion of the request form if you have a subaward</a:t>
            </a:r>
          </a:p>
          <a:p>
            <a:pPr marL="4000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US" sz="1800" dirty="0"/>
              <a:t>W</a:t>
            </a:r>
            <a:r>
              <a:rPr kumimoji="0" lang="en-US" sz="1800" b="0" i="0" u="none" strike="noStrike" kern="1200" cap="none" spc="0" normalizeH="0" baseline="0" noProof="0" dirty="0">
                <a:ln>
                  <a:noFill/>
                </a:ln>
                <a:effectLst/>
                <a:uLnTx/>
                <a:uFillTx/>
              </a:rPr>
              <a:t>orksheet should </a:t>
            </a:r>
            <a:r>
              <a:rPr kumimoji="0" lang="en-US" sz="1800" b="1" i="0" u="none" strike="noStrike" kern="1200" cap="none" spc="0" normalizeH="0" baseline="0" noProof="0" dirty="0">
                <a:ln>
                  <a:noFill/>
                </a:ln>
                <a:effectLst/>
                <a:uLnTx/>
                <a:uFillTx/>
              </a:rPr>
              <a:t>only</a:t>
            </a:r>
            <a:r>
              <a:rPr kumimoji="0" lang="en-US" sz="1800" b="0" i="0" u="none" strike="noStrike" kern="1200" cap="none" spc="0" normalizeH="0" baseline="0" noProof="0" dirty="0">
                <a:ln>
                  <a:noFill/>
                </a:ln>
                <a:effectLst/>
                <a:uLnTx/>
                <a:uFillTx/>
              </a:rPr>
              <a:t> have information that pertains to the subaward </a:t>
            </a:r>
          </a:p>
          <a:p>
            <a:pPr marL="4000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Column 1: Matches the initial or amended Grant Agreement budget</a:t>
            </a:r>
          </a:p>
          <a:p>
            <a:pPr marL="4000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Column 2: </a:t>
            </a:r>
            <a:r>
              <a:rPr lang="en-US" sz="1800" dirty="0"/>
              <a:t>I</a:t>
            </a:r>
            <a:r>
              <a:rPr kumimoji="0" lang="en-US" sz="1800" b="0" i="0" u="none" strike="noStrike" kern="1200" cap="none" spc="0" normalizeH="0" baseline="0" noProof="0" dirty="0">
                <a:ln>
                  <a:noFill/>
                </a:ln>
                <a:effectLst/>
                <a:uLnTx/>
                <a:uFillTx/>
              </a:rPr>
              <a:t>ncludes total funds for each line item of all previous payment requests</a:t>
            </a:r>
          </a:p>
          <a:p>
            <a:pPr marL="4000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Column 3: </a:t>
            </a:r>
            <a:r>
              <a:rPr lang="en-US" sz="1800" dirty="0"/>
              <a:t>A</a:t>
            </a:r>
            <a:r>
              <a:rPr kumimoji="0" lang="en-US" sz="1800" b="0" i="0" u="none" strike="noStrike" kern="1200" cap="none" spc="0" normalizeH="0" baseline="0" noProof="0" dirty="0">
                <a:ln>
                  <a:noFill/>
                </a:ln>
                <a:effectLst/>
                <a:uLnTx/>
                <a:uFillTx/>
              </a:rPr>
              <a:t>ctual total expenditures related to the subaward(s)</a:t>
            </a:r>
          </a:p>
          <a:p>
            <a:pPr marL="4000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Column 5: </a:t>
            </a:r>
            <a:r>
              <a:rPr lang="en-US" sz="1800" dirty="0"/>
              <a:t>I</a:t>
            </a:r>
            <a:r>
              <a:rPr kumimoji="0" lang="en-US" sz="1800" b="0" i="0" u="none" strike="noStrike" kern="1200" cap="none" spc="0" normalizeH="0" baseline="0" noProof="0" dirty="0">
                <a:ln>
                  <a:noFill/>
                </a:ln>
                <a:effectLst/>
                <a:uLnTx/>
                <a:uFillTx/>
              </a:rPr>
              <a:t>ncludes the new payment request amount for each cost category</a:t>
            </a:r>
          </a:p>
          <a:p>
            <a:pPr marL="4000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Note: the combined total amount of Column 5 and the total amount of Column 2 should not exceed Column 1</a:t>
            </a:r>
          </a:p>
          <a:p>
            <a:endParaRPr lang="en-US" sz="1800" dirty="0"/>
          </a:p>
        </p:txBody>
      </p:sp>
    </p:spTree>
    <p:extLst>
      <p:ext uri="{BB962C8B-B14F-4D97-AF65-F5344CB8AC3E}">
        <p14:creationId xmlns:p14="http://schemas.microsoft.com/office/powerpoint/2010/main" val="1831946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5A52F-5C53-41B9-8B36-357185B3B16B}"/>
              </a:ext>
            </a:extLst>
          </p:cNvPr>
          <p:cNvSpPr>
            <a:spLocks noGrp="1"/>
          </p:cNvSpPr>
          <p:nvPr>
            <p:ph type="title"/>
          </p:nvPr>
        </p:nvSpPr>
        <p:spPr>
          <a:xfrm>
            <a:off x="477517" y="229313"/>
            <a:ext cx="3942083" cy="903445"/>
          </a:xfrm>
        </p:spPr>
        <p:txBody>
          <a:bodyPr>
            <a:normAutofit fontScale="90000"/>
          </a:bodyPr>
          <a:lstStyle/>
          <a:p>
            <a:r>
              <a:rPr lang="en-US" dirty="0"/>
              <a:t>Section 2, Budget</a:t>
            </a:r>
          </a:p>
        </p:txBody>
      </p:sp>
      <p:sp>
        <p:nvSpPr>
          <p:cNvPr id="3" name="Slide Number Placeholder 2">
            <a:extLst>
              <a:ext uri="{FF2B5EF4-FFF2-40B4-BE49-F238E27FC236}">
                <a16:creationId xmlns:a16="http://schemas.microsoft.com/office/drawing/2014/main" id="{50911533-8D87-41F7-AB51-8B37E4A20E4A}"/>
              </a:ext>
            </a:extLst>
          </p:cNvPr>
          <p:cNvSpPr>
            <a:spLocks noGrp="1"/>
          </p:cNvSpPr>
          <p:nvPr>
            <p:ph type="sldNum" sz="quarter" idx="12"/>
          </p:nvPr>
        </p:nvSpPr>
        <p:spPr/>
        <p:txBody>
          <a:bodyPr/>
          <a:lstStyle/>
          <a:p>
            <a:fld id="{B212C38A-D241-7041-9EFC-6446870ABFAA}" type="slidenum">
              <a:rPr lang="en-US" smtClean="0"/>
              <a:t>26</a:t>
            </a:fld>
            <a:endParaRPr lang="en-US" dirty="0"/>
          </a:p>
        </p:txBody>
      </p:sp>
      <p:sp>
        <p:nvSpPr>
          <p:cNvPr id="5" name="Content Placeholder 4">
            <a:extLst>
              <a:ext uri="{FF2B5EF4-FFF2-40B4-BE49-F238E27FC236}">
                <a16:creationId xmlns:a16="http://schemas.microsoft.com/office/drawing/2014/main" id="{E19F7324-311F-4BCB-BD9F-67C7A0E628E7}"/>
              </a:ext>
            </a:extLst>
          </p:cNvPr>
          <p:cNvSpPr>
            <a:spLocks noGrp="1"/>
          </p:cNvSpPr>
          <p:nvPr>
            <p:ph idx="13"/>
          </p:nvPr>
        </p:nvSpPr>
        <p:spPr>
          <a:xfrm>
            <a:off x="101600" y="1257300"/>
            <a:ext cx="4318000" cy="4780066"/>
          </a:xfrm>
        </p:spPr>
        <p:txBody>
          <a:bodyPr>
            <a:normAutofit/>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rPr>
              <a:t>Column 1: </a:t>
            </a:r>
            <a:r>
              <a:rPr lang="en-US" sz="1600" dirty="0"/>
              <a:t>M</a:t>
            </a:r>
            <a:r>
              <a:rPr kumimoji="0" lang="en-US" sz="1600" b="0" i="0" u="none" strike="noStrike" kern="1200" cap="none" spc="0" normalizeH="0" baseline="0" noProof="0" dirty="0">
                <a:ln>
                  <a:noFill/>
                </a:ln>
                <a:effectLst/>
                <a:uLnTx/>
                <a:uFillTx/>
              </a:rPr>
              <a:t>atches </a:t>
            </a:r>
            <a:r>
              <a:rPr lang="en-US" sz="1600" dirty="0"/>
              <a:t>to </a:t>
            </a:r>
            <a:r>
              <a:rPr kumimoji="0" lang="en-US" sz="1600" b="0" i="0" u="none" strike="noStrike" kern="1200" cap="none" spc="0" normalizeH="0" baseline="0" noProof="0" dirty="0">
                <a:ln>
                  <a:noFill/>
                </a:ln>
                <a:effectLst/>
                <a:uLnTx/>
                <a:uFillTx/>
              </a:rPr>
              <a:t>totals listed in Attachment B of the Grant Agreement</a:t>
            </a:r>
          </a:p>
          <a:p>
            <a:pPr marR="0" lvl="1" algn="l" defTabSz="914400" rtl="0" eaLnBrk="1" fontAlgn="auto" latinLnBrk="0" hangingPunct="1">
              <a:lnSpc>
                <a:spcPct val="90000"/>
              </a:lnSpc>
              <a:spcBef>
                <a:spcPts val="500"/>
              </a:spcBef>
              <a:spcAft>
                <a:spcPts val="0"/>
              </a:spcAft>
              <a:buClrTx/>
              <a:buSzTx/>
              <a:tabLst/>
              <a:defRPr/>
            </a:pPr>
            <a:r>
              <a:rPr kumimoji="0" lang="en-US" sz="1600" b="0" i="0" u="none" strike="noStrike" kern="1200" cap="none" spc="0" normalizeH="0" baseline="0" noProof="0" dirty="0">
                <a:ln>
                  <a:noFill/>
                </a:ln>
                <a:solidFill>
                  <a:schemeClr val="bg1"/>
                </a:solidFill>
                <a:effectLst/>
                <a:uLnTx/>
                <a:uFillTx/>
              </a:rPr>
              <a:t>If an amendment to the budget has been approved by the DOA, use the information from the amended budget</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rPr>
              <a:t>Column 2: </a:t>
            </a:r>
            <a:r>
              <a:rPr lang="en-US" sz="1600" dirty="0"/>
              <a:t>E</a:t>
            </a:r>
            <a:r>
              <a:rPr kumimoji="0" lang="en-US" sz="1600" b="0" i="0" u="none" strike="noStrike" kern="1200" cap="none" spc="0" normalizeH="0" baseline="0" noProof="0" dirty="0">
                <a:ln>
                  <a:noFill/>
                </a:ln>
                <a:effectLst/>
                <a:uLnTx/>
                <a:uFillTx/>
              </a:rPr>
              <a:t>nter total amount of funds per cost category received from previous payment requests, even if those funds have not been disbursed yet</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rPr>
              <a:t>Column 3: Lists the actual total expenditures for each cost category incurred as of the date of payment request</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rPr>
              <a:t>If your organization’s signed Grant Agreement contained cost-share amounts, enter the amounts as an aggregate per cost category in Column 6, as of this payment request</a:t>
            </a:r>
          </a:p>
          <a:p>
            <a:endParaRPr lang="en-US" sz="1600" dirty="0"/>
          </a:p>
        </p:txBody>
      </p:sp>
      <p:pic>
        <p:nvPicPr>
          <p:cNvPr id="6" name="Picture Placeholder 8" descr="This image shows a completed Budget table. ">
            <a:extLst>
              <a:ext uri="{FF2B5EF4-FFF2-40B4-BE49-F238E27FC236}">
                <a16:creationId xmlns:a16="http://schemas.microsoft.com/office/drawing/2014/main" id="{4F719856-AA52-4F27-A8C9-6A2B8FEF75C5}"/>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5673060" y="190283"/>
            <a:ext cx="5011487" cy="6187021"/>
          </a:xfrm>
          <a:prstGeom prst="rect">
            <a:avLst/>
          </a:prstGeom>
          <a:effectLst/>
        </p:spPr>
      </p:pic>
    </p:spTree>
    <p:extLst>
      <p:ext uri="{BB962C8B-B14F-4D97-AF65-F5344CB8AC3E}">
        <p14:creationId xmlns:p14="http://schemas.microsoft.com/office/powerpoint/2010/main" val="1435935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658A-7631-4951-9CFE-B1B3CF3D74A3}"/>
              </a:ext>
            </a:extLst>
          </p:cNvPr>
          <p:cNvSpPr>
            <a:spLocks noGrp="1"/>
          </p:cNvSpPr>
          <p:nvPr>
            <p:ph type="title"/>
          </p:nvPr>
        </p:nvSpPr>
        <p:spPr>
          <a:xfrm>
            <a:off x="134224" y="229313"/>
            <a:ext cx="4337108" cy="903445"/>
          </a:xfrm>
        </p:spPr>
        <p:txBody>
          <a:bodyPr>
            <a:normAutofit fontScale="90000"/>
          </a:bodyPr>
          <a:lstStyle/>
          <a:p>
            <a:r>
              <a:rPr lang="en-US" dirty="0"/>
              <a:t>Tips for Completing the Budget Table</a:t>
            </a:r>
          </a:p>
        </p:txBody>
      </p:sp>
      <p:sp>
        <p:nvSpPr>
          <p:cNvPr id="3" name="Slide Number Placeholder 2">
            <a:extLst>
              <a:ext uri="{FF2B5EF4-FFF2-40B4-BE49-F238E27FC236}">
                <a16:creationId xmlns:a16="http://schemas.microsoft.com/office/drawing/2014/main" id="{D162BB97-39F3-4E8F-9430-6BF7958835EA}"/>
              </a:ext>
            </a:extLst>
          </p:cNvPr>
          <p:cNvSpPr>
            <a:spLocks noGrp="1"/>
          </p:cNvSpPr>
          <p:nvPr>
            <p:ph type="sldNum" sz="quarter" idx="12"/>
          </p:nvPr>
        </p:nvSpPr>
        <p:spPr/>
        <p:txBody>
          <a:bodyPr/>
          <a:lstStyle/>
          <a:p>
            <a:fld id="{B212C38A-D241-7041-9EFC-6446870ABFAA}" type="slidenum">
              <a:rPr lang="en-US" smtClean="0"/>
              <a:t>27</a:t>
            </a:fld>
            <a:endParaRPr lang="en-US" dirty="0"/>
          </a:p>
        </p:txBody>
      </p:sp>
      <p:sp>
        <p:nvSpPr>
          <p:cNvPr id="5" name="Content Placeholder 4">
            <a:extLst>
              <a:ext uri="{FF2B5EF4-FFF2-40B4-BE49-F238E27FC236}">
                <a16:creationId xmlns:a16="http://schemas.microsoft.com/office/drawing/2014/main" id="{1454B346-A044-469F-9CB4-4B307EC17DD5}"/>
              </a:ext>
            </a:extLst>
          </p:cNvPr>
          <p:cNvSpPr>
            <a:spLocks noGrp="1"/>
          </p:cNvSpPr>
          <p:nvPr>
            <p:ph idx="13"/>
          </p:nvPr>
        </p:nvSpPr>
        <p:spPr>
          <a:xfrm>
            <a:off x="134224" y="1510796"/>
            <a:ext cx="4337108" cy="4780066"/>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This example shows Column 5 with an incorrect match to Section 1, Line 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DocuSign </a:t>
            </a:r>
            <a:r>
              <a:rPr kumimoji="0" lang="en-US" sz="2000" b="0" i="1" u="sng" strike="noStrike" kern="1200" cap="none" spc="0" normalizeH="0" baseline="0" noProof="0" dirty="0">
                <a:ln>
                  <a:noFill/>
                </a:ln>
                <a:effectLst/>
                <a:uLnTx/>
                <a:uFillTx/>
              </a:rPr>
              <a:t>does not </a:t>
            </a:r>
            <a:r>
              <a:rPr kumimoji="0" lang="en-US" sz="2000" b="0" i="0" u="none" strike="noStrike" kern="1200" cap="none" spc="0" normalizeH="0" baseline="0" noProof="0" dirty="0">
                <a:ln>
                  <a:noFill/>
                </a:ln>
                <a:effectLst/>
                <a:uLnTx/>
                <a:uFillTx/>
              </a:rPr>
              <a:t>validate these numbers; it calculates based on what you reported on the form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Review for typos and incorrect totals in Columns 1 and 2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Ensure that totals for each budget line in Columns 2 and 5 do not exceed  the amount in Column 1 when added together</a:t>
            </a:r>
          </a:p>
          <a:p>
            <a:endParaRPr lang="en-US" dirty="0"/>
          </a:p>
        </p:txBody>
      </p:sp>
      <p:pic>
        <p:nvPicPr>
          <p:cNvPr id="7" name="Picture 6">
            <a:extLst>
              <a:ext uri="{FF2B5EF4-FFF2-40B4-BE49-F238E27FC236}">
                <a16:creationId xmlns:a16="http://schemas.microsoft.com/office/drawing/2014/main" id="{B93D50F4-AE2D-06FE-53A8-6BBE8F7BEAD5}"/>
              </a:ext>
            </a:extLst>
          </p:cNvPr>
          <p:cNvPicPr>
            <a:picLocks noChangeAspect="1"/>
          </p:cNvPicPr>
          <p:nvPr/>
        </p:nvPicPr>
        <p:blipFill>
          <a:blip r:embed="rId3"/>
          <a:stretch>
            <a:fillRect/>
          </a:stretch>
        </p:blipFill>
        <p:spPr>
          <a:xfrm>
            <a:off x="5088480" y="3765885"/>
            <a:ext cx="6626000" cy="1517984"/>
          </a:xfrm>
          <a:prstGeom prst="rect">
            <a:avLst/>
          </a:prstGeom>
        </p:spPr>
      </p:pic>
      <p:pic>
        <p:nvPicPr>
          <p:cNvPr id="9" name="Picture 8">
            <a:extLst>
              <a:ext uri="{FF2B5EF4-FFF2-40B4-BE49-F238E27FC236}">
                <a16:creationId xmlns:a16="http://schemas.microsoft.com/office/drawing/2014/main" id="{C1CDB0EF-5602-85B4-6906-9D4958D4394B}"/>
              </a:ext>
            </a:extLst>
          </p:cNvPr>
          <p:cNvPicPr>
            <a:picLocks noChangeAspect="1"/>
          </p:cNvPicPr>
          <p:nvPr/>
        </p:nvPicPr>
        <p:blipFill>
          <a:blip r:embed="rId4"/>
          <a:stretch>
            <a:fillRect/>
          </a:stretch>
        </p:blipFill>
        <p:spPr>
          <a:xfrm>
            <a:off x="5060025" y="1775093"/>
            <a:ext cx="6654455" cy="880311"/>
          </a:xfrm>
          <a:prstGeom prst="rect">
            <a:avLst/>
          </a:prstGeom>
        </p:spPr>
      </p:pic>
      <p:sp>
        <p:nvSpPr>
          <p:cNvPr id="11" name="TextBox 10">
            <a:extLst>
              <a:ext uri="{FF2B5EF4-FFF2-40B4-BE49-F238E27FC236}">
                <a16:creationId xmlns:a16="http://schemas.microsoft.com/office/drawing/2014/main" id="{3CB0389C-6329-BBC0-505C-748ECD5CB0EC}"/>
              </a:ext>
            </a:extLst>
          </p:cNvPr>
          <p:cNvSpPr txBox="1"/>
          <p:nvPr/>
        </p:nvSpPr>
        <p:spPr>
          <a:xfrm>
            <a:off x="5690937" y="1132758"/>
            <a:ext cx="2370221" cy="378038"/>
          </a:xfrm>
          <a:prstGeom prst="rect">
            <a:avLst/>
          </a:prstGeom>
          <a:noFill/>
        </p:spPr>
        <p:txBody>
          <a:bodyPr wrap="square" rtlCol="0">
            <a:spAutoFit/>
          </a:bodyPr>
          <a:lstStyle/>
          <a:p>
            <a:r>
              <a:rPr lang="en-US" dirty="0"/>
              <a:t>Section 1:</a:t>
            </a:r>
          </a:p>
        </p:txBody>
      </p:sp>
      <p:sp>
        <p:nvSpPr>
          <p:cNvPr id="12" name="TextBox 11">
            <a:extLst>
              <a:ext uri="{FF2B5EF4-FFF2-40B4-BE49-F238E27FC236}">
                <a16:creationId xmlns:a16="http://schemas.microsoft.com/office/drawing/2014/main" id="{FC2298C6-2468-F14C-EDD3-74D6B0489641}"/>
              </a:ext>
            </a:extLst>
          </p:cNvPr>
          <p:cNvSpPr txBox="1"/>
          <p:nvPr/>
        </p:nvSpPr>
        <p:spPr>
          <a:xfrm>
            <a:off x="5690936" y="3239981"/>
            <a:ext cx="2370221" cy="378038"/>
          </a:xfrm>
          <a:prstGeom prst="rect">
            <a:avLst/>
          </a:prstGeom>
          <a:noFill/>
        </p:spPr>
        <p:txBody>
          <a:bodyPr wrap="square" rtlCol="0">
            <a:spAutoFit/>
          </a:bodyPr>
          <a:lstStyle/>
          <a:p>
            <a:r>
              <a:rPr lang="en-US" dirty="0"/>
              <a:t>Budget table:</a:t>
            </a:r>
          </a:p>
        </p:txBody>
      </p:sp>
    </p:spTree>
    <p:extLst>
      <p:ext uri="{BB962C8B-B14F-4D97-AF65-F5344CB8AC3E}">
        <p14:creationId xmlns:p14="http://schemas.microsoft.com/office/powerpoint/2010/main" val="3816556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47787-C154-4C91-965B-5CFA3726C3D5}"/>
              </a:ext>
            </a:extLst>
          </p:cNvPr>
          <p:cNvSpPr>
            <a:spLocks noGrp="1"/>
          </p:cNvSpPr>
          <p:nvPr>
            <p:ph type="title"/>
          </p:nvPr>
        </p:nvSpPr>
        <p:spPr/>
        <p:txBody>
          <a:bodyPr/>
          <a:lstStyle/>
          <a:p>
            <a:r>
              <a:rPr lang="en-US" dirty="0"/>
              <a:t>Section 3</a:t>
            </a:r>
          </a:p>
        </p:txBody>
      </p:sp>
      <p:sp>
        <p:nvSpPr>
          <p:cNvPr id="3" name="Slide Number Placeholder 2">
            <a:extLst>
              <a:ext uri="{FF2B5EF4-FFF2-40B4-BE49-F238E27FC236}">
                <a16:creationId xmlns:a16="http://schemas.microsoft.com/office/drawing/2014/main" id="{36A02E6E-2F0F-4748-9AB1-BE17267FCCA8}"/>
              </a:ext>
            </a:extLst>
          </p:cNvPr>
          <p:cNvSpPr>
            <a:spLocks noGrp="1"/>
          </p:cNvSpPr>
          <p:nvPr>
            <p:ph type="sldNum" sz="quarter" idx="12"/>
          </p:nvPr>
        </p:nvSpPr>
        <p:spPr/>
        <p:txBody>
          <a:bodyPr/>
          <a:lstStyle/>
          <a:p>
            <a:fld id="{B212C38A-D241-7041-9EFC-6446870ABFAA}" type="slidenum">
              <a:rPr lang="en-US" smtClean="0"/>
              <a:t>28</a:t>
            </a:fld>
            <a:endParaRPr lang="en-US" dirty="0"/>
          </a:p>
        </p:txBody>
      </p:sp>
      <p:sp>
        <p:nvSpPr>
          <p:cNvPr id="5" name="Content Placeholder 4">
            <a:extLst>
              <a:ext uri="{FF2B5EF4-FFF2-40B4-BE49-F238E27FC236}">
                <a16:creationId xmlns:a16="http://schemas.microsoft.com/office/drawing/2014/main" id="{A06D116D-8B45-4ADE-9853-4E9D25C47E41}"/>
              </a:ext>
            </a:extLst>
          </p:cNvPr>
          <p:cNvSpPr>
            <a:spLocks noGrp="1"/>
          </p:cNvSpPr>
          <p:nvPr>
            <p:ph idx="13"/>
          </p:nvPr>
        </p:nvSpPr>
        <p:spPr>
          <a:xfrm>
            <a:off x="165100" y="1253331"/>
            <a:ext cx="4203700" cy="4784035"/>
          </a:xfrm>
        </p:spPr>
        <p:txBody>
          <a:bodyPr>
            <a:normAutofit/>
          </a:body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If your organization has received any complaints of discrimination, you must inform DOA Program Staff by checking “Yes”</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You will be contacted by the Division of Legal Services for a copy of the complaint log and other relevant documentation</a:t>
            </a:r>
          </a:p>
          <a:p>
            <a:pPr marL="971550" lvl="1" indent="-285750">
              <a:lnSpc>
                <a:spcPct val="90000"/>
              </a:lnSpc>
              <a:spcBef>
                <a:spcPts val="1000"/>
              </a:spcBef>
              <a:defRPr/>
            </a:pPr>
            <a:r>
              <a:rPr kumimoji="0" lang="en-US" sz="1800" b="0" i="0" u="none" strike="noStrike" kern="1200" cap="none" spc="0" normalizeH="0" baseline="0" noProof="0" dirty="0">
                <a:ln>
                  <a:noFill/>
                </a:ln>
                <a:solidFill>
                  <a:schemeClr val="bg1"/>
                </a:solidFill>
                <a:effectLst/>
                <a:uLnTx/>
                <a:uFillTx/>
              </a:rPr>
              <a:t> Includes Settlements</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effectLst/>
                <a:uLnTx/>
                <a:uFillTx/>
              </a:rPr>
              <a:t>If you have previously provided a complaint log, but have not received any new complaints, you must still check "Yes," then inform Legal Services of the status of the complaint(s) and provide any further required documentation</a:t>
            </a:r>
          </a:p>
          <a:p>
            <a:endParaRPr lang="en-US" sz="1800" dirty="0"/>
          </a:p>
        </p:txBody>
      </p:sp>
      <p:pic>
        <p:nvPicPr>
          <p:cNvPr id="6" name="Picture Placeholder 8" descr="Image of Section 3 of the Payment Request Form. ">
            <a:extLst>
              <a:ext uri="{FF2B5EF4-FFF2-40B4-BE49-F238E27FC236}">
                <a16:creationId xmlns:a16="http://schemas.microsoft.com/office/drawing/2014/main" id="{BADA2756-B332-4876-A856-EFCBA5B1E81A}"/>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5003800" y="1909962"/>
            <a:ext cx="6710680" cy="2751378"/>
          </a:xfrm>
          <a:prstGeom prst="rect">
            <a:avLst/>
          </a:prstGeom>
          <a:effectLst/>
        </p:spPr>
      </p:pic>
    </p:spTree>
    <p:extLst>
      <p:ext uri="{BB962C8B-B14F-4D97-AF65-F5344CB8AC3E}">
        <p14:creationId xmlns:p14="http://schemas.microsoft.com/office/powerpoint/2010/main" val="4202890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9B223-E053-4391-98E3-11C7DA7128B5}"/>
              </a:ext>
            </a:extLst>
          </p:cNvPr>
          <p:cNvSpPr>
            <a:spLocks noGrp="1"/>
          </p:cNvSpPr>
          <p:nvPr>
            <p:ph type="title"/>
          </p:nvPr>
        </p:nvSpPr>
        <p:spPr/>
        <p:txBody>
          <a:bodyPr/>
          <a:lstStyle/>
          <a:p>
            <a:r>
              <a:rPr lang="en-US" dirty="0"/>
              <a:t>Section 4</a:t>
            </a:r>
          </a:p>
        </p:txBody>
      </p:sp>
      <p:sp>
        <p:nvSpPr>
          <p:cNvPr id="3" name="Slide Number Placeholder 2">
            <a:extLst>
              <a:ext uri="{FF2B5EF4-FFF2-40B4-BE49-F238E27FC236}">
                <a16:creationId xmlns:a16="http://schemas.microsoft.com/office/drawing/2014/main" id="{4A9380AB-D673-42C5-818A-51B6B40792A3}"/>
              </a:ext>
            </a:extLst>
          </p:cNvPr>
          <p:cNvSpPr>
            <a:spLocks noGrp="1"/>
          </p:cNvSpPr>
          <p:nvPr>
            <p:ph type="sldNum" sz="quarter" idx="12"/>
          </p:nvPr>
        </p:nvSpPr>
        <p:spPr/>
        <p:txBody>
          <a:bodyPr/>
          <a:lstStyle/>
          <a:p>
            <a:fld id="{B212C38A-D241-7041-9EFC-6446870ABFAA}" type="slidenum">
              <a:rPr lang="en-US" smtClean="0"/>
              <a:t>29</a:t>
            </a:fld>
            <a:endParaRPr lang="en-US" dirty="0"/>
          </a:p>
        </p:txBody>
      </p:sp>
      <p:sp>
        <p:nvSpPr>
          <p:cNvPr id="5" name="Content Placeholder 4">
            <a:extLst>
              <a:ext uri="{FF2B5EF4-FFF2-40B4-BE49-F238E27FC236}">
                <a16:creationId xmlns:a16="http://schemas.microsoft.com/office/drawing/2014/main" id="{D5A810AD-7D1A-42BF-84F5-67C4FBA146D2}"/>
              </a:ext>
            </a:extLst>
          </p:cNvPr>
          <p:cNvSpPr>
            <a:spLocks noGrp="1"/>
          </p:cNvSpPr>
          <p:nvPr>
            <p:ph idx="13"/>
          </p:nvPr>
        </p:nvSpPr>
        <p:spPr>
          <a:xfrm>
            <a:off x="477518" y="1400961"/>
            <a:ext cx="3535679" cy="4636405"/>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Lobbying is </a:t>
            </a:r>
            <a:r>
              <a:rPr kumimoji="0" lang="en-US" sz="2000" b="1" i="1" strike="noStrike" kern="1200" cap="none" spc="0" normalizeH="0" baseline="0" noProof="0" dirty="0">
                <a:ln>
                  <a:noFill/>
                </a:ln>
                <a:effectLst/>
                <a:uLnTx/>
                <a:uFillTx/>
              </a:rPr>
              <a:t>not</a:t>
            </a:r>
            <a:r>
              <a:rPr kumimoji="0" lang="en-US" sz="2000" i="0" strike="noStrike" kern="1200" cap="none" spc="0" normalizeH="0" baseline="0" noProof="0" dirty="0">
                <a:ln>
                  <a:noFill/>
                </a:ln>
                <a:effectLst/>
                <a:uLnTx/>
                <a:uFillTx/>
              </a:rPr>
              <a:t> an eligible expenditure </a:t>
            </a:r>
            <a:r>
              <a:rPr kumimoji="0" lang="en-US" sz="2000" b="0" i="0" u="none" strike="noStrike" kern="1200" cap="none" spc="0" normalizeH="0" baseline="0" noProof="0" dirty="0">
                <a:ln>
                  <a:noFill/>
                </a:ln>
                <a:effectLst/>
                <a:uLnTx/>
                <a:uFillTx/>
              </a:rPr>
              <a:t>for ARPA funds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Section 4 on Lobbying </a:t>
            </a:r>
            <a:r>
              <a:rPr kumimoji="0" lang="en-US" sz="2000" b="1" i="1" u="none" strike="noStrike" kern="1200" cap="none" spc="0" normalizeH="0" baseline="0" noProof="0" dirty="0">
                <a:ln>
                  <a:noFill/>
                </a:ln>
                <a:effectLst/>
                <a:uLnTx/>
                <a:uFillTx/>
              </a:rPr>
              <a:t>must </a:t>
            </a:r>
            <a:r>
              <a:rPr kumimoji="0" lang="en-US" sz="2000" b="0" i="0" u="none" strike="noStrike" kern="1200" cap="none" spc="0" normalizeH="0" baseline="0" noProof="0" dirty="0">
                <a:ln>
                  <a:noFill/>
                </a:ln>
                <a:effectLst/>
                <a:uLnTx/>
                <a:uFillTx/>
              </a:rPr>
              <a:t>be completed for all awards greater than $100,000</a:t>
            </a:r>
          </a:p>
          <a:p>
            <a:pPr marR="0" lvl="1" algn="l" defTabSz="914400" rtl="0" eaLnBrk="1" fontAlgn="auto" latinLnBrk="0" hangingPunct="1">
              <a:lnSpc>
                <a:spcPct val="90000"/>
              </a:lnSpc>
              <a:spcBef>
                <a:spcPts val="500"/>
              </a:spcBef>
              <a:spcAft>
                <a:spcPts val="0"/>
              </a:spcAft>
              <a:buClrTx/>
              <a:buSzTx/>
              <a:tabLst/>
              <a:defRPr/>
            </a:pPr>
            <a:r>
              <a:rPr lang="en-US" sz="2000" dirty="0">
                <a:solidFill>
                  <a:schemeClr val="bg1"/>
                </a:solidFill>
              </a:rPr>
              <a:t>D</a:t>
            </a:r>
            <a:r>
              <a:rPr kumimoji="0" lang="en-US" sz="2000" b="0" i="0" u="none" strike="noStrike" kern="1200" cap="none" spc="0" normalizeH="0" baseline="0" noProof="0" dirty="0">
                <a:ln>
                  <a:noFill/>
                </a:ln>
                <a:solidFill>
                  <a:schemeClr val="bg1"/>
                </a:solidFill>
                <a:effectLst/>
                <a:uLnTx/>
                <a:uFillTx/>
              </a:rPr>
              <a:t>epends on the award amount, </a:t>
            </a:r>
            <a:r>
              <a:rPr kumimoji="0" lang="en-US" sz="2000" b="1" i="1" u="none" strike="noStrike" kern="1200" cap="none" spc="0" normalizeH="0" baseline="0" noProof="0" dirty="0">
                <a:ln>
                  <a:noFill/>
                </a:ln>
                <a:solidFill>
                  <a:schemeClr val="bg1"/>
                </a:solidFill>
                <a:effectLst/>
                <a:uLnTx/>
                <a:uFillTx/>
              </a:rPr>
              <a:t>not</a:t>
            </a:r>
            <a:r>
              <a:rPr kumimoji="0" lang="en-US" sz="2000" b="0" i="0" u="none" strike="noStrike" kern="1200" cap="none" spc="0" normalizeH="0" baseline="0" noProof="0" dirty="0">
                <a:ln>
                  <a:noFill/>
                </a:ln>
                <a:solidFill>
                  <a:schemeClr val="bg1"/>
                </a:solidFill>
                <a:effectLst/>
                <a:uLnTx/>
                <a:uFillTx/>
              </a:rPr>
              <a:t> Grantee's lobbying status</a:t>
            </a:r>
          </a:p>
          <a:p>
            <a:endParaRPr lang="en-US" dirty="0"/>
          </a:p>
        </p:txBody>
      </p:sp>
      <p:pic>
        <p:nvPicPr>
          <p:cNvPr id="6" name="Picture Placeholder 8" descr="Image of Section 4 of the Payment Request Form. ">
            <a:extLst>
              <a:ext uri="{FF2B5EF4-FFF2-40B4-BE49-F238E27FC236}">
                <a16:creationId xmlns:a16="http://schemas.microsoft.com/office/drawing/2014/main" id="{8B956016-6086-4EE3-99CA-FFFE493A72E0}"/>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920780" y="2150267"/>
            <a:ext cx="6793700" cy="2292872"/>
          </a:xfrm>
          <a:prstGeom prst="rect">
            <a:avLst/>
          </a:prstGeom>
          <a:effectLst/>
        </p:spPr>
      </p:pic>
    </p:spTree>
    <p:extLst>
      <p:ext uri="{BB962C8B-B14F-4D97-AF65-F5344CB8AC3E}">
        <p14:creationId xmlns:p14="http://schemas.microsoft.com/office/powerpoint/2010/main" val="3445224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5EEF8-AB2C-4628-9637-22E305F5296F}"/>
              </a:ext>
            </a:extLst>
          </p:cNvPr>
          <p:cNvSpPr>
            <a:spLocks noGrp="1"/>
          </p:cNvSpPr>
          <p:nvPr>
            <p:ph type="title"/>
          </p:nvPr>
        </p:nvSpPr>
        <p:spPr/>
        <p:txBody>
          <a:bodyPr/>
          <a:lstStyle/>
          <a:p>
            <a:r>
              <a:rPr lang="en-US" dirty="0"/>
              <a:t>Legal Disclaimer</a:t>
            </a:r>
          </a:p>
        </p:txBody>
      </p:sp>
      <p:sp>
        <p:nvSpPr>
          <p:cNvPr id="3" name="Slide Number Placeholder 2">
            <a:extLst>
              <a:ext uri="{FF2B5EF4-FFF2-40B4-BE49-F238E27FC236}">
                <a16:creationId xmlns:a16="http://schemas.microsoft.com/office/drawing/2014/main" id="{F64FDB7B-9187-4057-A7F1-441FFCB74496}"/>
              </a:ext>
            </a:extLst>
          </p:cNvPr>
          <p:cNvSpPr>
            <a:spLocks noGrp="1"/>
          </p:cNvSpPr>
          <p:nvPr>
            <p:ph type="sldNum" sz="quarter" idx="12"/>
          </p:nvPr>
        </p:nvSpPr>
        <p:spPr/>
        <p:txBody>
          <a:bodyPr/>
          <a:lstStyle/>
          <a:p>
            <a:fld id="{B212C38A-D241-7041-9EFC-6446870ABFAA}" type="slidenum">
              <a:rPr lang="en-US" smtClean="0"/>
              <a:t>3</a:t>
            </a:fld>
            <a:endParaRPr lang="en-US" dirty="0"/>
          </a:p>
        </p:txBody>
      </p:sp>
      <p:sp>
        <p:nvSpPr>
          <p:cNvPr id="4" name="Content Placeholder 3">
            <a:extLst>
              <a:ext uri="{FF2B5EF4-FFF2-40B4-BE49-F238E27FC236}">
                <a16:creationId xmlns:a16="http://schemas.microsoft.com/office/drawing/2014/main" id="{FBC289CF-E76D-4FDA-B81C-58AD69E8F00A}"/>
              </a:ext>
            </a:extLst>
          </p:cNvPr>
          <p:cNvSpPr>
            <a:spLocks noGrp="1"/>
          </p:cNvSpPr>
          <p:nvPr>
            <p:ph idx="1"/>
          </p:nvPr>
        </p:nvSpPr>
        <p:spPr/>
        <p:txBody>
          <a:bodyPr/>
          <a:lstStyle/>
          <a:p>
            <a:r>
              <a:rPr lang="en-US" dirty="0"/>
              <a:t>FORVIS presenters are not providing legal advice. This presentation is meant to be an overview of Payment Requests and Financial Monitoring for the Wisconsin DOA Program Grantees and should not be taken as legal guidance from DOA, WEDC or FORVIS. </a:t>
            </a:r>
          </a:p>
          <a:p>
            <a:endParaRPr lang="en-US" dirty="0"/>
          </a:p>
          <a:p>
            <a:r>
              <a:rPr lang="en-US" dirty="0"/>
              <a:t>Program Grantees should direct specific questions to the appropriate program inbox that they use to correspond with DOA representatives. </a:t>
            </a:r>
          </a:p>
          <a:p>
            <a:endParaRPr lang="en-US" dirty="0"/>
          </a:p>
        </p:txBody>
      </p:sp>
    </p:spTree>
    <p:extLst>
      <p:ext uri="{BB962C8B-B14F-4D97-AF65-F5344CB8AC3E}">
        <p14:creationId xmlns:p14="http://schemas.microsoft.com/office/powerpoint/2010/main" val="398255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44E74-6360-43A0-978E-C56339BF32A0}"/>
              </a:ext>
            </a:extLst>
          </p:cNvPr>
          <p:cNvSpPr>
            <a:spLocks noGrp="1"/>
          </p:cNvSpPr>
          <p:nvPr>
            <p:ph type="title"/>
          </p:nvPr>
        </p:nvSpPr>
        <p:spPr/>
        <p:txBody>
          <a:bodyPr/>
          <a:lstStyle/>
          <a:p>
            <a:r>
              <a:rPr lang="en-US" dirty="0"/>
              <a:t>Section 5</a:t>
            </a:r>
          </a:p>
        </p:txBody>
      </p:sp>
      <p:sp>
        <p:nvSpPr>
          <p:cNvPr id="3" name="Slide Number Placeholder 2">
            <a:extLst>
              <a:ext uri="{FF2B5EF4-FFF2-40B4-BE49-F238E27FC236}">
                <a16:creationId xmlns:a16="http://schemas.microsoft.com/office/drawing/2014/main" id="{DB8F1EDF-00F0-47A8-9242-F55035E0A8B4}"/>
              </a:ext>
            </a:extLst>
          </p:cNvPr>
          <p:cNvSpPr>
            <a:spLocks noGrp="1"/>
          </p:cNvSpPr>
          <p:nvPr>
            <p:ph type="sldNum" sz="quarter" idx="12"/>
          </p:nvPr>
        </p:nvSpPr>
        <p:spPr/>
        <p:txBody>
          <a:bodyPr/>
          <a:lstStyle/>
          <a:p>
            <a:fld id="{B212C38A-D241-7041-9EFC-6446870ABFAA}" type="slidenum">
              <a:rPr lang="en-US" smtClean="0"/>
              <a:t>30</a:t>
            </a:fld>
            <a:endParaRPr lang="en-US" dirty="0"/>
          </a:p>
        </p:txBody>
      </p:sp>
      <p:sp>
        <p:nvSpPr>
          <p:cNvPr id="4" name="Content Placeholder 3">
            <a:extLst>
              <a:ext uri="{FF2B5EF4-FFF2-40B4-BE49-F238E27FC236}">
                <a16:creationId xmlns:a16="http://schemas.microsoft.com/office/drawing/2014/main" id="{3CEAE71D-8D6C-4A58-B698-740E8A4B951E}"/>
              </a:ext>
            </a:extLst>
          </p:cNvPr>
          <p:cNvSpPr>
            <a:spLocks noGrp="1"/>
          </p:cNvSpPr>
          <p:nvPr>
            <p:ph idx="1"/>
          </p:nvPr>
        </p:nvSpPr>
        <p:spPr>
          <a:xfrm>
            <a:off x="477521" y="1868865"/>
            <a:ext cx="11236959" cy="3075230"/>
          </a:xfrm>
        </p:spPr>
        <p:txBody>
          <a:bodyPr>
            <a:normAutofit/>
          </a:bodyPr>
          <a:lstStyle/>
          <a:p>
            <a:r>
              <a:rPr lang="en-US" sz="1600" dirty="0"/>
              <a:t>Organizations that receive an award in one of these programs are subject to financial and other program monitoring</a:t>
            </a:r>
          </a:p>
          <a:p>
            <a:r>
              <a:rPr lang="en-US" sz="1600" dirty="0"/>
              <a:t>Organizations that have undergone or will undergo an audit, Single Audit, or otherwise, will be required to submit this information to DOA Program staff</a:t>
            </a:r>
          </a:p>
          <a:p>
            <a:pPr lvl="1"/>
            <a:r>
              <a:rPr lang="en-US" sz="1600" dirty="0"/>
              <a:t>Organizations that expend $750,000 or more in a single fiscal year are required to </a:t>
            </a:r>
            <a:r>
              <a:rPr lang="en-US" sz="1600" dirty="0">
                <a:effectLst/>
              </a:rPr>
              <a:t>have a certified annual audit performed utilizing Generally Accepted Accounting Principles (GAAP) and Generally Accepted Auditing Standards (GAAS) and provide it to DOA</a:t>
            </a:r>
            <a:endParaRPr lang="en-US" sz="1600" strike="sngStrike" dirty="0"/>
          </a:p>
          <a:p>
            <a:pPr lvl="1"/>
            <a:r>
              <a:rPr lang="en-US" sz="1600" dirty="0"/>
              <a:t>R</a:t>
            </a:r>
            <a:r>
              <a:rPr lang="en-US" sz="1600" dirty="0">
                <a:effectLst/>
              </a:rPr>
              <a:t>egardless of the amount of the award organizations expend in a single fiscal year, if it conducts an audit of its financial statements, it must provide a copy of the report to DOA within 30 days of receiving the report</a:t>
            </a:r>
            <a:endParaRPr lang="en-US" sz="1600" strike="sngStrike" dirty="0"/>
          </a:p>
          <a:p>
            <a:pPr lvl="1"/>
            <a:r>
              <a:rPr lang="en-US" sz="1600" dirty="0"/>
              <a:t>Contact program staff with any questions</a:t>
            </a:r>
          </a:p>
          <a:p>
            <a:endParaRPr lang="en-US" sz="1600" dirty="0"/>
          </a:p>
        </p:txBody>
      </p:sp>
      <p:pic>
        <p:nvPicPr>
          <p:cNvPr id="5" name="Picture Placeholder 9" descr="Image of Section 5 of the Payment Request Form. ">
            <a:extLst>
              <a:ext uri="{FF2B5EF4-FFF2-40B4-BE49-F238E27FC236}">
                <a16:creationId xmlns:a16="http://schemas.microsoft.com/office/drawing/2014/main" id="{394A8569-24DA-4154-B408-596A1078D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2619" y="4944095"/>
            <a:ext cx="6664208" cy="1433209"/>
          </a:xfrm>
          <a:prstGeom prst="rect">
            <a:avLst/>
          </a:prstGeom>
        </p:spPr>
      </p:pic>
    </p:spTree>
    <p:extLst>
      <p:ext uri="{BB962C8B-B14F-4D97-AF65-F5344CB8AC3E}">
        <p14:creationId xmlns:p14="http://schemas.microsoft.com/office/powerpoint/2010/main" val="675259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5918C-B990-4CC7-9923-D07219DB6169}"/>
              </a:ext>
            </a:extLst>
          </p:cNvPr>
          <p:cNvSpPr>
            <a:spLocks noGrp="1"/>
          </p:cNvSpPr>
          <p:nvPr>
            <p:ph type="title"/>
          </p:nvPr>
        </p:nvSpPr>
        <p:spPr/>
        <p:txBody>
          <a:bodyPr/>
          <a:lstStyle/>
          <a:p>
            <a:r>
              <a:rPr lang="en-US" dirty="0"/>
              <a:t>Section 6</a:t>
            </a:r>
          </a:p>
        </p:txBody>
      </p:sp>
      <p:sp>
        <p:nvSpPr>
          <p:cNvPr id="3" name="Slide Number Placeholder 2">
            <a:extLst>
              <a:ext uri="{FF2B5EF4-FFF2-40B4-BE49-F238E27FC236}">
                <a16:creationId xmlns:a16="http://schemas.microsoft.com/office/drawing/2014/main" id="{332C30DC-BCE5-4718-8EDB-F520A0ADE16B}"/>
              </a:ext>
            </a:extLst>
          </p:cNvPr>
          <p:cNvSpPr>
            <a:spLocks noGrp="1"/>
          </p:cNvSpPr>
          <p:nvPr>
            <p:ph type="sldNum" sz="quarter" idx="12"/>
          </p:nvPr>
        </p:nvSpPr>
        <p:spPr/>
        <p:txBody>
          <a:bodyPr/>
          <a:lstStyle/>
          <a:p>
            <a:fld id="{B212C38A-D241-7041-9EFC-6446870ABFAA}" type="slidenum">
              <a:rPr lang="en-US" smtClean="0"/>
              <a:t>31</a:t>
            </a:fld>
            <a:endParaRPr lang="en-US" dirty="0"/>
          </a:p>
        </p:txBody>
      </p:sp>
      <p:sp>
        <p:nvSpPr>
          <p:cNvPr id="5" name="Content Placeholder 4">
            <a:extLst>
              <a:ext uri="{FF2B5EF4-FFF2-40B4-BE49-F238E27FC236}">
                <a16:creationId xmlns:a16="http://schemas.microsoft.com/office/drawing/2014/main" id="{941E3EF8-557F-47B9-BAC3-A71ECAEDA85B}"/>
              </a:ext>
            </a:extLst>
          </p:cNvPr>
          <p:cNvSpPr>
            <a:spLocks noGrp="1"/>
          </p:cNvSpPr>
          <p:nvPr>
            <p:ph idx="13"/>
          </p:nvPr>
        </p:nvSpPr>
        <p:spPr/>
        <p:txBody>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Please read thoroughly and attest to the truth of the above statements</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rPr>
              <a:t>If, at any point, these certifications are discovered to be untrue, grantee may be required to repay award funds</a:t>
            </a:r>
            <a:endParaRPr kumimoji="0" lang="en-US" sz="2000" b="1" i="0" u="none" strike="noStrike" kern="1200" cap="none" spc="0" normalizeH="0" baseline="0" noProof="0" dirty="0">
              <a:ln>
                <a:noFill/>
              </a:ln>
              <a:effectLst/>
              <a:uLnTx/>
              <a:uFillTx/>
            </a:endParaRPr>
          </a:p>
          <a:p>
            <a:endParaRPr lang="en-US" dirty="0"/>
          </a:p>
        </p:txBody>
      </p:sp>
      <p:pic>
        <p:nvPicPr>
          <p:cNvPr id="6" name="Picture Placeholder 8" descr="Image of Section 6 of the Payment Request Form. ">
            <a:extLst>
              <a:ext uri="{FF2B5EF4-FFF2-40B4-BE49-F238E27FC236}">
                <a16:creationId xmlns:a16="http://schemas.microsoft.com/office/drawing/2014/main" id="{D74F7312-E1DE-4EF3-BE1B-729CD057DA00}"/>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935962" y="1816101"/>
            <a:ext cx="6931429" cy="2616614"/>
          </a:xfrm>
          <a:prstGeom prst="rect">
            <a:avLst/>
          </a:prstGeom>
          <a:effectLst/>
        </p:spPr>
      </p:pic>
    </p:spTree>
    <p:extLst>
      <p:ext uri="{BB962C8B-B14F-4D97-AF65-F5344CB8AC3E}">
        <p14:creationId xmlns:p14="http://schemas.microsoft.com/office/powerpoint/2010/main" val="4207372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6B7E-A272-4A01-AC9D-F432A1E075C5}"/>
              </a:ext>
            </a:extLst>
          </p:cNvPr>
          <p:cNvSpPr>
            <a:spLocks noGrp="1"/>
          </p:cNvSpPr>
          <p:nvPr>
            <p:ph type="title"/>
          </p:nvPr>
        </p:nvSpPr>
        <p:spPr/>
        <p:txBody>
          <a:bodyPr/>
          <a:lstStyle/>
          <a:p>
            <a:r>
              <a:rPr lang="en-US" dirty="0"/>
              <a:t>Section 7</a:t>
            </a:r>
          </a:p>
        </p:txBody>
      </p:sp>
      <p:sp>
        <p:nvSpPr>
          <p:cNvPr id="3" name="Slide Number Placeholder 2">
            <a:extLst>
              <a:ext uri="{FF2B5EF4-FFF2-40B4-BE49-F238E27FC236}">
                <a16:creationId xmlns:a16="http://schemas.microsoft.com/office/drawing/2014/main" id="{9ABD3E6F-C525-4891-AEBB-4242BE4DB968}"/>
              </a:ext>
            </a:extLst>
          </p:cNvPr>
          <p:cNvSpPr>
            <a:spLocks noGrp="1"/>
          </p:cNvSpPr>
          <p:nvPr>
            <p:ph type="sldNum" sz="quarter" idx="12"/>
          </p:nvPr>
        </p:nvSpPr>
        <p:spPr/>
        <p:txBody>
          <a:bodyPr/>
          <a:lstStyle/>
          <a:p>
            <a:fld id="{B212C38A-D241-7041-9EFC-6446870ABFAA}" type="slidenum">
              <a:rPr lang="en-US" smtClean="0"/>
              <a:t>32</a:t>
            </a:fld>
            <a:endParaRPr lang="en-US" dirty="0"/>
          </a:p>
        </p:txBody>
      </p:sp>
      <p:sp>
        <p:nvSpPr>
          <p:cNvPr id="5" name="Content Placeholder 4">
            <a:extLst>
              <a:ext uri="{FF2B5EF4-FFF2-40B4-BE49-F238E27FC236}">
                <a16:creationId xmlns:a16="http://schemas.microsoft.com/office/drawing/2014/main" id="{153AC0FD-4AE0-4C8E-8A1A-F9E1D56CCF41}"/>
              </a:ext>
            </a:extLst>
          </p:cNvPr>
          <p:cNvSpPr>
            <a:spLocks noGrp="1"/>
          </p:cNvSpPr>
          <p:nvPr>
            <p:ph idx="13"/>
          </p:nvPr>
        </p:nvSpPr>
        <p:spPr>
          <a:xfrm>
            <a:off x="477518" y="1510018"/>
            <a:ext cx="3535679" cy="4527348"/>
          </a:xfrm>
        </p:spPr>
        <p:txBody>
          <a:bodyPr vert="horz" lIns="0" tIns="45720" rIns="0" bIns="45720" rtlCol="0" anchor="t">
            <a:normAutofit/>
          </a:bodyPr>
          <a:lstStyle/>
          <a:p>
            <a:pPr marL="342900" indent="-342900">
              <a:lnSpc>
                <a:spcPct val="90000"/>
              </a:lnSpc>
              <a:spcAft>
                <a:spcPts val="600"/>
              </a:spcAft>
              <a:buFont typeface="Wingdings" panose="05000000000000000000" pitchFamily="2" charset="2"/>
              <a:buChar char="§"/>
              <a:defRPr/>
            </a:pPr>
            <a:r>
              <a:rPr kumimoji="0" lang="en-US" b="0" i="0" u="none" strike="noStrike" kern="1200" cap="none" spc="0" normalizeH="0" baseline="0" noProof="0" dirty="0">
                <a:ln>
                  <a:noFill/>
                </a:ln>
                <a:effectLst/>
                <a:uLnTx/>
                <a:uFillTx/>
                <a:latin typeface="Arial"/>
                <a:cs typeface="Arial"/>
              </a:rPr>
              <a:t>Cannot process request without a signature </a:t>
            </a:r>
          </a:p>
          <a:p>
            <a:pPr marL="342900" marR="0" lvl="0" indent="-342900"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latin typeface="Arial"/>
                <a:cs typeface="Arial"/>
              </a:rPr>
              <a:t>By signing, your organization acknowledges that it is adhering to the requirements imposed by the federal government and DOA to access ARPA funding</a:t>
            </a:r>
            <a:endParaRPr kumimoji="0" lang="en-US" sz="2000" b="0" i="0" u="none" strike="noStrike" kern="1200" cap="none" spc="0" normalizeH="0" baseline="0" noProof="0" dirty="0">
              <a:ln>
                <a:noFill/>
              </a:ln>
              <a:effectLst/>
              <a:uLnTx/>
              <a:uFillTx/>
            </a:endParaRPr>
          </a:p>
          <a:p>
            <a:pPr marL="342900" marR="0" lvl="0" indent="-342900"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effectLst/>
                <a:uLnTx/>
                <a:uFillTx/>
                <a:latin typeface="Arial"/>
                <a:cs typeface="Arial"/>
              </a:rPr>
              <a:t>Signatory must be an authorized representative of the organization</a:t>
            </a:r>
            <a:endParaRPr lang="en-US" sz="2000" b="0" i="0" u="none" strike="noStrike" kern="1200" cap="none" spc="0" normalizeH="0" baseline="0" noProof="0" dirty="0">
              <a:ln>
                <a:noFill/>
              </a:ln>
              <a:effectLst/>
              <a:uLnTx/>
              <a:uFillTx/>
              <a:latin typeface="Arial"/>
              <a:cs typeface="Arial"/>
            </a:endParaRPr>
          </a:p>
          <a:p>
            <a:endParaRPr lang="en-US" dirty="0"/>
          </a:p>
        </p:txBody>
      </p:sp>
      <p:pic>
        <p:nvPicPr>
          <p:cNvPr id="6" name="Content Placeholder 19" descr="Image of the Payment Request Form's Section 7-Signature. ">
            <a:extLst>
              <a:ext uri="{FF2B5EF4-FFF2-40B4-BE49-F238E27FC236}">
                <a16:creationId xmlns:a16="http://schemas.microsoft.com/office/drawing/2014/main" id="{863B3C80-DF72-4F91-91EC-7ED7C079CBB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83" b="40825"/>
          <a:stretch/>
        </p:blipFill>
        <p:spPr>
          <a:xfrm>
            <a:off x="4996374" y="1534252"/>
            <a:ext cx="6718106" cy="3432473"/>
          </a:xfrm>
          <a:prstGeom prst="rect">
            <a:avLst/>
          </a:prstGeom>
          <a:effectLst/>
        </p:spPr>
      </p:pic>
    </p:spTree>
    <p:extLst>
      <p:ext uri="{BB962C8B-B14F-4D97-AF65-F5344CB8AC3E}">
        <p14:creationId xmlns:p14="http://schemas.microsoft.com/office/powerpoint/2010/main" val="2026652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772B-BFAD-475D-BB26-03A3908ACD33}"/>
              </a:ext>
            </a:extLst>
          </p:cNvPr>
          <p:cNvSpPr>
            <a:spLocks noGrp="1"/>
          </p:cNvSpPr>
          <p:nvPr>
            <p:ph type="title"/>
          </p:nvPr>
        </p:nvSpPr>
        <p:spPr/>
        <p:txBody>
          <a:bodyPr>
            <a:normAutofit fontScale="90000"/>
          </a:bodyPr>
          <a:lstStyle/>
          <a:p>
            <a:r>
              <a:rPr lang="en-US" dirty="0"/>
              <a:t>Download a Copy</a:t>
            </a:r>
          </a:p>
        </p:txBody>
      </p:sp>
      <p:sp>
        <p:nvSpPr>
          <p:cNvPr id="3" name="Slide Number Placeholder 2">
            <a:extLst>
              <a:ext uri="{FF2B5EF4-FFF2-40B4-BE49-F238E27FC236}">
                <a16:creationId xmlns:a16="http://schemas.microsoft.com/office/drawing/2014/main" id="{304B0CCB-48BC-471E-BC8F-509CE0F647CB}"/>
              </a:ext>
            </a:extLst>
          </p:cNvPr>
          <p:cNvSpPr>
            <a:spLocks noGrp="1"/>
          </p:cNvSpPr>
          <p:nvPr>
            <p:ph type="sldNum" sz="quarter" idx="12"/>
          </p:nvPr>
        </p:nvSpPr>
        <p:spPr/>
        <p:txBody>
          <a:bodyPr/>
          <a:lstStyle/>
          <a:p>
            <a:fld id="{B212C38A-D241-7041-9EFC-6446870ABFAA}" type="slidenum">
              <a:rPr lang="en-US" smtClean="0"/>
              <a:t>33</a:t>
            </a:fld>
            <a:endParaRPr lang="en-US" dirty="0"/>
          </a:p>
        </p:txBody>
      </p:sp>
      <p:sp>
        <p:nvSpPr>
          <p:cNvPr id="5" name="Content Placeholder 4">
            <a:extLst>
              <a:ext uri="{FF2B5EF4-FFF2-40B4-BE49-F238E27FC236}">
                <a16:creationId xmlns:a16="http://schemas.microsoft.com/office/drawing/2014/main" id="{B6F0842B-1A0C-4846-A933-45B0C648489D}"/>
              </a:ext>
            </a:extLst>
          </p:cNvPr>
          <p:cNvSpPr>
            <a:spLocks noGrp="1"/>
          </p:cNvSpPr>
          <p:nvPr>
            <p:ph idx="13"/>
          </p:nvPr>
        </p:nvSpPr>
        <p:spPr/>
        <p:txBody>
          <a:bodyPr>
            <a:normAutofit/>
          </a:bodyPr>
          <a:lstStyle/>
          <a:p>
            <a:pPr marL="285750" lvl="0" indent="-285750">
              <a:lnSpc>
                <a:spcPct val="90000"/>
              </a:lnSpc>
              <a:spcAft>
                <a:spcPts val="0"/>
              </a:spcAft>
              <a:buFont typeface="Wingdings" panose="05000000000000000000" pitchFamily="2" charset="2"/>
              <a:buChar char="§"/>
              <a:defRPr/>
            </a:pPr>
            <a:r>
              <a:rPr kumimoji="0" lang="en-US" sz="1600" b="0" i="0" u="none" kern="1200" cap="none" spc="0" normalizeH="0" baseline="0" noProof="0" dirty="0">
                <a:ln>
                  <a:noFill/>
                </a:ln>
                <a:effectLst/>
                <a:uLnTx/>
                <a:uFillTx/>
              </a:rPr>
              <a:t>Once the document has been reviewed and completed by DOA Program Staff, your organization will receive a signed copy if you</a:t>
            </a:r>
            <a:r>
              <a:rPr lang="en-US" sz="1600" dirty="0"/>
              <a:t> </a:t>
            </a:r>
            <a:r>
              <a:rPr kumimoji="0" lang="en-US" sz="1600" b="0" i="0" u="none" kern="1200" cap="none" spc="0" normalizeH="0" baseline="0" noProof="0" dirty="0">
                <a:ln>
                  <a:noFill/>
                </a:ln>
                <a:effectLst/>
                <a:uLnTx/>
                <a:uFillTx/>
              </a:rPr>
              <a:t>provided contact information on the first page</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a:ln>
                  <a:noFill/>
                </a:ln>
                <a:effectLst/>
                <a:uLnTx/>
                <a:uFillTx/>
              </a:rPr>
              <a:t>Grantee can download a copy of what you entered into DocuSign using the download button (shown by the black arrow on the image) </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US" sz="1600" dirty="0"/>
              <a:t>Grantee</a:t>
            </a:r>
            <a:r>
              <a:rPr kumimoji="0" lang="en-US" sz="1600" b="0" i="0" u="none" strike="noStrike" kern="1200" cap="none" spc="0" normalizeH="0" baseline="0" noProof="0" dirty="0">
                <a:ln>
                  <a:noFill/>
                </a:ln>
                <a:effectLst/>
                <a:uLnTx/>
                <a:uFillTx/>
              </a:rPr>
              <a:t> can use this copy for reference in submitting future payment requests and </a:t>
            </a:r>
            <a:r>
              <a:rPr kumimoji="0" lang="en-US" sz="1600" b="0" i="0" u="none" kern="1200" cap="none" spc="0" normalizeH="0" baseline="0" noProof="0" dirty="0">
                <a:ln>
                  <a:noFill/>
                </a:ln>
                <a:effectLst/>
                <a:uLnTx/>
                <a:uFillTx/>
              </a:rPr>
              <a:t>to troubleshoot</a:t>
            </a:r>
            <a:r>
              <a:rPr kumimoji="0" lang="en-US" sz="1600" b="0" i="0" u="none" strike="noStrike" kern="1200" cap="none" spc="0" normalizeH="0" baseline="0" noProof="0" dirty="0">
                <a:ln>
                  <a:noFill/>
                </a:ln>
                <a:effectLst/>
                <a:uLnTx/>
                <a:uFillTx/>
              </a:rPr>
              <a:t> any issues with processing your request</a:t>
            </a:r>
          </a:p>
          <a:p>
            <a:endParaRPr lang="en-US" dirty="0"/>
          </a:p>
        </p:txBody>
      </p:sp>
      <p:pic>
        <p:nvPicPr>
          <p:cNvPr id="6" name="Content Placeholder 8" descr="Image of download button. ">
            <a:extLst>
              <a:ext uri="{FF2B5EF4-FFF2-40B4-BE49-F238E27FC236}">
                <a16:creationId xmlns:a16="http://schemas.microsoft.com/office/drawing/2014/main" id="{D0BF9BE5-672B-4AE6-9773-D3B7CC6B8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21485"/>
            <a:ext cx="6685280" cy="5649059"/>
          </a:xfrm>
          <a:prstGeom prst="rect">
            <a:avLst/>
          </a:prstGeom>
          <a:effectLst/>
        </p:spPr>
      </p:pic>
      <p:sp>
        <p:nvSpPr>
          <p:cNvPr id="7" name="TextBox 6">
            <a:extLst>
              <a:ext uri="{FF2B5EF4-FFF2-40B4-BE49-F238E27FC236}">
                <a16:creationId xmlns:a16="http://schemas.microsoft.com/office/drawing/2014/main" id="{F07FC05C-8171-4A74-896B-5DE0C7164625}"/>
              </a:ext>
            </a:extLst>
          </p:cNvPr>
          <p:cNvSpPr txBox="1"/>
          <p:nvPr/>
        </p:nvSpPr>
        <p:spPr>
          <a:xfrm>
            <a:off x="9981419" y="2061289"/>
            <a:ext cx="1087120" cy="246221"/>
          </a:xfrm>
          <a:prstGeom prst="rect">
            <a:avLst/>
          </a:prstGeom>
          <a:solidFill>
            <a:schemeClr val="bg1"/>
          </a:solidFill>
          <a:ln>
            <a:solidFill>
              <a:srgbClr val="C00000"/>
            </a:solidFill>
          </a:ln>
        </p:spPr>
        <p:txBody>
          <a:bodyPr wrap="square" rtlCol="0">
            <a:spAutoFit/>
          </a:bodyPr>
          <a:lstStyle/>
          <a:p>
            <a:r>
              <a:rPr lang="en-US" sz="1000" dirty="0">
                <a:latin typeface="Arial" panose="020B0604020202020204" pitchFamily="34" charset="0"/>
                <a:cs typeface="Arial" panose="020B0604020202020204" pitchFamily="34" charset="0"/>
              </a:rPr>
              <a:t>ARPA-DBA-001</a:t>
            </a:r>
          </a:p>
        </p:txBody>
      </p:sp>
    </p:spTree>
    <p:extLst>
      <p:ext uri="{BB962C8B-B14F-4D97-AF65-F5344CB8AC3E}">
        <p14:creationId xmlns:p14="http://schemas.microsoft.com/office/powerpoint/2010/main" val="4128307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6FC3D-2CA6-4275-BC8D-36806878D410}"/>
              </a:ext>
            </a:extLst>
          </p:cNvPr>
          <p:cNvSpPr>
            <a:spLocks noGrp="1"/>
          </p:cNvSpPr>
          <p:nvPr>
            <p:ph type="title"/>
          </p:nvPr>
        </p:nvSpPr>
        <p:spPr/>
        <p:txBody>
          <a:bodyPr>
            <a:normAutofit fontScale="90000"/>
          </a:bodyPr>
          <a:lstStyle/>
          <a:p>
            <a:r>
              <a:rPr lang="en-US" dirty="0"/>
              <a:t>Close-Out Procedures</a:t>
            </a:r>
          </a:p>
        </p:txBody>
      </p:sp>
      <p:sp>
        <p:nvSpPr>
          <p:cNvPr id="3" name="Slide Number Placeholder 2">
            <a:extLst>
              <a:ext uri="{FF2B5EF4-FFF2-40B4-BE49-F238E27FC236}">
                <a16:creationId xmlns:a16="http://schemas.microsoft.com/office/drawing/2014/main" id="{D9B8F48B-6BB3-4F4A-BB83-A6B443BFD01A}"/>
              </a:ext>
            </a:extLst>
          </p:cNvPr>
          <p:cNvSpPr>
            <a:spLocks noGrp="1"/>
          </p:cNvSpPr>
          <p:nvPr>
            <p:ph type="sldNum" sz="quarter" idx="12"/>
          </p:nvPr>
        </p:nvSpPr>
        <p:spPr/>
        <p:txBody>
          <a:bodyPr/>
          <a:lstStyle/>
          <a:p>
            <a:fld id="{B212C38A-D241-7041-9EFC-6446870ABFAA}" type="slidenum">
              <a:rPr lang="en-US" smtClean="0"/>
              <a:t>34</a:t>
            </a:fld>
            <a:endParaRPr lang="en-US" dirty="0"/>
          </a:p>
        </p:txBody>
      </p:sp>
      <p:sp>
        <p:nvSpPr>
          <p:cNvPr id="5" name="Content Placeholder 4">
            <a:extLst>
              <a:ext uri="{FF2B5EF4-FFF2-40B4-BE49-F238E27FC236}">
                <a16:creationId xmlns:a16="http://schemas.microsoft.com/office/drawing/2014/main" id="{BCC921FB-489C-4B07-9F98-C20F1F2D9F9F}"/>
              </a:ext>
            </a:extLst>
          </p:cNvPr>
          <p:cNvSpPr>
            <a:spLocks noGrp="1"/>
          </p:cNvSpPr>
          <p:nvPr>
            <p:ph idx="13"/>
          </p:nvPr>
        </p:nvSpPr>
        <p:spPr>
          <a:xfrm>
            <a:off x="477518" y="1803633"/>
            <a:ext cx="3535679" cy="4233733"/>
          </a:xfrm>
        </p:spPr>
        <p:txBody>
          <a:bodyPr vert="horz" lIns="0" tIns="45720" rIns="0" bIns="45720" rtlCol="0" anchor="t">
            <a:normAutofit/>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Arial"/>
                <a:cs typeface="Arial"/>
              </a:rPr>
              <a:t>If you no longer have award funds to spend, program staff will reach out with </a:t>
            </a:r>
            <a:r>
              <a:rPr lang="en-US" dirty="0">
                <a:latin typeface="Arial"/>
                <a:cs typeface="Arial"/>
              </a:rPr>
              <a:t>close-out</a:t>
            </a:r>
            <a:r>
              <a:rPr kumimoji="0" lang="en-US" b="0" i="0" u="none" strike="noStrike" kern="1200" cap="none" spc="0" normalizeH="0" baseline="0" noProof="0" dirty="0">
                <a:ln>
                  <a:noFill/>
                </a:ln>
                <a:effectLst/>
                <a:uLnTx/>
                <a:uFillTx/>
                <a:latin typeface="Arial"/>
                <a:cs typeface="Arial"/>
              </a:rPr>
              <a:t> procedures and instructions</a:t>
            </a:r>
            <a:endParaRPr kumimoji="0" lang="en-US" b="0" i="0" u="none" strike="noStrike" kern="1200" cap="none" spc="0" normalizeH="0" baseline="0" noProof="0" dirty="0">
              <a:ln>
                <a:noFill/>
              </a:ln>
              <a:effectLst/>
              <a:uLnTx/>
              <a:uFillTx/>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b="0" i="0" u="none" strike="noStrike" kern="1200" cap="none" spc="0" normalizeH="0" baseline="0" noProof="0" dirty="0">
                <a:ln>
                  <a:noFill/>
                </a:ln>
                <a:effectLst/>
                <a:uLnTx/>
                <a:uFillTx/>
                <a:latin typeface="Arial"/>
                <a:cs typeface="Arial"/>
              </a:rPr>
              <a:t>After the grant is closed out, you must retain any records related to the ARPA-funded program for a period of five (5) years from the end of the performance period </a:t>
            </a:r>
            <a:r>
              <a:rPr kumimoji="0" lang="en-US" sz="1900" b="0" i="0" u="none" strike="noStrike" kern="1200" cap="none" spc="0" normalizeH="0" baseline="0" noProof="0" dirty="0">
                <a:ln>
                  <a:noFill/>
                </a:ln>
                <a:effectLst/>
                <a:uLnTx/>
                <a:uFillTx/>
                <a:latin typeface="Calibri" panose="020F0502020204030204"/>
                <a:ea typeface="+mn-ea"/>
                <a:cs typeface="+mn-cs"/>
              </a:rPr>
              <a:t> </a:t>
            </a:r>
            <a:endParaRPr kumimoji="0" lang="en-US" sz="1900" b="0" i="0" u="none" strike="noStrike" kern="1200" cap="none" spc="0" normalizeH="0" baseline="0" noProof="0" dirty="0">
              <a:ln>
                <a:noFill/>
              </a:ln>
              <a:effectLst/>
              <a:uLnTx/>
              <a:uFillTx/>
              <a:latin typeface="Calibri" panose="020F0502020204030204"/>
              <a:ea typeface="+mn-ea"/>
              <a:cs typeface="Calibri"/>
            </a:endParaRPr>
          </a:p>
          <a:p>
            <a:endParaRPr lang="en-US" dirty="0"/>
          </a:p>
        </p:txBody>
      </p:sp>
      <p:pic>
        <p:nvPicPr>
          <p:cNvPr id="6" name="Picture 4" descr="WI Seal.png">
            <a:extLst>
              <a:ext uri="{FF2B5EF4-FFF2-40B4-BE49-F238E27FC236}">
                <a16:creationId xmlns:a16="http://schemas.microsoft.com/office/drawing/2014/main" id="{963C74BB-1506-43C2-B956-F471D97FF3E2}"/>
              </a:ext>
            </a:extLst>
          </p:cNvPr>
          <p:cNvPicPr>
            <a:picLocks noGrp="1" noChangeAspect="1"/>
          </p:cNvPicPr>
          <p:nvPr>
            <p:ph idx="1"/>
          </p:nvPr>
        </p:nvPicPr>
        <p:blipFill>
          <a:blip r:embed="rId3"/>
          <a:stretch>
            <a:fillRect/>
          </a:stretch>
        </p:blipFill>
        <p:spPr>
          <a:xfrm>
            <a:off x="5828491" y="807593"/>
            <a:ext cx="5174072" cy="5239568"/>
          </a:xfrm>
          <a:prstGeom prst="rect">
            <a:avLst/>
          </a:prstGeom>
          <a:effectLst/>
        </p:spPr>
      </p:pic>
    </p:spTree>
    <p:extLst>
      <p:ext uri="{BB962C8B-B14F-4D97-AF65-F5344CB8AC3E}">
        <p14:creationId xmlns:p14="http://schemas.microsoft.com/office/powerpoint/2010/main" val="4283985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A4EDC-ECC0-4824-9C5A-07A91C33FA7E}"/>
              </a:ext>
            </a:extLst>
          </p:cNvPr>
          <p:cNvSpPr>
            <a:spLocks noGrp="1"/>
          </p:cNvSpPr>
          <p:nvPr>
            <p:ph type="title"/>
          </p:nvPr>
        </p:nvSpPr>
        <p:spPr/>
        <p:txBody>
          <a:bodyPr/>
          <a:lstStyle/>
          <a:p>
            <a:r>
              <a:rPr lang="en-US" dirty="0"/>
              <a:t>Program Emails</a:t>
            </a:r>
          </a:p>
        </p:txBody>
      </p:sp>
      <p:sp>
        <p:nvSpPr>
          <p:cNvPr id="3" name="Slide Number Placeholder 2">
            <a:extLst>
              <a:ext uri="{FF2B5EF4-FFF2-40B4-BE49-F238E27FC236}">
                <a16:creationId xmlns:a16="http://schemas.microsoft.com/office/drawing/2014/main" id="{BB2DAA0C-119B-46B5-B7D1-05FCA8A6C2F3}"/>
              </a:ext>
            </a:extLst>
          </p:cNvPr>
          <p:cNvSpPr>
            <a:spLocks noGrp="1"/>
          </p:cNvSpPr>
          <p:nvPr>
            <p:ph type="sldNum" sz="quarter" idx="12"/>
          </p:nvPr>
        </p:nvSpPr>
        <p:spPr/>
        <p:txBody>
          <a:bodyPr/>
          <a:lstStyle/>
          <a:p>
            <a:fld id="{B212C38A-D241-7041-9EFC-6446870ABFAA}" type="slidenum">
              <a:rPr lang="en-US" smtClean="0"/>
              <a:t>35</a:t>
            </a:fld>
            <a:endParaRPr lang="en-US" dirty="0"/>
          </a:p>
        </p:txBody>
      </p:sp>
      <p:graphicFrame>
        <p:nvGraphicFramePr>
          <p:cNvPr id="5" name="Table 6">
            <a:extLst>
              <a:ext uri="{FF2B5EF4-FFF2-40B4-BE49-F238E27FC236}">
                <a16:creationId xmlns:a16="http://schemas.microsoft.com/office/drawing/2014/main" id="{F4DA110F-9611-4993-A937-7BE3569FE468}"/>
              </a:ext>
            </a:extLst>
          </p:cNvPr>
          <p:cNvGraphicFramePr>
            <a:graphicFrameLocks noGrp="1"/>
          </p:cNvGraphicFramePr>
          <p:nvPr>
            <p:ph idx="1"/>
            <p:extLst>
              <p:ext uri="{D42A27DB-BD31-4B8C-83A1-F6EECF244321}">
                <p14:modId xmlns:p14="http://schemas.microsoft.com/office/powerpoint/2010/main" val="714543681"/>
              </p:ext>
            </p:extLst>
          </p:nvPr>
        </p:nvGraphicFramePr>
        <p:xfrm>
          <a:off x="1182236" y="1977232"/>
          <a:ext cx="9688539" cy="3997641"/>
        </p:xfrm>
        <a:graphic>
          <a:graphicData uri="http://schemas.openxmlformats.org/drawingml/2006/table">
            <a:tbl>
              <a:tblPr firstRow="1" bandRow="1">
                <a:tableStyleId>{5C22544A-7EE6-4342-B048-85BDC9FD1C3A}</a:tableStyleId>
              </a:tblPr>
              <a:tblGrid>
                <a:gridCol w="3121156">
                  <a:extLst>
                    <a:ext uri="{9D8B030D-6E8A-4147-A177-3AD203B41FA5}">
                      <a16:colId xmlns:a16="http://schemas.microsoft.com/office/drawing/2014/main" val="2707915403"/>
                    </a:ext>
                  </a:extLst>
                </a:gridCol>
                <a:gridCol w="6567383">
                  <a:extLst>
                    <a:ext uri="{9D8B030D-6E8A-4147-A177-3AD203B41FA5}">
                      <a16:colId xmlns:a16="http://schemas.microsoft.com/office/drawing/2014/main" val="2547780936"/>
                    </a:ext>
                  </a:extLst>
                </a:gridCol>
              </a:tblGrid>
              <a:tr h="383293">
                <a:tc>
                  <a:txBody>
                    <a:bodyPr/>
                    <a:lstStyle/>
                    <a:p>
                      <a:r>
                        <a:rPr lang="en-US" sz="1700" dirty="0">
                          <a:latin typeface="Arial" panose="020B0604020202020204" pitchFamily="34" charset="0"/>
                          <a:cs typeface="Arial" panose="020B0604020202020204" pitchFamily="34" charset="0"/>
                        </a:rPr>
                        <a:t>PROGRAM</a:t>
                      </a:r>
                    </a:p>
                  </a:txBody>
                  <a:tcPr marL="85319" marR="85319" marT="42660" marB="42660"/>
                </a:tc>
                <a:tc>
                  <a:txBody>
                    <a:bodyPr/>
                    <a:lstStyle/>
                    <a:p>
                      <a:r>
                        <a:rPr lang="en-US" sz="1700" dirty="0">
                          <a:latin typeface="Arial" panose="020B0604020202020204" pitchFamily="34" charset="0"/>
                          <a:cs typeface="Arial" panose="020B0604020202020204" pitchFamily="34" charset="0"/>
                        </a:rPr>
                        <a:t>EMAIL</a:t>
                      </a:r>
                    </a:p>
                  </a:txBody>
                  <a:tcPr marL="85319" marR="85319" marT="42660" marB="42660"/>
                </a:tc>
                <a:extLst>
                  <a:ext uri="{0D108BD9-81ED-4DB2-BD59-A6C34878D82A}">
                    <a16:rowId xmlns:a16="http://schemas.microsoft.com/office/drawing/2014/main" val="3659639635"/>
                  </a:ext>
                </a:extLst>
              </a:tr>
              <a:tr h="646211">
                <a:tc>
                  <a:txBody>
                    <a:bodyPr/>
                    <a:lstStyle/>
                    <a:p>
                      <a:pPr marL="0" marR="0" lvl="0" indent="0">
                        <a:lnSpc>
                          <a:spcPct val="100000"/>
                        </a:lnSpc>
                        <a:spcBef>
                          <a:spcPts val="0"/>
                        </a:spcBef>
                        <a:spcAft>
                          <a:spcPts val="0"/>
                        </a:spcAft>
                        <a:buClr>
                          <a:srgbClr val="000000"/>
                        </a:buClr>
                        <a:buNone/>
                      </a:pPr>
                      <a:r>
                        <a:rPr lang="en-US" sz="1700" b="0" i="0" u="none" strike="noStrike" noProof="0" dirty="0">
                          <a:latin typeface="Arial" panose="020B0604020202020204" pitchFamily="34" charset="0"/>
                          <a:cs typeface="Arial" panose="020B0604020202020204" pitchFamily="34" charset="0"/>
                        </a:rPr>
                        <a:t>Equitable Recovery Program</a:t>
                      </a:r>
                    </a:p>
                  </a:txBody>
                  <a:tcPr marL="85319" marR="85319" marT="42660" marB="42660"/>
                </a:tc>
                <a:tc>
                  <a:txBody>
                    <a:bodyPr/>
                    <a:lstStyle/>
                    <a:p>
                      <a:pPr lvl="0" algn="l">
                        <a:lnSpc>
                          <a:spcPct val="100000"/>
                        </a:lnSpc>
                        <a:spcBef>
                          <a:spcPts val="0"/>
                        </a:spcBef>
                        <a:spcAft>
                          <a:spcPts val="0"/>
                        </a:spcAft>
                        <a:buNone/>
                      </a:pPr>
                      <a:r>
                        <a:rPr lang="en-US" sz="1700" b="0" i="0" u="sng" strike="noStrike" noProof="0" dirty="0">
                          <a:latin typeface="Arial" panose="020B0604020202020204" pitchFamily="34" charset="0"/>
                          <a:cs typeface="Arial" panose="020B0604020202020204" pitchFamily="34" charset="0"/>
                          <a:hlinkClick r:id="rId3"/>
                        </a:rPr>
                        <a:t>EquitableRecovery@wisconsin.gov</a:t>
                      </a:r>
                      <a:endParaRPr lang="en-US" sz="17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182371276"/>
                  </a:ext>
                </a:extLst>
              </a:tr>
              <a:tr h="646211">
                <a:tc>
                  <a:txBody>
                    <a:bodyPr/>
                    <a:lstStyle/>
                    <a:p>
                      <a:r>
                        <a:rPr lang="en-US" sz="1700" dirty="0">
                          <a:latin typeface="Arial" panose="020B0604020202020204" pitchFamily="34" charset="0"/>
                          <a:cs typeface="Arial" panose="020B0604020202020204" pitchFamily="34" charset="0"/>
                        </a:rPr>
                        <a:t>Diverse Business Assistance </a:t>
                      </a:r>
                      <a:endParaRPr lang="en-US" sz="1700" strike="sngStrike" dirty="0">
                        <a:latin typeface="Arial" panose="020B0604020202020204" pitchFamily="34" charset="0"/>
                        <a:cs typeface="Arial" panose="020B0604020202020204" pitchFamily="34" charset="0"/>
                      </a:endParaRPr>
                    </a:p>
                  </a:txBody>
                  <a:tcPr marL="85319" marR="85319" marT="42660" marB="42660"/>
                </a:tc>
                <a:tc>
                  <a:txBody>
                    <a:bodyPr/>
                    <a:lstStyle/>
                    <a:p>
                      <a:pPr lvl="0" algn="l">
                        <a:lnSpc>
                          <a:spcPct val="100000"/>
                        </a:lnSpc>
                        <a:spcBef>
                          <a:spcPts val="0"/>
                        </a:spcBef>
                        <a:spcAft>
                          <a:spcPts val="0"/>
                        </a:spcAft>
                        <a:buNone/>
                      </a:pPr>
                      <a:r>
                        <a:rPr lang="en-US" sz="1700" b="0" i="0" u="sng" strike="noStrike" noProof="0" dirty="0">
                          <a:latin typeface="Arial" panose="020B0604020202020204" pitchFamily="34" charset="0"/>
                          <a:cs typeface="Arial" panose="020B0604020202020204" pitchFamily="34" charset="0"/>
                          <a:hlinkClick r:id="rId4"/>
                        </a:rPr>
                        <a:t>DiverseBusinessAssistance@wisconsin.gov</a:t>
                      </a:r>
                      <a:endParaRPr lang="en-US" sz="17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695482505"/>
                  </a:ext>
                </a:extLst>
              </a:tr>
              <a:tr h="646211">
                <a:tc>
                  <a:txBody>
                    <a:bodyPr/>
                    <a:lstStyle/>
                    <a:p>
                      <a:r>
                        <a:rPr lang="en-US" sz="1700" dirty="0">
                          <a:latin typeface="Arial" panose="020B0604020202020204" pitchFamily="34" charset="0"/>
                          <a:cs typeface="Arial" panose="020B0604020202020204" pitchFamily="34" charset="0"/>
                        </a:rPr>
                        <a:t>Diverse Business Investment </a:t>
                      </a:r>
                      <a:endParaRPr lang="en-US" sz="1700" strike="sngStrike" dirty="0">
                        <a:latin typeface="Arial" panose="020B0604020202020204" pitchFamily="34" charset="0"/>
                        <a:cs typeface="Arial" panose="020B0604020202020204" pitchFamily="34" charset="0"/>
                      </a:endParaRPr>
                    </a:p>
                  </a:txBody>
                  <a:tcPr marL="85319" marR="85319" marT="42660" marB="42660"/>
                </a:tc>
                <a:tc>
                  <a:txBody>
                    <a:bodyPr/>
                    <a:lstStyle/>
                    <a:p>
                      <a:pPr lvl="0" algn="l">
                        <a:lnSpc>
                          <a:spcPct val="100000"/>
                        </a:lnSpc>
                        <a:spcBef>
                          <a:spcPts val="0"/>
                        </a:spcBef>
                        <a:spcAft>
                          <a:spcPts val="0"/>
                        </a:spcAft>
                        <a:buNone/>
                      </a:pPr>
                      <a:r>
                        <a:rPr lang="en-US" sz="1700" b="0" i="0" u="sng" strike="noStrike" noProof="0" dirty="0">
                          <a:latin typeface="Arial" panose="020B0604020202020204" pitchFamily="34" charset="0"/>
                          <a:cs typeface="Arial" panose="020B0604020202020204" pitchFamily="34" charset="0"/>
                          <a:hlinkClick r:id="rId5"/>
                        </a:rPr>
                        <a:t>DiverseBusinessInvestment@wisconsin.gov</a:t>
                      </a:r>
                      <a:endParaRPr lang="en-US" sz="17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3533043781"/>
                  </a:ext>
                </a:extLst>
              </a:tr>
              <a:tr h="646211">
                <a:tc>
                  <a:txBody>
                    <a:bodyPr/>
                    <a:lstStyle/>
                    <a:p>
                      <a:r>
                        <a:rPr lang="en-US" sz="1700" dirty="0">
                          <a:latin typeface="Arial" panose="020B0604020202020204" pitchFamily="34" charset="0"/>
                          <a:cs typeface="Arial" panose="020B0604020202020204" pitchFamily="34" charset="0"/>
                        </a:rPr>
                        <a:t>Neighborhood Investment Fund</a:t>
                      </a:r>
                    </a:p>
                  </a:txBody>
                  <a:tcPr marL="85319" marR="85319" marT="42660" marB="42660"/>
                </a:tc>
                <a:tc>
                  <a:txBody>
                    <a:bodyPr/>
                    <a:lstStyle/>
                    <a:p>
                      <a:pPr lvl="0" algn="l">
                        <a:lnSpc>
                          <a:spcPct val="100000"/>
                        </a:lnSpc>
                        <a:spcBef>
                          <a:spcPts val="0"/>
                        </a:spcBef>
                        <a:spcAft>
                          <a:spcPts val="0"/>
                        </a:spcAft>
                        <a:buNone/>
                      </a:pPr>
                      <a:r>
                        <a:rPr lang="en-US" sz="1700" b="0" i="0" u="sng" strike="noStrike" noProof="0" dirty="0">
                          <a:latin typeface="Arial" panose="020B0604020202020204" pitchFamily="34" charset="0"/>
                          <a:cs typeface="Arial" panose="020B0604020202020204" pitchFamily="34" charset="0"/>
                          <a:hlinkClick r:id="rId6"/>
                        </a:rPr>
                        <a:t>NeighborhoodInvestmentFundProgram@wisconsin.gov</a:t>
                      </a:r>
                      <a:endParaRPr lang="en-US" sz="17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1123886127"/>
                  </a:ext>
                </a:extLst>
              </a:tr>
              <a:tr h="646211">
                <a:tc>
                  <a:txBody>
                    <a:bodyPr/>
                    <a:lstStyle/>
                    <a:p>
                      <a:r>
                        <a:rPr lang="en-US" sz="1700" dirty="0">
                          <a:latin typeface="Arial" panose="020B0604020202020204" pitchFamily="34" charset="0"/>
                          <a:cs typeface="Arial" panose="020B0604020202020204" pitchFamily="34" charset="0"/>
                        </a:rPr>
                        <a:t>Healthcare Infrastructure Capital</a:t>
                      </a:r>
                    </a:p>
                  </a:txBody>
                  <a:tcPr marL="85319" marR="85319" marT="42660" marB="42660"/>
                </a:tc>
                <a:tc>
                  <a:txBody>
                    <a:bodyPr/>
                    <a:lstStyle/>
                    <a:p>
                      <a:pPr lvl="0" algn="l">
                        <a:lnSpc>
                          <a:spcPct val="100000"/>
                        </a:lnSpc>
                        <a:spcBef>
                          <a:spcPts val="0"/>
                        </a:spcBef>
                        <a:spcAft>
                          <a:spcPts val="0"/>
                        </a:spcAft>
                        <a:buNone/>
                      </a:pPr>
                      <a:r>
                        <a:rPr lang="en-US" sz="1700" b="0" i="0" u="sng" strike="noStrike" noProof="0" dirty="0">
                          <a:latin typeface="Arial" panose="020B0604020202020204" pitchFamily="34" charset="0"/>
                          <a:cs typeface="Arial" panose="020B0604020202020204" pitchFamily="34" charset="0"/>
                          <a:hlinkClick r:id="rId7"/>
                        </a:rPr>
                        <a:t>DOAHealthcareInfrastructureGrantProgram@wisconsin.gov</a:t>
                      </a:r>
                      <a:endParaRPr lang="en-US" sz="17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4095584252"/>
                  </a:ext>
                </a:extLst>
              </a:tr>
              <a:tr h="383293">
                <a:tc>
                  <a:txBody>
                    <a:bodyPr/>
                    <a:lstStyle/>
                    <a:p>
                      <a:r>
                        <a:rPr lang="en-US" sz="1700" dirty="0">
                          <a:latin typeface="Arial" panose="020B0604020202020204" pitchFamily="34" charset="0"/>
                          <a:cs typeface="Arial" panose="020B0604020202020204" pitchFamily="34" charset="0"/>
                        </a:rPr>
                        <a:t>Tourism Capital </a:t>
                      </a:r>
                      <a:endParaRPr lang="en-US" sz="1700" strike="sngStrike" dirty="0">
                        <a:latin typeface="Arial" panose="020B0604020202020204" pitchFamily="34" charset="0"/>
                        <a:cs typeface="Arial" panose="020B0604020202020204" pitchFamily="34" charset="0"/>
                      </a:endParaRPr>
                    </a:p>
                  </a:txBody>
                  <a:tcPr marL="85319" marR="85319" marT="42660" marB="42660"/>
                </a:tc>
                <a:tc>
                  <a:txBody>
                    <a:bodyPr/>
                    <a:lstStyle/>
                    <a:p>
                      <a:pPr lvl="0" algn="l">
                        <a:lnSpc>
                          <a:spcPct val="100000"/>
                        </a:lnSpc>
                        <a:spcBef>
                          <a:spcPts val="0"/>
                        </a:spcBef>
                        <a:spcAft>
                          <a:spcPts val="0"/>
                        </a:spcAft>
                        <a:buNone/>
                      </a:pPr>
                      <a:r>
                        <a:rPr lang="en-US" sz="1700" b="0" i="0" u="sng" strike="noStrike" noProof="0" dirty="0">
                          <a:latin typeface="Arial" panose="020B0604020202020204" pitchFamily="34" charset="0"/>
                          <a:cs typeface="Arial" panose="020B0604020202020204" pitchFamily="34" charset="0"/>
                          <a:hlinkClick r:id="rId8"/>
                        </a:rPr>
                        <a:t>TourismCapitalGrantProgram@wisconsin.gov</a:t>
                      </a:r>
                      <a:endParaRPr lang="en-US" sz="17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909662311"/>
                  </a:ext>
                </a:extLst>
              </a:tr>
            </a:tbl>
          </a:graphicData>
        </a:graphic>
      </p:graphicFrame>
    </p:spTree>
    <p:extLst>
      <p:ext uri="{BB962C8B-B14F-4D97-AF65-F5344CB8AC3E}">
        <p14:creationId xmlns:p14="http://schemas.microsoft.com/office/powerpoint/2010/main" val="5422522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A4EDC-ECC0-4824-9C5A-07A91C33FA7E}"/>
              </a:ext>
            </a:extLst>
          </p:cNvPr>
          <p:cNvSpPr>
            <a:spLocks noGrp="1"/>
          </p:cNvSpPr>
          <p:nvPr>
            <p:ph type="title"/>
          </p:nvPr>
        </p:nvSpPr>
        <p:spPr/>
        <p:txBody>
          <a:bodyPr/>
          <a:lstStyle/>
          <a:p>
            <a:r>
              <a:rPr lang="en-US" dirty="0"/>
              <a:t>Program Websites</a:t>
            </a:r>
          </a:p>
        </p:txBody>
      </p:sp>
      <p:sp>
        <p:nvSpPr>
          <p:cNvPr id="3" name="Slide Number Placeholder 2">
            <a:extLst>
              <a:ext uri="{FF2B5EF4-FFF2-40B4-BE49-F238E27FC236}">
                <a16:creationId xmlns:a16="http://schemas.microsoft.com/office/drawing/2014/main" id="{BB2DAA0C-119B-46B5-B7D1-05FCA8A6C2F3}"/>
              </a:ext>
            </a:extLst>
          </p:cNvPr>
          <p:cNvSpPr>
            <a:spLocks noGrp="1"/>
          </p:cNvSpPr>
          <p:nvPr>
            <p:ph type="sldNum" sz="quarter" idx="12"/>
          </p:nvPr>
        </p:nvSpPr>
        <p:spPr/>
        <p:txBody>
          <a:bodyPr/>
          <a:lstStyle/>
          <a:p>
            <a:fld id="{B212C38A-D241-7041-9EFC-6446870ABFAA}" type="slidenum">
              <a:rPr lang="en-US" smtClean="0"/>
              <a:t>36</a:t>
            </a:fld>
            <a:endParaRPr lang="en-US" dirty="0"/>
          </a:p>
        </p:txBody>
      </p:sp>
      <p:graphicFrame>
        <p:nvGraphicFramePr>
          <p:cNvPr id="5" name="Table 6">
            <a:extLst>
              <a:ext uri="{FF2B5EF4-FFF2-40B4-BE49-F238E27FC236}">
                <a16:creationId xmlns:a16="http://schemas.microsoft.com/office/drawing/2014/main" id="{F4DA110F-9611-4993-A937-7BE3569FE468}"/>
              </a:ext>
            </a:extLst>
          </p:cNvPr>
          <p:cNvGraphicFramePr>
            <a:graphicFrameLocks noGrp="1"/>
          </p:cNvGraphicFramePr>
          <p:nvPr>
            <p:ph idx="1"/>
            <p:extLst>
              <p:ext uri="{D42A27DB-BD31-4B8C-83A1-F6EECF244321}">
                <p14:modId xmlns:p14="http://schemas.microsoft.com/office/powerpoint/2010/main" val="1248542483"/>
              </p:ext>
            </p:extLst>
          </p:nvPr>
        </p:nvGraphicFramePr>
        <p:xfrm>
          <a:off x="1182236" y="1977232"/>
          <a:ext cx="9688539" cy="3997641"/>
        </p:xfrm>
        <a:graphic>
          <a:graphicData uri="http://schemas.openxmlformats.org/drawingml/2006/table">
            <a:tbl>
              <a:tblPr firstRow="1" bandRow="1">
                <a:tableStyleId>{5C22544A-7EE6-4342-B048-85BDC9FD1C3A}</a:tableStyleId>
              </a:tblPr>
              <a:tblGrid>
                <a:gridCol w="3121156">
                  <a:extLst>
                    <a:ext uri="{9D8B030D-6E8A-4147-A177-3AD203B41FA5}">
                      <a16:colId xmlns:a16="http://schemas.microsoft.com/office/drawing/2014/main" val="2707915403"/>
                    </a:ext>
                  </a:extLst>
                </a:gridCol>
                <a:gridCol w="6567383">
                  <a:extLst>
                    <a:ext uri="{9D8B030D-6E8A-4147-A177-3AD203B41FA5}">
                      <a16:colId xmlns:a16="http://schemas.microsoft.com/office/drawing/2014/main" val="2547780936"/>
                    </a:ext>
                  </a:extLst>
                </a:gridCol>
              </a:tblGrid>
              <a:tr h="383293">
                <a:tc>
                  <a:txBody>
                    <a:bodyPr/>
                    <a:lstStyle/>
                    <a:p>
                      <a:r>
                        <a:rPr lang="en-US" sz="1600" dirty="0">
                          <a:latin typeface="Arial" panose="020B0604020202020204" pitchFamily="34" charset="0"/>
                          <a:cs typeface="Arial" panose="020B0604020202020204" pitchFamily="34" charset="0"/>
                        </a:rPr>
                        <a:t>PROGRAM</a:t>
                      </a:r>
                    </a:p>
                  </a:txBody>
                  <a:tcPr marL="85319" marR="85319" marT="42660" marB="42660"/>
                </a:tc>
                <a:tc>
                  <a:txBody>
                    <a:bodyPr/>
                    <a:lstStyle/>
                    <a:p>
                      <a:r>
                        <a:rPr lang="en-US" sz="1600" dirty="0">
                          <a:latin typeface="Arial" panose="020B0604020202020204" pitchFamily="34" charset="0"/>
                          <a:cs typeface="Arial" panose="020B0604020202020204" pitchFamily="34" charset="0"/>
                        </a:rPr>
                        <a:t>EMAIL</a:t>
                      </a:r>
                    </a:p>
                  </a:txBody>
                  <a:tcPr marL="85319" marR="85319" marT="42660" marB="42660"/>
                </a:tc>
                <a:extLst>
                  <a:ext uri="{0D108BD9-81ED-4DB2-BD59-A6C34878D82A}">
                    <a16:rowId xmlns:a16="http://schemas.microsoft.com/office/drawing/2014/main" val="3659639635"/>
                  </a:ext>
                </a:extLst>
              </a:tr>
              <a:tr h="646211">
                <a:tc>
                  <a:txBody>
                    <a:bodyPr/>
                    <a:lstStyle/>
                    <a:p>
                      <a:pPr marL="0" marR="0" lvl="0" indent="0">
                        <a:lnSpc>
                          <a:spcPct val="100000"/>
                        </a:lnSpc>
                        <a:spcBef>
                          <a:spcPts val="0"/>
                        </a:spcBef>
                        <a:spcAft>
                          <a:spcPts val="0"/>
                        </a:spcAft>
                        <a:buClr>
                          <a:srgbClr val="000000"/>
                        </a:buClr>
                        <a:buNone/>
                      </a:pPr>
                      <a:r>
                        <a:rPr lang="en-US" sz="1600" b="0" i="0" u="none" strike="noStrike" noProof="0" dirty="0">
                          <a:latin typeface="Arial" panose="020B0604020202020204" pitchFamily="34" charset="0"/>
                          <a:cs typeface="Arial" panose="020B0604020202020204" pitchFamily="34" charset="0"/>
                        </a:rPr>
                        <a:t>Equitable Recovery Program</a:t>
                      </a:r>
                    </a:p>
                  </a:txBody>
                  <a:tcPr marL="85319" marR="85319" marT="42660" marB="42660"/>
                </a:tc>
                <a:tc>
                  <a:txBody>
                    <a:bodyPr/>
                    <a:lstStyle/>
                    <a:p>
                      <a:pPr lvl="0" algn="l">
                        <a:lnSpc>
                          <a:spcPct val="100000"/>
                        </a:lnSpc>
                        <a:spcBef>
                          <a:spcPts val="0"/>
                        </a:spcBef>
                        <a:spcAft>
                          <a:spcPts val="0"/>
                        </a:spcAft>
                        <a:buNone/>
                      </a:pPr>
                      <a:r>
                        <a:rPr lang="en-US" sz="1600" u="sng" kern="1200" dirty="0">
                          <a:solidFill>
                            <a:schemeClr val="dk1"/>
                          </a:solidFill>
                          <a:effectLst/>
                          <a:latin typeface="Arial" panose="020B0604020202020204" pitchFamily="34" charset="0"/>
                          <a:ea typeface="+mn-ea"/>
                          <a:cs typeface="Arial" panose="020B0604020202020204" pitchFamily="34" charset="0"/>
                          <a:hlinkClick r:id="rId3"/>
                        </a:rPr>
                        <a:t>DOA Equitable Recovery Program (wi.gov)</a:t>
                      </a:r>
                      <a:endParaRPr lang="en-US" sz="16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182371276"/>
                  </a:ext>
                </a:extLst>
              </a:tr>
              <a:tr h="646211">
                <a:tc>
                  <a:txBody>
                    <a:bodyPr/>
                    <a:lstStyle/>
                    <a:p>
                      <a:r>
                        <a:rPr lang="en-US" sz="1600" dirty="0">
                          <a:latin typeface="Arial" panose="020B0604020202020204" pitchFamily="34" charset="0"/>
                          <a:cs typeface="Arial" panose="020B0604020202020204" pitchFamily="34" charset="0"/>
                        </a:rPr>
                        <a:t>Diverse Business Assistance </a:t>
                      </a:r>
                      <a:endParaRPr lang="en-US" sz="1600" strike="sngStrike" dirty="0">
                        <a:latin typeface="Arial" panose="020B0604020202020204" pitchFamily="34" charset="0"/>
                        <a:cs typeface="Arial" panose="020B0604020202020204" pitchFamily="34" charset="0"/>
                      </a:endParaRPr>
                    </a:p>
                  </a:txBody>
                  <a:tcPr marL="85319" marR="85319" marT="42660" marB="42660"/>
                </a:tc>
                <a:tc>
                  <a:txBody>
                    <a:bodyPr/>
                    <a:lstStyle/>
                    <a:p>
                      <a:pPr lvl="0" algn="l">
                        <a:lnSpc>
                          <a:spcPct val="100000"/>
                        </a:lnSpc>
                        <a:spcBef>
                          <a:spcPts val="0"/>
                        </a:spcBef>
                        <a:spcAft>
                          <a:spcPts val="0"/>
                        </a:spcAft>
                        <a:buNone/>
                      </a:pPr>
                      <a:r>
                        <a:rPr lang="en-US" sz="1600" u="sng" kern="1200" dirty="0">
                          <a:solidFill>
                            <a:schemeClr val="dk1"/>
                          </a:solidFill>
                          <a:effectLst/>
                          <a:latin typeface="Arial" panose="020B0604020202020204" pitchFamily="34" charset="0"/>
                          <a:ea typeface="+mn-ea"/>
                          <a:cs typeface="Arial" panose="020B0604020202020204" pitchFamily="34" charset="0"/>
                          <a:hlinkClick r:id="rId4"/>
                        </a:rPr>
                        <a:t>DOA Diverse Business Assistance Grant Program (wi.gov)</a:t>
                      </a:r>
                      <a:endParaRPr lang="en-US" sz="16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695482505"/>
                  </a:ext>
                </a:extLst>
              </a:tr>
              <a:tr h="646211">
                <a:tc>
                  <a:txBody>
                    <a:bodyPr/>
                    <a:lstStyle/>
                    <a:p>
                      <a:r>
                        <a:rPr lang="en-US" sz="1600" dirty="0">
                          <a:latin typeface="Arial" panose="020B0604020202020204" pitchFamily="34" charset="0"/>
                          <a:cs typeface="Arial" panose="020B0604020202020204" pitchFamily="34" charset="0"/>
                        </a:rPr>
                        <a:t>Diverse Business Investment </a:t>
                      </a:r>
                      <a:endParaRPr lang="en-US" sz="1600" strike="sngStrike" dirty="0">
                        <a:latin typeface="Arial" panose="020B0604020202020204" pitchFamily="34" charset="0"/>
                        <a:cs typeface="Arial" panose="020B0604020202020204" pitchFamily="34" charset="0"/>
                      </a:endParaRPr>
                    </a:p>
                  </a:txBody>
                  <a:tcPr marL="85319" marR="85319" marT="42660" marB="42660"/>
                </a:tc>
                <a:tc>
                  <a:txBody>
                    <a:bodyPr/>
                    <a:lstStyle/>
                    <a:p>
                      <a:pPr lvl="0" algn="l">
                        <a:lnSpc>
                          <a:spcPct val="100000"/>
                        </a:lnSpc>
                        <a:spcBef>
                          <a:spcPts val="0"/>
                        </a:spcBef>
                        <a:spcAft>
                          <a:spcPts val="0"/>
                        </a:spcAft>
                        <a:buNone/>
                      </a:pPr>
                      <a:r>
                        <a:rPr lang="en-US" sz="1600" u="sng" kern="1200" dirty="0">
                          <a:solidFill>
                            <a:schemeClr val="dk1"/>
                          </a:solidFill>
                          <a:effectLst/>
                          <a:latin typeface="Arial" panose="020B0604020202020204" pitchFamily="34" charset="0"/>
                          <a:ea typeface="+mn-ea"/>
                          <a:cs typeface="Arial" panose="020B0604020202020204" pitchFamily="34" charset="0"/>
                          <a:hlinkClick r:id="rId5"/>
                        </a:rPr>
                        <a:t>DOA Diverse Business Investment Grant Program (wi.gov)</a:t>
                      </a:r>
                      <a:endParaRPr lang="en-US" sz="16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3533043781"/>
                  </a:ext>
                </a:extLst>
              </a:tr>
              <a:tr h="646211">
                <a:tc>
                  <a:txBody>
                    <a:bodyPr/>
                    <a:lstStyle/>
                    <a:p>
                      <a:r>
                        <a:rPr lang="en-US" sz="1600" dirty="0">
                          <a:latin typeface="Arial" panose="020B0604020202020204" pitchFamily="34" charset="0"/>
                          <a:cs typeface="Arial" panose="020B0604020202020204" pitchFamily="34" charset="0"/>
                        </a:rPr>
                        <a:t>Neighborhood Investment Fund</a:t>
                      </a:r>
                    </a:p>
                  </a:txBody>
                  <a:tcPr marL="85319" marR="85319" marT="42660" marB="42660"/>
                </a:tc>
                <a:tc>
                  <a:txBody>
                    <a:bodyPr/>
                    <a:lstStyle/>
                    <a:p>
                      <a:pPr lvl="0" algn="l">
                        <a:lnSpc>
                          <a:spcPct val="100000"/>
                        </a:lnSpc>
                        <a:spcBef>
                          <a:spcPts val="0"/>
                        </a:spcBef>
                        <a:spcAft>
                          <a:spcPts val="0"/>
                        </a:spcAft>
                        <a:buNone/>
                      </a:pPr>
                      <a:r>
                        <a:rPr lang="en-US" sz="1600" u="sng" kern="1200" dirty="0">
                          <a:solidFill>
                            <a:schemeClr val="dk1"/>
                          </a:solidFill>
                          <a:effectLst/>
                          <a:latin typeface="Arial" panose="020B0604020202020204" pitchFamily="34" charset="0"/>
                          <a:ea typeface="+mn-ea"/>
                          <a:cs typeface="Arial" panose="020B0604020202020204" pitchFamily="34" charset="0"/>
                          <a:hlinkClick r:id="rId6"/>
                        </a:rPr>
                        <a:t>DOA Neighborhood Investment Fund Program (wi.gov)</a:t>
                      </a:r>
                      <a:endParaRPr lang="en-US" sz="16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1123886127"/>
                  </a:ext>
                </a:extLst>
              </a:tr>
              <a:tr h="646211">
                <a:tc>
                  <a:txBody>
                    <a:bodyPr/>
                    <a:lstStyle/>
                    <a:p>
                      <a:r>
                        <a:rPr lang="en-US" sz="1600" dirty="0">
                          <a:latin typeface="Arial" panose="020B0604020202020204" pitchFamily="34" charset="0"/>
                          <a:cs typeface="Arial" panose="020B0604020202020204" pitchFamily="34" charset="0"/>
                        </a:rPr>
                        <a:t>Healthcare Infrastructure Capital</a:t>
                      </a:r>
                    </a:p>
                  </a:txBody>
                  <a:tcPr marL="85319" marR="85319" marT="42660" marB="42660"/>
                </a:tc>
                <a:tc>
                  <a:txBody>
                    <a:bodyPr/>
                    <a:lstStyle/>
                    <a:p>
                      <a:pPr lvl="0" algn="l">
                        <a:lnSpc>
                          <a:spcPct val="100000"/>
                        </a:lnSpc>
                        <a:spcBef>
                          <a:spcPts val="0"/>
                        </a:spcBef>
                        <a:spcAft>
                          <a:spcPts val="0"/>
                        </a:spcAft>
                        <a:buNone/>
                      </a:pPr>
                      <a:r>
                        <a:rPr lang="en-US" sz="1600" u="sng" kern="1200" dirty="0">
                          <a:solidFill>
                            <a:schemeClr val="dk1"/>
                          </a:solidFill>
                          <a:effectLst/>
                          <a:latin typeface="Arial" panose="020B0604020202020204" pitchFamily="34" charset="0"/>
                          <a:ea typeface="+mn-ea"/>
                          <a:cs typeface="Arial" panose="020B0604020202020204" pitchFamily="34" charset="0"/>
                          <a:hlinkClick r:id="rId7"/>
                        </a:rPr>
                        <a:t>DOA Healthcare Infrastructure Capital Grant Program (wi.gov)</a:t>
                      </a:r>
                      <a:endParaRPr lang="en-US" sz="16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4095584252"/>
                  </a:ext>
                </a:extLst>
              </a:tr>
              <a:tr h="383293">
                <a:tc>
                  <a:txBody>
                    <a:bodyPr/>
                    <a:lstStyle/>
                    <a:p>
                      <a:r>
                        <a:rPr lang="en-US" sz="1600" dirty="0">
                          <a:latin typeface="Arial" panose="020B0604020202020204" pitchFamily="34" charset="0"/>
                          <a:cs typeface="Arial" panose="020B0604020202020204" pitchFamily="34" charset="0"/>
                        </a:rPr>
                        <a:t>Tourism Capital </a:t>
                      </a:r>
                      <a:endParaRPr lang="en-US" sz="1600" strike="sngStrike" dirty="0">
                        <a:latin typeface="Arial" panose="020B0604020202020204" pitchFamily="34" charset="0"/>
                        <a:cs typeface="Arial" panose="020B0604020202020204" pitchFamily="34" charset="0"/>
                      </a:endParaRPr>
                    </a:p>
                  </a:txBody>
                  <a:tcPr marL="85319" marR="85319" marT="42660" marB="42660"/>
                </a:tc>
                <a:tc>
                  <a:txBody>
                    <a:bodyPr/>
                    <a:lstStyle/>
                    <a:p>
                      <a:pPr lvl="0" algn="l">
                        <a:lnSpc>
                          <a:spcPct val="100000"/>
                        </a:lnSpc>
                        <a:spcBef>
                          <a:spcPts val="0"/>
                        </a:spcBef>
                        <a:spcAft>
                          <a:spcPts val="0"/>
                        </a:spcAft>
                        <a:buNone/>
                      </a:pPr>
                      <a:r>
                        <a:rPr lang="en-US" sz="1600" u="sng" kern="1200" dirty="0">
                          <a:solidFill>
                            <a:schemeClr val="dk1"/>
                          </a:solidFill>
                          <a:effectLst/>
                          <a:latin typeface="Arial" panose="020B0604020202020204" pitchFamily="34" charset="0"/>
                          <a:ea typeface="+mn-ea"/>
                          <a:cs typeface="Arial" panose="020B0604020202020204" pitchFamily="34" charset="0"/>
                          <a:hlinkClick r:id="rId8"/>
                        </a:rPr>
                        <a:t>DOA Tourism Capital Grant Program (wi.gov)</a:t>
                      </a:r>
                      <a:endParaRPr lang="en-US" sz="1600" b="0" i="0" u="none" strike="noStrike" noProof="0" dirty="0">
                        <a:latin typeface="Arial" panose="020B0604020202020204" pitchFamily="34" charset="0"/>
                        <a:cs typeface="Arial" panose="020B0604020202020204" pitchFamily="34" charset="0"/>
                      </a:endParaRPr>
                    </a:p>
                  </a:txBody>
                  <a:tcPr marL="85319" marR="85319" marT="42660" marB="42660"/>
                </a:tc>
                <a:extLst>
                  <a:ext uri="{0D108BD9-81ED-4DB2-BD59-A6C34878D82A}">
                    <a16:rowId xmlns:a16="http://schemas.microsoft.com/office/drawing/2014/main" val="909662311"/>
                  </a:ext>
                </a:extLst>
              </a:tr>
            </a:tbl>
          </a:graphicData>
        </a:graphic>
      </p:graphicFrame>
    </p:spTree>
    <p:extLst>
      <p:ext uri="{BB962C8B-B14F-4D97-AF65-F5344CB8AC3E}">
        <p14:creationId xmlns:p14="http://schemas.microsoft.com/office/powerpoint/2010/main" val="2150339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A5179-E8AF-4C30-B85B-92D344EC89F9}"/>
              </a:ext>
            </a:extLst>
          </p:cNvPr>
          <p:cNvSpPr>
            <a:spLocks noGrp="1"/>
          </p:cNvSpPr>
          <p:nvPr>
            <p:ph type="title"/>
          </p:nvPr>
        </p:nvSpPr>
        <p:spPr/>
        <p:txBody>
          <a:bodyPr/>
          <a:lstStyle/>
          <a:p>
            <a:r>
              <a:rPr lang="en-US" dirty="0"/>
              <a:t>Financial Monitoring of Grant Award Funds</a:t>
            </a:r>
          </a:p>
        </p:txBody>
      </p:sp>
      <p:sp>
        <p:nvSpPr>
          <p:cNvPr id="3" name="Slide Number Placeholder 2">
            <a:extLst>
              <a:ext uri="{FF2B5EF4-FFF2-40B4-BE49-F238E27FC236}">
                <a16:creationId xmlns:a16="http://schemas.microsoft.com/office/drawing/2014/main" id="{63F4C9C6-DE87-4BC2-9C85-5F264F6027D7}"/>
              </a:ext>
            </a:extLst>
          </p:cNvPr>
          <p:cNvSpPr>
            <a:spLocks noGrp="1"/>
          </p:cNvSpPr>
          <p:nvPr>
            <p:ph type="sldNum" sz="quarter" idx="12"/>
          </p:nvPr>
        </p:nvSpPr>
        <p:spPr/>
        <p:txBody>
          <a:bodyPr/>
          <a:lstStyle/>
          <a:p>
            <a:fld id="{B212C38A-D241-7041-9EFC-6446870ABFAA}" type="slidenum">
              <a:rPr lang="en-US" smtClean="0"/>
              <a:t>37</a:t>
            </a:fld>
            <a:endParaRPr lang="en-US" dirty="0"/>
          </a:p>
        </p:txBody>
      </p:sp>
      <p:sp>
        <p:nvSpPr>
          <p:cNvPr id="4" name="Content Placeholder 3">
            <a:extLst>
              <a:ext uri="{FF2B5EF4-FFF2-40B4-BE49-F238E27FC236}">
                <a16:creationId xmlns:a16="http://schemas.microsoft.com/office/drawing/2014/main" id="{6DBF1375-6804-42BF-83BD-AE957DDED527}"/>
              </a:ext>
            </a:extLst>
          </p:cNvPr>
          <p:cNvSpPr>
            <a:spLocks noGrp="1"/>
          </p:cNvSpPr>
          <p:nvPr>
            <p:ph idx="1"/>
          </p:nvPr>
        </p:nvSpPr>
        <p:spPr/>
        <p:txBody>
          <a:bodyPr/>
          <a:lstStyle/>
          <a:p>
            <a:r>
              <a:rPr lang="en-US" dirty="0"/>
              <a:t>What to Expect?</a:t>
            </a:r>
          </a:p>
          <a:p>
            <a:r>
              <a:rPr lang="en-US" dirty="0"/>
              <a:t>What is Required?</a:t>
            </a:r>
          </a:p>
          <a:p>
            <a:r>
              <a:rPr lang="en-US" dirty="0"/>
              <a:t>What to Provide?</a:t>
            </a:r>
          </a:p>
        </p:txBody>
      </p:sp>
    </p:spTree>
    <p:extLst>
      <p:ext uri="{BB962C8B-B14F-4D97-AF65-F5344CB8AC3E}">
        <p14:creationId xmlns:p14="http://schemas.microsoft.com/office/powerpoint/2010/main" val="40853235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B647-A70E-43E5-AE30-24DC92C7853D}"/>
              </a:ext>
            </a:extLst>
          </p:cNvPr>
          <p:cNvSpPr>
            <a:spLocks noGrp="1"/>
          </p:cNvSpPr>
          <p:nvPr>
            <p:ph type="title"/>
          </p:nvPr>
        </p:nvSpPr>
        <p:spPr/>
        <p:txBody>
          <a:bodyPr>
            <a:normAutofit fontScale="90000"/>
          </a:bodyPr>
          <a:lstStyle/>
          <a:p>
            <a:r>
              <a:rPr lang="en-US" dirty="0"/>
              <a:t>Monitoring Process Flow</a:t>
            </a:r>
          </a:p>
        </p:txBody>
      </p:sp>
      <p:sp>
        <p:nvSpPr>
          <p:cNvPr id="3" name="Slide Number Placeholder 2">
            <a:extLst>
              <a:ext uri="{FF2B5EF4-FFF2-40B4-BE49-F238E27FC236}">
                <a16:creationId xmlns:a16="http://schemas.microsoft.com/office/drawing/2014/main" id="{53A3FBBB-43A2-40BD-BF14-A5E615FFBBD4}"/>
              </a:ext>
            </a:extLst>
          </p:cNvPr>
          <p:cNvSpPr>
            <a:spLocks noGrp="1"/>
          </p:cNvSpPr>
          <p:nvPr>
            <p:ph type="sldNum" sz="quarter" idx="12"/>
          </p:nvPr>
        </p:nvSpPr>
        <p:spPr/>
        <p:txBody>
          <a:bodyPr/>
          <a:lstStyle/>
          <a:p>
            <a:fld id="{B212C38A-D241-7041-9EFC-6446870ABFAA}" type="slidenum">
              <a:rPr lang="en-US" smtClean="0"/>
              <a:t>38</a:t>
            </a:fld>
            <a:endParaRPr lang="en-US" dirty="0"/>
          </a:p>
        </p:txBody>
      </p:sp>
      <p:graphicFrame>
        <p:nvGraphicFramePr>
          <p:cNvPr id="5" name="Content Placeholder 4">
            <a:extLst>
              <a:ext uri="{FF2B5EF4-FFF2-40B4-BE49-F238E27FC236}">
                <a16:creationId xmlns:a16="http://schemas.microsoft.com/office/drawing/2014/main" id="{C6773925-5E75-4E34-9FFE-D924C788246B}"/>
              </a:ext>
            </a:extLst>
          </p:cNvPr>
          <p:cNvGraphicFramePr>
            <a:graphicFrameLocks noGrp="1"/>
          </p:cNvGraphicFramePr>
          <p:nvPr>
            <p:ph idx="1"/>
            <p:extLst>
              <p:ext uri="{D42A27DB-BD31-4B8C-83A1-F6EECF244321}">
                <p14:modId xmlns:p14="http://schemas.microsoft.com/office/powerpoint/2010/main" val="3174613743"/>
              </p:ext>
            </p:extLst>
          </p:nvPr>
        </p:nvGraphicFramePr>
        <p:xfrm>
          <a:off x="477838" y="1252538"/>
          <a:ext cx="11376111" cy="4784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8154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6581-51E7-4D97-B6F1-C1F029A4F840}"/>
              </a:ext>
            </a:extLst>
          </p:cNvPr>
          <p:cNvSpPr>
            <a:spLocks noGrp="1"/>
          </p:cNvSpPr>
          <p:nvPr>
            <p:ph type="title"/>
          </p:nvPr>
        </p:nvSpPr>
        <p:spPr>
          <a:xfrm>
            <a:off x="458994" y="1308861"/>
            <a:ext cx="6469344" cy="1712636"/>
          </a:xfrm>
        </p:spPr>
        <p:txBody>
          <a:bodyPr/>
          <a:lstStyle/>
          <a:p>
            <a:r>
              <a:rPr lang="en-US" dirty="0"/>
              <a:t>What To Expect?</a:t>
            </a:r>
          </a:p>
        </p:txBody>
      </p:sp>
    </p:spTree>
    <p:extLst>
      <p:ext uri="{BB962C8B-B14F-4D97-AF65-F5344CB8AC3E}">
        <p14:creationId xmlns:p14="http://schemas.microsoft.com/office/powerpoint/2010/main" val="1189692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78BE-77B1-46F1-B99A-D49E93CFF092}"/>
              </a:ext>
            </a:extLst>
          </p:cNvPr>
          <p:cNvSpPr>
            <a:spLocks noGrp="1"/>
          </p:cNvSpPr>
          <p:nvPr>
            <p:ph type="title"/>
          </p:nvPr>
        </p:nvSpPr>
        <p:spPr/>
        <p:txBody>
          <a:bodyPr/>
          <a:lstStyle/>
          <a:p>
            <a:r>
              <a:rPr lang="en-US" dirty="0"/>
              <a:t>Today’s Topics</a:t>
            </a:r>
            <a:endParaRPr lang="en-US" strike="sngStrike" dirty="0"/>
          </a:p>
        </p:txBody>
      </p:sp>
      <p:sp>
        <p:nvSpPr>
          <p:cNvPr id="3" name="Slide Number Placeholder 2">
            <a:extLst>
              <a:ext uri="{FF2B5EF4-FFF2-40B4-BE49-F238E27FC236}">
                <a16:creationId xmlns:a16="http://schemas.microsoft.com/office/drawing/2014/main" id="{7DE08895-36D5-4910-8A88-7AB2A60E9642}"/>
              </a:ext>
            </a:extLst>
          </p:cNvPr>
          <p:cNvSpPr>
            <a:spLocks noGrp="1"/>
          </p:cNvSpPr>
          <p:nvPr>
            <p:ph type="sldNum" sz="quarter" idx="12"/>
          </p:nvPr>
        </p:nvSpPr>
        <p:spPr/>
        <p:txBody>
          <a:bodyPr/>
          <a:lstStyle/>
          <a:p>
            <a:fld id="{B212C38A-D241-7041-9EFC-6446870ABFAA}" type="slidenum">
              <a:rPr lang="en-US" smtClean="0"/>
              <a:t>4</a:t>
            </a:fld>
            <a:endParaRPr lang="en-US" dirty="0"/>
          </a:p>
        </p:txBody>
      </p:sp>
      <p:sp>
        <p:nvSpPr>
          <p:cNvPr id="4" name="Content Placeholder 3">
            <a:extLst>
              <a:ext uri="{FF2B5EF4-FFF2-40B4-BE49-F238E27FC236}">
                <a16:creationId xmlns:a16="http://schemas.microsoft.com/office/drawing/2014/main" id="{817A623C-00AF-4183-A5DB-ABFED39F7949}"/>
              </a:ext>
            </a:extLst>
          </p:cNvPr>
          <p:cNvSpPr>
            <a:spLocks noGrp="1"/>
          </p:cNvSpPr>
          <p:nvPr>
            <p:ph idx="1"/>
          </p:nvPr>
        </p:nvSpPr>
        <p:spPr/>
        <p:txBody>
          <a:bodyPr/>
          <a:lstStyle/>
          <a:p>
            <a:r>
              <a:rPr lang="en-US" dirty="0"/>
              <a:t>DOA Grantee Semiannual Report and Payment Request Process</a:t>
            </a:r>
          </a:p>
          <a:p>
            <a:r>
              <a:rPr lang="en-US" dirty="0"/>
              <a:t>Financial Monitoring Best Practices</a:t>
            </a:r>
          </a:p>
        </p:txBody>
      </p:sp>
    </p:spTree>
    <p:extLst>
      <p:ext uri="{BB962C8B-B14F-4D97-AF65-F5344CB8AC3E}">
        <p14:creationId xmlns:p14="http://schemas.microsoft.com/office/powerpoint/2010/main" val="945042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1C33-4E2D-4ADE-AB1E-0FE823E4BAC7}"/>
              </a:ext>
            </a:extLst>
          </p:cNvPr>
          <p:cNvSpPr>
            <a:spLocks noGrp="1"/>
          </p:cNvSpPr>
          <p:nvPr>
            <p:ph type="title"/>
          </p:nvPr>
        </p:nvSpPr>
        <p:spPr>
          <a:xfrm>
            <a:off x="203197" y="2089712"/>
            <a:ext cx="4084320" cy="903445"/>
          </a:xfrm>
        </p:spPr>
        <p:txBody>
          <a:bodyPr vert="horz" lIns="91440" tIns="45720" rIns="91440" bIns="45720" rtlCol="0" anchor="ctr">
            <a:normAutofit fontScale="90000"/>
          </a:bodyPr>
          <a:lstStyle/>
          <a:p>
            <a:r>
              <a:rPr lang="en-US" kern="1200" dirty="0">
                <a:solidFill>
                  <a:schemeClr val="bg1"/>
                </a:solidFill>
              </a:rPr>
              <a:t>What to Expect?</a:t>
            </a:r>
          </a:p>
          <a:p>
            <a:endParaRPr lang="en-US" kern="1200" dirty="0">
              <a:solidFill>
                <a:schemeClr val="bg1"/>
              </a:solidFill>
            </a:endParaRPr>
          </a:p>
        </p:txBody>
      </p:sp>
      <p:sp>
        <p:nvSpPr>
          <p:cNvPr id="6" name="Slide Number Placeholder 5">
            <a:extLst>
              <a:ext uri="{FF2B5EF4-FFF2-40B4-BE49-F238E27FC236}">
                <a16:creationId xmlns:a16="http://schemas.microsoft.com/office/drawing/2014/main" id="{9CA61E0B-E7AB-07C5-B185-98A8EBDB536B}"/>
              </a:ext>
            </a:extLst>
          </p:cNvPr>
          <p:cNvSpPr>
            <a:spLocks noGrp="1"/>
          </p:cNvSpPr>
          <p:nvPr>
            <p:ph type="sldNum" sz="quarter" idx="12"/>
          </p:nvPr>
        </p:nvSpPr>
        <p:spPr/>
        <p:txBody>
          <a:bodyPr vert="horz" lIns="91440" tIns="45720" rIns="91440" bIns="45720" rtlCol="0" anchor="ctr">
            <a:normAutofit fontScale="25000" lnSpcReduction="20000"/>
          </a:bodyPr>
          <a:lstStyle/>
          <a:p>
            <a:pPr>
              <a:spcAft>
                <a:spcPts val="600"/>
              </a:spcAft>
            </a:pPr>
            <a:fld id="{294A09A9-5501-47C1-A89A-A340965A2BE2}" type="slidenum">
              <a:rPr lang="en-US"/>
              <a:pPr>
                <a:spcAft>
                  <a:spcPts val="600"/>
                </a:spcAft>
              </a:pPr>
              <a:t>40</a:t>
            </a:fld>
            <a:endParaRPr lang="en-US" dirty="0"/>
          </a:p>
        </p:txBody>
      </p:sp>
      <p:sp>
        <p:nvSpPr>
          <p:cNvPr id="3" name="Content Placeholder 2">
            <a:extLst>
              <a:ext uri="{FF2B5EF4-FFF2-40B4-BE49-F238E27FC236}">
                <a16:creationId xmlns:a16="http://schemas.microsoft.com/office/drawing/2014/main" id="{555CA76D-2E1A-85E5-71B6-F6A6416433E9}"/>
              </a:ext>
            </a:extLst>
          </p:cNvPr>
          <p:cNvSpPr>
            <a:spLocks noGrp="1"/>
          </p:cNvSpPr>
          <p:nvPr>
            <p:ph idx="1"/>
          </p:nvPr>
        </p:nvSpPr>
        <p:spPr>
          <a:xfrm>
            <a:off x="5176684" y="225743"/>
            <a:ext cx="6537795" cy="6282372"/>
          </a:xfrm>
        </p:spPr>
        <p:txBody>
          <a:bodyPr vert="horz" lIns="91440" tIns="45720" rIns="91440" bIns="45720" rtlCol="0" anchor="ctr">
            <a:noAutofit/>
          </a:bodyPr>
          <a:lstStyle/>
          <a:p>
            <a:pPr>
              <a:spcBef>
                <a:spcPts val="0"/>
              </a:spcBef>
            </a:pPr>
            <a:r>
              <a:rPr lang="en-US" sz="1800" dirty="0">
                <a:latin typeface="Arial"/>
                <a:cs typeface="Arial"/>
              </a:rPr>
              <a:t>Grantees should expect to be contacted for monitoring</a:t>
            </a:r>
            <a:endParaRPr lang="en-US" sz="1800" b="1" dirty="0"/>
          </a:p>
          <a:p>
            <a:pPr>
              <a:spcBef>
                <a:spcPts val="0"/>
              </a:spcBef>
            </a:pPr>
            <a:r>
              <a:rPr lang="en-US" sz="1800" b="1" dirty="0">
                <a:latin typeface="Arial"/>
                <a:cs typeface="Arial"/>
              </a:rPr>
              <a:t>1</a:t>
            </a:r>
            <a:r>
              <a:rPr lang="en-US" sz="1800" b="1" baseline="30000" dirty="0">
                <a:latin typeface="Arial"/>
                <a:cs typeface="Arial"/>
              </a:rPr>
              <a:t>st</a:t>
            </a:r>
            <a:r>
              <a:rPr lang="en-US" sz="1800" b="1" dirty="0">
                <a:latin typeface="Arial"/>
                <a:cs typeface="Arial"/>
              </a:rPr>
              <a:t> Letter: </a:t>
            </a:r>
            <a:r>
              <a:rPr lang="en-US" sz="1800" dirty="0">
                <a:latin typeface="Arial"/>
                <a:cs typeface="Arial"/>
              </a:rPr>
              <a:t>Notification of preliminary review of line items in the Grantees Payment Request Form(s)</a:t>
            </a:r>
          </a:p>
          <a:p>
            <a:pPr lvl="1">
              <a:spcBef>
                <a:spcPts val="0"/>
              </a:spcBef>
            </a:pPr>
            <a:r>
              <a:rPr lang="en-US" sz="1800" dirty="0">
                <a:latin typeface="Arial"/>
                <a:cs typeface="Arial"/>
              </a:rPr>
              <a:t>Typically includes a request for details of expenses that make up the payment line item in Excel and/or additional explanations for variances in budget</a:t>
            </a:r>
            <a:endParaRPr lang="en-US" sz="1800" strike="sngStrike" dirty="0">
              <a:latin typeface="Arial"/>
              <a:cs typeface="Arial"/>
            </a:endParaRPr>
          </a:p>
          <a:p>
            <a:pPr lvl="1"/>
            <a:r>
              <a:rPr lang="en-US" sz="1800" dirty="0">
                <a:latin typeface="Arial"/>
                <a:cs typeface="Arial"/>
              </a:rPr>
              <a:t>Grantees should send all information to the grant program monitoring mailbox</a:t>
            </a:r>
          </a:p>
          <a:p>
            <a:pPr lvl="1"/>
            <a:r>
              <a:rPr lang="en-US" sz="1800" dirty="0">
                <a:latin typeface="Arial"/>
                <a:cs typeface="Arial"/>
              </a:rPr>
              <a:t>Independent auditors will </a:t>
            </a:r>
            <a:r>
              <a:rPr lang="en-US" sz="1800" dirty="0">
                <a:latin typeface="Arial"/>
                <a:ea typeface="+mn-lt"/>
                <a:cs typeface="+mn-lt"/>
              </a:rPr>
              <a:t>review the information provided by Grantees and select samples for further testing</a:t>
            </a:r>
            <a:endParaRPr lang="en-US" sz="1800" b="1" dirty="0"/>
          </a:p>
          <a:p>
            <a:pPr>
              <a:spcBef>
                <a:spcPts val="0"/>
              </a:spcBef>
            </a:pPr>
            <a:r>
              <a:rPr lang="en-US" sz="1800" b="1" dirty="0">
                <a:latin typeface="Arial"/>
                <a:cs typeface="Arial"/>
              </a:rPr>
              <a:t>2</a:t>
            </a:r>
            <a:r>
              <a:rPr lang="en-US" sz="1800" b="1" baseline="30000" dirty="0">
                <a:latin typeface="Arial"/>
                <a:cs typeface="Arial"/>
              </a:rPr>
              <a:t>nd</a:t>
            </a:r>
            <a:r>
              <a:rPr lang="en-US" sz="1800" b="1" dirty="0">
                <a:latin typeface="Arial"/>
                <a:cs typeface="Arial"/>
              </a:rPr>
              <a:t> Letter: </a:t>
            </a:r>
            <a:r>
              <a:rPr lang="en-US" sz="1800" dirty="0">
                <a:latin typeface="Arial"/>
                <a:cs typeface="Arial"/>
              </a:rPr>
              <a:t>Where independent auditors determine further supporting documentation and explanations are needed, grantees may receive a second notification with details of needed expense information</a:t>
            </a:r>
          </a:p>
          <a:p>
            <a:pPr>
              <a:spcBef>
                <a:spcPts val="0"/>
              </a:spcBef>
            </a:pPr>
            <a:r>
              <a:rPr lang="en-US" sz="1800" dirty="0">
                <a:latin typeface="Arial"/>
                <a:cs typeface="Arial"/>
              </a:rPr>
              <a:t>Auditors will contact you if questions arise and are available to answer monitoring questions via the email address in the letter</a:t>
            </a:r>
          </a:p>
        </p:txBody>
      </p:sp>
      <p:sp>
        <p:nvSpPr>
          <p:cNvPr id="5" name="Slide Number Placeholder 2">
            <a:extLst>
              <a:ext uri="{FF2B5EF4-FFF2-40B4-BE49-F238E27FC236}">
                <a16:creationId xmlns:a16="http://schemas.microsoft.com/office/drawing/2014/main" id="{0344A8CD-3B02-4CDC-AB74-97DA3EB35F2F}"/>
              </a:ext>
            </a:extLst>
          </p:cNvPr>
          <p:cNvSpPr txBox="1">
            <a:spLocks/>
          </p:cNvSpPr>
          <p:nvPr/>
        </p:nvSpPr>
        <p:spPr>
          <a:xfrm>
            <a:off x="9010946" y="6429496"/>
            <a:ext cx="2743200" cy="130811"/>
          </a:xfrm>
          <a:prstGeom prst="rect">
            <a:avLst/>
          </a:prstGeom>
        </p:spPr>
        <p:txBody>
          <a:bodyPr vert="horz" lIns="0" tIns="0" rIns="0" bIns="0" rtlCol="0" anchor="b" anchorCtr="0"/>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2C38A-D241-7041-9EFC-6446870ABFAA}" type="slidenum">
              <a:rPr lang="en-US" smtClean="0"/>
              <a:pPr/>
              <a:t>40</a:t>
            </a:fld>
            <a:endParaRPr lang="en-US" dirty="0"/>
          </a:p>
        </p:txBody>
      </p:sp>
    </p:spTree>
    <p:extLst>
      <p:ext uri="{BB962C8B-B14F-4D97-AF65-F5344CB8AC3E}">
        <p14:creationId xmlns:p14="http://schemas.microsoft.com/office/powerpoint/2010/main" val="1017934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6581-51E7-4D97-B6F1-C1F029A4F840}"/>
              </a:ext>
            </a:extLst>
          </p:cNvPr>
          <p:cNvSpPr>
            <a:spLocks noGrp="1"/>
          </p:cNvSpPr>
          <p:nvPr>
            <p:ph type="title"/>
          </p:nvPr>
        </p:nvSpPr>
        <p:spPr>
          <a:xfrm>
            <a:off x="458994" y="1308861"/>
            <a:ext cx="6469344" cy="1712636"/>
          </a:xfrm>
        </p:spPr>
        <p:txBody>
          <a:bodyPr/>
          <a:lstStyle/>
          <a:p>
            <a:r>
              <a:rPr lang="en-US" dirty="0"/>
              <a:t>What is Required?</a:t>
            </a:r>
          </a:p>
        </p:txBody>
      </p:sp>
    </p:spTree>
    <p:extLst>
      <p:ext uri="{BB962C8B-B14F-4D97-AF65-F5344CB8AC3E}">
        <p14:creationId xmlns:p14="http://schemas.microsoft.com/office/powerpoint/2010/main" val="1853256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2584-FF4D-4A8D-9E50-C63DEBBBD978}"/>
              </a:ext>
            </a:extLst>
          </p:cNvPr>
          <p:cNvSpPr>
            <a:spLocks noGrp="1"/>
          </p:cNvSpPr>
          <p:nvPr>
            <p:ph type="title"/>
          </p:nvPr>
        </p:nvSpPr>
        <p:spPr>
          <a:xfrm>
            <a:off x="301349" y="2406880"/>
            <a:ext cx="4084320" cy="903445"/>
          </a:xfrm>
        </p:spPr>
        <p:txBody>
          <a:bodyPr>
            <a:normAutofit fontScale="90000"/>
          </a:bodyPr>
          <a:lstStyle/>
          <a:p>
            <a:r>
              <a:rPr lang="en-US" dirty="0"/>
              <a:t>Monitoring for Compliance</a:t>
            </a:r>
          </a:p>
        </p:txBody>
      </p:sp>
      <p:sp>
        <p:nvSpPr>
          <p:cNvPr id="3" name="Slide Number Placeholder 2">
            <a:extLst>
              <a:ext uri="{FF2B5EF4-FFF2-40B4-BE49-F238E27FC236}">
                <a16:creationId xmlns:a16="http://schemas.microsoft.com/office/drawing/2014/main" id="{587BB77E-81BB-451C-94A9-C6307F14B2F4}"/>
              </a:ext>
            </a:extLst>
          </p:cNvPr>
          <p:cNvSpPr>
            <a:spLocks noGrp="1"/>
          </p:cNvSpPr>
          <p:nvPr>
            <p:ph type="sldNum" sz="quarter" idx="12"/>
          </p:nvPr>
        </p:nvSpPr>
        <p:spPr/>
        <p:txBody>
          <a:bodyPr/>
          <a:lstStyle/>
          <a:p>
            <a:fld id="{B212C38A-D241-7041-9EFC-6446870ABFAA}" type="slidenum">
              <a:rPr lang="en-US" smtClean="0"/>
              <a:t>42</a:t>
            </a:fld>
            <a:endParaRPr lang="en-US" dirty="0"/>
          </a:p>
        </p:txBody>
      </p:sp>
      <p:sp>
        <p:nvSpPr>
          <p:cNvPr id="4" name="Content Placeholder 3">
            <a:extLst>
              <a:ext uri="{FF2B5EF4-FFF2-40B4-BE49-F238E27FC236}">
                <a16:creationId xmlns:a16="http://schemas.microsoft.com/office/drawing/2014/main" id="{92802454-CA9F-4AF4-849B-3E821B34435D}"/>
              </a:ext>
            </a:extLst>
          </p:cNvPr>
          <p:cNvSpPr>
            <a:spLocks noGrp="1"/>
          </p:cNvSpPr>
          <p:nvPr>
            <p:ph idx="1"/>
          </p:nvPr>
        </p:nvSpPr>
        <p:spPr/>
        <p:txBody>
          <a:bodyPr>
            <a:normAutofit/>
          </a:bodyPr>
          <a:lstStyle/>
          <a:p>
            <a:r>
              <a:rPr lang="en-US" sz="2800" dirty="0"/>
              <a:t>DOA will monitor requirements in the Grant Agreement for compliance</a:t>
            </a:r>
          </a:p>
          <a:p>
            <a:r>
              <a:rPr lang="en-US" sz="2800" dirty="0"/>
              <a:t>The Grant </a:t>
            </a:r>
            <a:r>
              <a:rPr lang="en-US" dirty="0"/>
              <a:t>A</a:t>
            </a:r>
            <a:r>
              <a:rPr lang="en-US" sz="2800" dirty="0"/>
              <a:t>greement allows DOA to access grant financial records at any time</a:t>
            </a:r>
          </a:p>
          <a:p>
            <a:pPr lvl="1"/>
            <a:r>
              <a:rPr lang="en-US" dirty="0"/>
              <a:t>Includes digital files </a:t>
            </a:r>
          </a:p>
          <a:p>
            <a:r>
              <a:rPr lang="en-US" sz="2800" dirty="0"/>
              <a:t>DOA may also access physical projects subject to the grant</a:t>
            </a:r>
            <a:endParaRPr lang="en-US" dirty="0"/>
          </a:p>
        </p:txBody>
      </p:sp>
    </p:spTree>
    <p:extLst>
      <p:ext uri="{BB962C8B-B14F-4D97-AF65-F5344CB8AC3E}">
        <p14:creationId xmlns:p14="http://schemas.microsoft.com/office/powerpoint/2010/main" val="714153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82CCEC-D4F2-8E85-C6BF-6CEC51F39CB3}"/>
              </a:ext>
            </a:extLst>
          </p:cNvPr>
          <p:cNvSpPr>
            <a:spLocks noGrp="1"/>
          </p:cNvSpPr>
          <p:nvPr>
            <p:ph type="sldNum" sz="quarter" idx="12"/>
          </p:nvPr>
        </p:nvSpPr>
        <p:spPr/>
        <p:txBody>
          <a:bodyPr vert="horz" lIns="91440" tIns="45720" rIns="91440" bIns="45720" rtlCol="0" anchor="ctr">
            <a:normAutofit fontScale="25000" lnSpcReduction="20000"/>
          </a:bodyPr>
          <a:lstStyle/>
          <a:p>
            <a:pPr algn="l">
              <a:spcAft>
                <a:spcPts val="600"/>
              </a:spcAft>
              <a:defRPr/>
            </a:pPr>
            <a:fld id="{294A09A9-5501-47C1-A89A-A340965A2BE2}" type="slidenum">
              <a:rPr lang="en-US">
                <a:solidFill>
                  <a:srgbClr val="898989"/>
                </a:solidFill>
                <a:latin typeface="Calibri" panose="020F0502020204030204"/>
              </a:rPr>
              <a:pPr algn="l">
                <a:spcAft>
                  <a:spcPts val="600"/>
                </a:spcAft>
                <a:defRPr/>
              </a:pPr>
              <a:t>43</a:t>
            </a:fld>
            <a:endParaRPr lang="en-US" dirty="0">
              <a:solidFill>
                <a:srgbClr val="898989"/>
              </a:solidFill>
              <a:latin typeface="Calibri" panose="020F0502020204030204"/>
            </a:endParaRPr>
          </a:p>
        </p:txBody>
      </p:sp>
      <p:sp>
        <p:nvSpPr>
          <p:cNvPr id="4" name="TextBox 3">
            <a:extLst>
              <a:ext uri="{FF2B5EF4-FFF2-40B4-BE49-F238E27FC236}">
                <a16:creationId xmlns:a16="http://schemas.microsoft.com/office/drawing/2014/main" id="{A9010613-141B-896E-C496-CB07B2C792B3}"/>
              </a:ext>
            </a:extLst>
          </p:cNvPr>
          <p:cNvSpPr txBox="1"/>
          <p:nvPr/>
        </p:nvSpPr>
        <p:spPr>
          <a:xfrm>
            <a:off x="2597216" y="2568557"/>
            <a:ext cx="6997566" cy="2800767"/>
          </a:xfrm>
          <a:prstGeom prst="rect">
            <a:avLst/>
          </a:prstGeom>
          <a:noFill/>
        </p:spPr>
        <p:txBody>
          <a:bodyPr wrap="square">
            <a:spAutoFit/>
          </a:bodyPr>
          <a:lstStyle/>
          <a:p>
            <a:r>
              <a:rPr lang="en-US" sz="1600" b="1" i="0" u="sng" strike="noStrike" baseline="0" dirty="0">
                <a:latin typeface="Times New Roman" panose="02020603050405020304" pitchFamily="18" charset="0"/>
              </a:rPr>
              <a:t>ARTICLE 15. SEGREGATION OF FUNDS AND ACCOUNTING RECORDS</a:t>
            </a:r>
            <a:endParaRPr lang="en-US" sz="1600" b="1" i="0" u="none" strike="noStrike" baseline="0" dirty="0">
              <a:latin typeface="Times New Roman" panose="02020603050405020304" pitchFamily="18" charset="0"/>
            </a:endParaRPr>
          </a:p>
          <a:p>
            <a:endParaRPr lang="en-US" sz="1600" b="1" i="0" u="none" strike="noStrike" baseline="0" dirty="0">
              <a:latin typeface="Times New Roman" panose="02020603050405020304" pitchFamily="18" charset="0"/>
            </a:endParaRPr>
          </a:p>
          <a:p>
            <a:pPr marL="285750" marR="1170" indent="-285750" algn="just">
              <a:buFont typeface="Arial" panose="020B0604020202020204" pitchFamily="34" charset="0"/>
              <a:buChar char="•"/>
            </a:pPr>
            <a:r>
              <a:rPr lang="en-US" sz="1600" b="0" i="0" u="none" strike="noStrike" baseline="0" dirty="0">
                <a:latin typeface="Times New Roman" panose="02020603050405020304" pitchFamily="18" charset="0"/>
              </a:rPr>
              <a:t>Grantee shall maintain all Grant Award funds in a separate bank account used exclusively for the Grant Award funds or specifically identify the Grant Award funds in a separate internal account used to track all deposits, obligations, and expenditures of Grant Award funds. </a:t>
            </a:r>
          </a:p>
          <a:p>
            <a:pPr marL="285750" marR="1170" indent="-285750" algn="just">
              <a:buFont typeface="Arial" panose="020B0604020202020204" pitchFamily="34" charset="0"/>
              <a:buChar char="•"/>
            </a:pPr>
            <a:r>
              <a:rPr lang="en-US" sz="1600" b="0" i="0" u="none" strike="noStrike" baseline="0" dirty="0">
                <a:latin typeface="Times New Roman" panose="02020603050405020304" pitchFamily="18" charset="0"/>
              </a:rPr>
              <a:t>Grant Award funds shall be used only for purposes of Eligible Expenses, pursuant to this Grant Agreement. </a:t>
            </a:r>
          </a:p>
          <a:p>
            <a:pPr marL="285750" marR="1170" indent="-285750" algn="just">
              <a:buFont typeface="Arial" panose="020B0604020202020204" pitchFamily="34" charset="0"/>
              <a:buChar char="•"/>
            </a:pPr>
            <a:r>
              <a:rPr lang="en-US" sz="1600" b="0" i="0" u="none" strike="noStrike" baseline="0" dirty="0">
                <a:latin typeface="Times New Roman" panose="02020603050405020304" pitchFamily="18" charset="0"/>
              </a:rPr>
              <a:t>Grant Award funds shall not be intermingled with funds received from any other source, including but not limited to other grant awards received from the State pursuant to ARPA. </a:t>
            </a:r>
          </a:p>
        </p:txBody>
      </p:sp>
      <p:sp>
        <p:nvSpPr>
          <p:cNvPr id="10" name="Title 9">
            <a:extLst>
              <a:ext uri="{FF2B5EF4-FFF2-40B4-BE49-F238E27FC236}">
                <a16:creationId xmlns:a16="http://schemas.microsoft.com/office/drawing/2014/main" id="{1915C0DC-30B8-4B0B-A794-A16D01DEC2AB}"/>
              </a:ext>
            </a:extLst>
          </p:cNvPr>
          <p:cNvSpPr txBox="1">
            <a:spLocks noGrp="1"/>
          </p:cNvSpPr>
          <p:nvPr>
            <p:ph type="title"/>
          </p:nvPr>
        </p:nvSpPr>
        <p:spPr>
          <a:xfrm>
            <a:off x="477838" y="464234"/>
            <a:ext cx="11236325" cy="646331"/>
          </a:xfrm>
          <a:prstGeom prst="rect">
            <a:avLst/>
          </a:prstGeom>
          <a:noFill/>
        </p:spPr>
        <p:txBody>
          <a:bodyPr wrap="square" rtlCol="0">
            <a:spAutoFit/>
          </a:bodyPr>
          <a:lstStyle/>
          <a:p>
            <a:r>
              <a:rPr lang="en-US" dirty="0"/>
              <a:t>Article 15 of your Grant Agreement</a:t>
            </a:r>
          </a:p>
        </p:txBody>
      </p:sp>
      <p:sp>
        <p:nvSpPr>
          <p:cNvPr id="5" name="Slide Number Placeholder 2">
            <a:extLst>
              <a:ext uri="{FF2B5EF4-FFF2-40B4-BE49-F238E27FC236}">
                <a16:creationId xmlns:a16="http://schemas.microsoft.com/office/drawing/2014/main" id="{586D4F84-C6A3-48CA-8A69-A251A5353BDD}"/>
              </a:ext>
            </a:extLst>
          </p:cNvPr>
          <p:cNvSpPr txBox="1">
            <a:spLocks/>
          </p:cNvSpPr>
          <p:nvPr/>
        </p:nvSpPr>
        <p:spPr>
          <a:xfrm>
            <a:off x="8998420" y="6366866"/>
            <a:ext cx="2743200" cy="130811"/>
          </a:xfrm>
          <a:prstGeom prst="rect">
            <a:avLst/>
          </a:prstGeom>
        </p:spPr>
        <p:txBody>
          <a:bodyPr vert="horz" lIns="0" tIns="0" rIns="0" bIns="0" rtlCol="0" anchor="b" anchorCtr="0"/>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2C38A-D241-7041-9EFC-6446870ABFAA}" type="slidenum">
              <a:rPr lang="en-US" smtClean="0"/>
              <a:pPr/>
              <a:t>43</a:t>
            </a:fld>
            <a:endParaRPr lang="en-US" dirty="0"/>
          </a:p>
        </p:txBody>
      </p:sp>
    </p:spTree>
    <p:extLst>
      <p:ext uri="{BB962C8B-B14F-4D97-AF65-F5344CB8AC3E}">
        <p14:creationId xmlns:p14="http://schemas.microsoft.com/office/powerpoint/2010/main" val="2865867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82CCEC-D4F2-8E85-C6BF-6CEC51F39CB3}"/>
              </a:ext>
            </a:extLst>
          </p:cNvPr>
          <p:cNvSpPr>
            <a:spLocks noGrp="1"/>
          </p:cNvSpPr>
          <p:nvPr>
            <p:ph type="sldNum" sz="quarter" idx="12"/>
          </p:nvPr>
        </p:nvSpPr>
        <p:spPr/>
        <p:txBody>
          <a:bodyPr vert="horz" lIns="91440" tIns="45720" rIns="91440" bIns="45720" rtlCol="0" anchor="ctr">
            <a:normAutofit fontScale="25000" lnSpcReduction="20000"/>
          </a:bodyPr>
          <a:lstStyle/>
          <a:p>
            <a:pPr algn="l">
              <a:spcAft>
                <a:spcPts val="600"/>
              </a:spcAft>
              <a:defRPr/>
            </a:pPr>
            <a:fld id="{294A09A9-5501-47C1-A89A-A340965A2BE2}" type="slidenum">
              <a:rPr lang="en-US">
                <a:solidFill>
                  <a:srgbClr val="898989"/>
                </a:solidFill>
                <a:latin typeface="Calibri" panose="020F0502020204030204"/>
              </a:rPr>
              <a:pPr algn="l">
                <a:spcAft>
                  <a:spcPts val="600"/>
                </a:spcAft>
                <a:defRPr/>
              </a:pPr>
              <a:t>44</a:t>
            </a:fld>
            <a:endParaRPr lang="en-US" dirty="0">
              <a:solidFill>
                <a:srgbClr val="898989"/>
              </a:solidFill>
              <a:latin typeface="Calibri" panose="020F0502020204030204"/>
            </a:endParaRPr>
          </a:p>
        </p:txBody>
      </p:sp>
      <p:sp>
        <p:nvSpPr>
          <p:cNvPr id="4" name="TextBox 3">
            <a:extLst>
              <a:ext uri="{FF2B5EF4-FFF2-40B4-BE49-F238E27FC236}">
                <a16:creationId xmlns:a16="http://schemas.microsoft.com/office/drawing/2014/main" id="{47BCA7F6-EFD5-851A-444C-61A9FD1B9A3B}"/>
              </a:ext>
            </a:extLst>
          </p:cNvPr>
          <p:cNvSpPr txBox="1"/>
          <p:nvPr/>
        </p:nvSpPr>
        <p:spPr>
          <a:xfrm>
            <a:off x="2272855" y="1987062"/>
            <a:ext cx="7646289" cy="4031873"/>
          </a:xfrm>
          <a:prstGeom prst="rect">
            <a:avLst/>
          </a:prstGeom>
          <a:noFill/>
        </p:spPr>
        <p:txBody>
          <a:bodyPr wrap="square">
            <a:spAutoFit/>
          </a:bodyPr>
          <a:lstStyle/>
          <a:p>
            <a:r>
              <a:rPr lang="fr-FR" sz="1600" b="1" i="0" u="sng" strike="noStrike" baseline="0" dirty="0">
                <a:latin typeface="Times New Roman" panose="02020603050405020304" pitchFamily="18" charset="0"/>
              </a:rPr>
              <a:t>ARTICLE 16. FINANCIAL MANAGEMENT SYSTEM</a:t>
            </a:r>
            <a:endParaRPr lang="fr-FR" sz="1600" b="1" i="0" u="none" strike="noStrike" baseline="0" dirty="0">
              <a:latin typeface="Times New Roman" panose="02020603050405020304" pitchFamily="18" charset="0"/>
            </a:endParaRPr>
          </a:p>
          <a:p>
            <a:endParaRPr lang="en-US" sz="1600" b="1" i="0" u="none" strike="noStrike" baseline="0" dirty="0">
              <a:latin typeface="Times New Roman" panose="02020603050405020304" pitchFamily="18" charset="0"/>
            </a:endParaRPr>
          </a:p>
          <a:p>
            <a:pPr marL="171450" marR="1160" indent="-171450" algn="just">
              <a:buFont typeface="Arial" panose="020B0604020202020204" pitchFamily="34" charset="0"/>
              <a:buChar char="•"/>
            </a:pPr>
            <a:r>
              <a:rPr lang="en-US" sz="1600" b="0" i="0" u="none" strike="noStrike" baseline="0" dirty="0">
                <a:latin typeface="Times New Roman" panose="02020603050405020304" pitchFamily="18" charset="0"/>
              </a:rPr>
              <a:t>Grantee shall maintain a financial management system that permits the tracing of funds to a level of expenditures adequate to establish that such funds have been used according to all applicable federal statutes and regulations and the terms and conditions of this Agreement.</a:t>
            </a:r>
          </a:p>
          <a:p>
            <a:pPr marR="1160" algn="just"/>
            <a:endParaRPr lang="en-US" sz="1600" b="0" i="0" u="none" strike="noStrike" baseline="0" dirty="0">
              <a:latin typeface="Times New Roman" panose="02020603050405020304" pitchFamily="18" charset="0"/>
            </a:endParaRPr>
          </a:p>
          <a:p>
            <a:pPr marL="171450" marR="1160" indent="-171450" algn="just">
              <a:buFont typeface="Arial" panose="020B0604020202020204" pitchFamily="34" charset="0"/>
              <a:buChar char="•"/>
            </a:pPr>
            <a:r>
              <a:rPr lang="en-US" sz="1600" b="0" i="0" u="none" strike="noStrike" baseline="0" dirty="0">
                <a:latin typeface="Times New Roman" panose="02020603050405020304" pitchFamily="18" charset="0"/>
              </a:rPr>
              <a:t>Grantee shall assure that accounting records for funds received under this Grant Agreement are sufficiently segregated from other agreements, programs, and/or projects</a:t>
            </a:r>
            <a:r>
              <a:rPr lang="en-US" sz="1600" dirty="0">
                <a:latin typeface="Times New Roman" panose="02020603050405020304" pitchFamily="18" charset="0"/>
              </a:rPr>
              <a:t>.</a:t>
            </a:r>
          </a:p>
          <a:p>
            <a:pPr marR="1160" algn="just"/>
            <a:endParaRPr lang="en-US" sz="1600" b="0" i="0" u="none" strike="noStrike" baseline="0" dirty="0">
              <a:latin typeface="Times New Roman" panose="02020603050405020304" pitchFamily="18" charset="0"/>
            </a:endParaRPr>
          </a:p>
          <a:p>
            <a:pPr marL="171450" marR="1160" indent="-171450" algn="just">
              <a:buFont typeface="Arial" panose="020B0604020202020204" pitchFamily="34" charset="0"/>
              <a:buChar char="•"/>
            </a:pPr>
            <a:r>
              <a:rPr lang="en-US" sz="1600" b="0" i="0" u="none" strike="noStrike" baseline="0" dirty="0">
                <a:latin typeface="Times New Roman" panose="02020603050405020304" pitchFamily="18" charset="0"/>
              </a:rPr>
              <a:t>Grantee shall maintain a uniform double entry, full accounting system and a financial management information system in accordance with Generally Accepted Accounting Principles. Grantee’s chart of accounts and accounting system shall permit timely preparation of reports of Program expenditures as required by the Department.</a:t>
            </a:r>
          </a:p>
          <a:p>
            <a:endParaRPr lang="en-US" sz="1600" b="0" i="0" u="none" strike="noStrike" baseline="0" dirty="0">
              <a:latin typeface="Times New Roman" panose="02020603050405020304" pitchFamily="18" charset="0"/>
            </a:endParaRPr>
          </a:p>
          <a:p>
            <a:pPr marR="1550"/>
            <a:endParaRPr lang="en-US" sz="1600" b="0" i="0" u="none" strike="noStrike" baseline="0" dirty="0">
              <a:latin typeface="Times New Roman" panose="02020603050405020304" pitchFamily="18" charset="0"/>
            </a:endParaRPr>
          </a:p>
        </p:txBody>
      </p:sp>
      <p:sp>
        <p:nvSpPr>
          <p:cNvPr id="10" name="Title 9">
            <a:extLst>
              <a:ext uri="{FF2B5EF4-FFF2-40B4-BE49-F238E27FC236}">
                <a16:creationId xmlns:a16="http://schemas.microsoft.com/office/drawing/2014/main" id="{8061BB45-D943-443B-B337-EC84D926CB90}"/>
              </a:ext>
            </a:extLst>
          </p:cNvPr>
          <p:cNvSpPr txBox="1">
            <a:spLocks noGrp="1"/>
          </p:cNvSpPr>
          <p:nvPr>
            <p:ph type="title"/>
          </p:nvPr>
        </p:nvSpPr>
        <p:spPr>
          <a:xfrm>
            <a:off x="477838" y="0"/>
            <a:ext cx="11236325" cy="1574800"/>
          </a:xfrm>
          <a:prstGeom prst="rect">
            <a:avLst/>
          </a:prstGeom>
          <a:noFill/>
        </p:spPr>
        <p:txBody>
          <a:bodyPr wrap="square" rtlCol="0">
            <a:spAutoFit/>
          </a:bodyPr>
          <a:lstStyle/>
          <a:p>
            <a:r>
              <a:rPr lang="en-US" sz="4400" dirty="0"/>
              <a:t>Article 16 of your Grant Agreement</a:t>
            </a:r>
          </a:p>
        </p:txBody>
      </p:sp>
      <p:sp>
        <p:nvSpPr>
          <p:cNvPr id="5" name="Slide Number Placeholder 2">
            <a:extLst>
              <a:ext uri="{FF2B5EF4-FFF2-40B4-BE49-F238E27FC236}">
                <a16:creationId xmlns:a16="http://schemas.microsoft.com/office/drawing/2014/main" id="{1CB369BF-F86E-4FBB-A2E6-FEB0A4B1CDF5}"/>
              </a:ext>
            </a:extLst>
          </p:cNvPr>
          <p:cNvSpPr txBox="1">
            <a:spLocks/>
          </p:cNvSpPr>
          <p:nvPr/>
        </p:nvSpPr>
        <p:spPr>
          <a:xfrm>
            <a:off x="8986133" y="6392605"/>
            <a:ext cx="2743200" cy="130811"/>
          </a:xfrm>
          <a:prstGeom prst="rect">
            <a:avLst/>
          </a:prstGeom>
        </p:spPr>
        <p:txBody>
          <a:bodyPr vert="horz" lIns="0" tIns="0" rIns="0" bIns="0" rtlCol="0" anchor="b" anchorCtr="0"/>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2C38A-D241-7041-9EFC-6446870ABFAA}" type="slidenum">
              <a:rPr lang="en-US" smtClean="0"/>
              <a:pPr/>
              <a:t>44</a:t>
            </a:fld>
            <a:endParaRPr lang="en-US" dirty="0"/>
          </a:p>
        </p:txBody>
      </p:sp>
    </p:spTree>
    <p:extLst>
      <p:ext uri="{BB962C8B-B14F-4D97-AF65-F5344CB8AC3E}">
        <p14:creationId xmlns:p14="http://schemas.microsoft.com/office/powerpoint/2010/main" val="608282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BCA7F6-EFD5-851A-444C-61A9FD1B9A3B}"/>
              </a:ext>
            </a:extLst>
          </p:cNvPr>
          <p:cNvSpPr txBox="1"/>
          <p:nvPr/>
        </p:nvSpPr>
        <p:spPr>
          <a:xfrm>
            <a:off x="1512277" y="2127738"/>
            <a:ext cx="8950569" cy="3477875"/>
          </a:xfrm>
          <a:prstGeom prst="rect">
            <a:avLst/>
          </a:prstGeom>
          <a:noFill/>
        </p:spPr>
        <p:txBody>
          <a:bodyPr wrap="square">
            <a:spAutoFit/>
          </a:bodyPr>
          <a:lstStyle/>
          <a:p>
            <a:pPr algn="just"/>
            <a:r>
              <a:rPr lang="en-US" sz="2000" b="0" i="0" u="none" strike="noStrike" baseline="0" dirty="0">
                <a:latin typeface="Times New Roman" panose="02020603050405020304" pitchFamily="18" charset="0"/>
              </a:rPr>
              <a:t>Grantee’s financial management system </a:t>
            </a:r>
            <a:r>
              <a:rPr lang="en-US" sz="2000" b="0" i="0" u="sng" strike="noStrike" baseline="0" dirty="0">
                <a:latin typeface="Times New Roman" panose="02020603050405020304" pitchFamily="18" charset="0"/>
              </a:rPr>
              <a:t>shall</a:t>
            </a:r>
            <a:r>
              <a:rPr lang="en-US" sz="2000" b="0" i="0" u="none" strike="noStrike" baseline="0" dirty="0">
                <a:latin typeface="Times New Roman" panose="02020603050405020304" pitchFamily="18" charset="0"/>
              </a:rPr>
              <a:t> further provide for the following:</a:t>
            </a:r>
          </a:p>
          <a:p>
            <a:pPr algn="just"/>
            <a:endParaRPr lang="en-US" sz="2000" b="0" i="0" u="none" strike="noStrike" baseline="0" dirty="0">
              <a:latin typeface="Times New Roman" panose="02020603050405020304" pitchFamily="18" charset="0"/>
            </a:endParaRPr>
          </a:p>
          <a:p>
            <a:pPr marL="342900" marR="1550" indent="-342900" algn="just">
              <a:buAutoNum type="alphaLcParenR"/>
            </a:pPr>
            <a:r>
              <a:rPr lang="en-US" sz="2000" b="0" i="0" u="none" strike="noStrike" baseline="0" dirty="0">
                <a:latin typeface="Times New Roman" panose="02020603050405020304" pitchFamily="18" charset="0"/>
              </a:rPr>
              <a:t>Records that identify adequately the source and application of funds for activities under the Grant Agreement. These records must contain information pertaining to the Grant Award, authorizations, financial obligations, unobligated balances, assets, expenditures, income and interest and be supported by source documentation.</a:t>
            </a:r>
          </a:p>
          <a:p>
            <a:pPr marL="342900" marR="1550" indent="-342900" algn="just">
              <a:buAutoNum type="alphaLcParenR"/>
            </a:pPr>
            <a:r>
              <a:rPr lang="en-US" sz="2000" b="0" i="0" u="none" strike="noStrike" baseline="0" dirty="0">
                <a:latin typeface="Times New Roman" panose="02020603050405020304" pitchFamily="18" charset="0"/>
              </a:rPr>
              <a:t>Effective control over, and accountability for, all funds, property, and other assets. Grantee must adequately safeguard all assets and assure that they are used solely for authorized purposes.</a:t>
            </a:r>
          </a:p>
          <a:p>
            <a:pPr marL="342900" marR="1550" indent="-342900" algn="just">
              <a:buAutoNum type="alphaLcParenR"/>
            </a:pPr>
            <a:r>
              <a:rPr lang="en-US" sz="2000" b="0" i="0" u="none" strike="noStrike" baseline="0" dirty="0">
                <a:latin typeface="Times New Roman" panose="02020603050405020304" pitchFamily="18" charset="0"/>
              </a:rPr>
              <a:t>The comparison of expenditures with budget amounts for the Grant Award.</a:t>
            </a:r>
          </a:p>
        </p:txBody>
      </p:sp>
      <p:sp>
        <p:nvSpPr>
          <p:cNvPr id="10" name="Title 9">
            <a:extLst>
              <a:ext uri="{FF2B5EF4-FFF2-40B4-BE49-F238E27FC236}">
                <a16:creationId xmlns:a16="http://schemas.microsoft.com/office/drawing/2014/main" id="{96B25FB2-A279-4B92-B489-85CC7C493E81}"/>
              </a:ext>
            </a:extLst>
          </p:cNvPr>
          <p:cNvSpPr txBox="1">
            <a:spLocks noGrp="1"/>
          </p:cNvSpPr>
          <p:nvPr>
            <p:ph type="title"/>
          </p:nvPr>
        </p:nvSpPr>
        <p:spPr>
          <a:xfrm>
            <a:off x="477838" y="0"/>
            <a:ext cx="11236325" cy="1574800"/>
          </a:xfrm>
          <a:prstGeom prst="rect">
            <a:avLst/>
          </a:prstGeom>
          <a:noFill/>
        </p:spPr>
        <p:txBody>
          <a:bodyPr wrap="square" rtlCol="0">
            <a:spAutoFit/>
          </a:bodyPr>
          <a:lstStyle/>
          <a:p>
            <a:r>
              <a:rPr lang="en-US" sz="4400" dirty="0"/>
              <a:t>Article 16 (continued)</a:t>
            </a:r>
          </a:p>
        </p:txBody>
      </p:sp>
      <p:sp>
        <p:nvSpPr>
          <p:cNvPr id="6" name="Slide Number Placeholder 5">
            <a:extLst>
              <a:ext uri="{FF2B5EF4-FFF2-40B4-BE49-F238E27FC236}">
                <a16:creationId xmlns:a16="http://schemas.microsoft.com/office/drawing/2014/main" id="{A482CCEC-D4F2-8E85-C6BF-6CEC51F39CB3}"/>
              </a:ext>
            </a:extLst>
          </p:cNvPr>
          <p:cNvSpPr>
            <a:spLocks noGrp="1"/>
          </p:cNvSpPr>
          <p:nvPr>
            <p:ph type="sldNum" sz="quarter" idx="12"/>
          </p:nvPr>
        </p:nvSpPr>
        <p:spPr>
          <a:xfrm>
            <a:off x="8970963" y="6364778"/>
            <a:ext cx="2743200" cy="130811"/>
          </a:xfrm>
        </p:spPr>
        <p:txBody>
          <a:bodyPr vert="horz" lIns="91440" tIns="45720" rIns="91440" bIns="45720" rtlCol="0" anchor="ctr">
            <a:normAutofit fontScale="25000" lnSpcReduction="20000"/>
          </a:bodyPr>
          <a:lstStyle/>
          <a:p>
            <a:pPr algn="l">
              <a:spcAft>
                <a:spcPts val="600"/>
              </a:spcAft>
              <a:defRPr/>
            </a:pPr>
            <a:fld id="{294A09A9-5501-47C1-A89A-A340965A2BE2}" type="slidenum">
              <a:rPr lang="en-US">
                <a:solidFill>
                  <a:srgbClr val="898989"/>
                </a:solidFill>
                <a:latin typeface="Calibri" panose="020F0502020204030204"/>
              </a:rPr>
              <a:pPr algn="l">
                <a:spcAft>
                  <a:spcPts val="600"/>
                </a:spcAft>
                <a:defRPr/>
              </a:pPr>
              <a:t>45</a:t>
            </a:fld>
            <a:endParaRPr lang="en-US" dirty="0">
              <a:solidFill>
                <a:srgbClr val="898989"/>
              </a:solidFill>
              <a:latin typeface="Calibri" panose="020F0502020204030204"/>
            </a:endParaRPr>
          </a:p>
        </p:txBody>
      </p:sp>
      <p:sp>
        <p:nvSpPr>
          <p:cNvPr id="5" name="Slide Number Placeholder 2">
            <a:extLst>
              <a:ext uri="{FF2B5EF4-FFF2-40B4-BE49-F238E27FC236}">
                <a16:creationId xmlns:a16="http://schemas.microsoft.com/office/drawing/2014/main" id="{721A9578-CA22-4E0E-9224-A6A1EDB37263}"/>
              </a:ext>
            </a:extLst>
          </p:cNvPr>
          <p:cNvSpPr txBox="1">
            <a:spLocks/>
          </p:cNvSpPr>
          <p:nvPr/>
        </p:nvSpPr>
        <p:spPr>
          <a:xfrm>
            <a:off x="8971280" y="6377304"/>
            <a:ext cx="2743200" cy="130811"/>
          </a:xfrm>
          <a:prstGeom prst="rect">
            <a:avLst/>
          </a:prstGeom>
        </p:spPr>
        <p:txBody>
          <a:bodyPr vert="horz" lIns="0" tIns="0" rIns="0" bIns="0" rtlCol="0" anchor="b" anchorCtr="0"/>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12C38A-D241-7041-9EFC-6446870ABFAA}" type="slidenum">
              <a:rPr lang="en-US" smtClean="0"/>
              <a:pPr/>
              <a:t>45</a:t>
            </a:fld>
            <a:endParaRPr lang="en-US" dirty="0"/>
          </a:p>
        </p:txBody>
      </p:sp>
    </p:spTree>
    <p:extLst>
      <p:ext uri="{BB962C8B-B14F-4D97-AF65-F5344CB8AC3E}">
        <p14:creationId xmlns:p14="http://schemas.microsoft.com/office/powerpoint/2010/main" val="623876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EFEBC-2053-4570-992D-8A0C8A24524F}"/>
              </a:ext>
            </a:extLst>
          </p:cNvPr>
          <p:cNvSpPr>
            <a:spLocks noGrp="1"/>
          </p:cNvSpPr>
          <p:nvPr>
            <p:ph type="title"/>
          </p:nvPr>
        </p:nvSpPr>
        <p:spPr/>
        <p:txBody>
          <a:bodyPr/>
          <a:lstStyle/>
          <a:p>
            <a:r>
              <a:rPr lang="en-US" dirty="0"/>
              <a:t>Article 18 of your Grant Agreement</a:t>
            </a:r>
          </a:p>
        </p:txBody>
      </p:sp>
      <p:sp>
        <p:nvSpPr>
          <p:cNvPr id="3" name="Slide Number Placeholder 2">
            <a:extLst>
              <a:ext uri="{FF2B5EF4-FFF2-40B4-BE49-F238E27FC236}">
                <a16:creationId xmlns:a16="http://schemas.microsoft.com/office/drawing/2014/main" id="{3737915D-2B1B-47C8-8E0A-95261FB6F972}"/>
              </a:ext>
            </a:extLst>
          </p:cNvPr>
          <p:cNvSpPr>
            <a:spLocks noGrp="1"/>
          </p:cNvSpPr>
          <p:nvPr>
            <p:ph type="sldNum" sz="quarter" idx="12"/>
          </p:nvPr>
        </p:nvSpPr>
        <p:spPr/>
        <p:txBody>
          <a:bodyPr/>
          <a:lstStyle/>
          <a:p>
            <a:fld id="{B212C38A-D241-7041-9EFC-6446870ABFAA}" type="slidenum">
              <a:rPr lang="en-US" smtClean="0"/>
              <a:t>46</a:t>
            </a:fld>
            <a:endParaRPr lang="en-US" dirty="0"/>
          </a:p>
        </p:txBody>
      </p:sp>
      <p:sp>
        <p:nvSpPr>
          <p:cNvPr id="6" name="TextBox 3">
            <a:extLst>
              <a:ext uri="{FF2B5EF4-FFF2-40B4-BE49-F238E27FC236}">
                <a16:creationId xmlns:a16="http://schemas.microsoft.com/office/drawing/2014/main" id="{939467C1-393E-0FB1-1586-5739693032BC}"/>
              </a:ext>
            </a:extLst>
          </p:cNvPr>
          <p:cNvSpPr txBox="1"/>
          <p:nvPr/>
        </p:nvSpPr>
        <p:spPr>
          <a:xfrm>
            <a:off x="1846828" y="1856251"/>
            <a:ext cx="8498343" cy="378565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i="0" u="sng" strike="noStrike" baseline="0" dirty="0">
                <a:latin typeface="Times New Roman" panose="02020603050405020304" pitchFamily="18" charset="0"/>
              </a:rPr>
              <a:t>ARTICLE 18. RECORDKEEPING AND PUBLIC RECORDS LAW</a:t>
            </a:r>
            <a:endParaRPr lang="en-US" sz="1600" b="1" i="0" u="none" strike="noStrike" baseline="0" dirty="0">
              <a:latin typeface="Times New Roman" panose="02020603050405020304" pitchFamily="18" charset="0"/>
            </a:endParaRPr>
          </a:p>
          <a:p>
            <a:endParaRPr lang="en-US" sz="1600" b="1" i="0" u="none" strike="noStrike" baseline="0" dirty="0">
              <a:latin typeface="Times New Roman" panose="02020603050405020304" pitchFamily="18" charset="0"/>
            </a:endParaRPr>
          </a:p>
          <a:p>
            <a:pPr marL="285750" marR="1200" indent="-285750" algn="just">
              <a:buFont typeface="Arial" panose="020B0604020202020204" pitchFamily="34" charset="0"/>
              <a:buChar char="•"/>
            </a:pPr>
            <a:r>
              <a:rPr lang="en-US" sz="1600" b="0" i="0" u="none" strike="noStrike" baseline="0" dirty="0">
                <a:latin typeface="Times New Roman" panose="02020603050405020304" pitchFamily="18" charset="0"/>
              </a:rPr>
              <a:t>During and for a period of five (5) years from the end of the Performance Period, Grantee shall maintain copies of all documents, including electronic documents and files, relating to Grantee’s participation in the Program, including but not limited to all documents relating to goods and services purchased using Grant Award funds.</a:t>
            </a:r>
          </a:p>
          <a:p>
            <a:pPr marR="1200" algn="just"/>
            <a:endParaRPr lang="en-US" sz="1600" b="0" i="0" u="none" strike="noStrike" baseline="0" dirty="0">
              <a:latin typeface="Times New Roman" panose="02020603050405020304" pitchFamily="18" charset="0"/>
            </a:endParaRPr>
          </a:p>
          <a:p>
            <a:pPr marL="285750" marR="1200" indent="-285750" algn="just">
              <a:buFont typeface="Arial" panose="020B0604020202020204" pitchFamily="34" charset="0"/>
              <a:buChar char="•"/>
            </a:pPr>
            <a:r>
              <a:rPr lang="en-US" sz="1600" b="0" i="0" u="none" strike="noStrike" baseline="0" dirty="0">
                <a:latin typeface="Times New Roman" panose="02020603050405020304" pitchFamily="18" charset="0"/>
              </a:rPr>
              <a:t>The Department and any of its authorized representatives shall have access to and the right at any time to examine, audit, excerpt, transcribe and copy on Grantee’s premises any directly pertinent records and computer files of Grantee involving transactions relating to this Agreement. Similarly, the State shall have access at any time to examine, audit, test and analyze any and all physical projects subject to this Agreement. If the material is held in an automated format, Grantee shall provide copies of these materials in the automated format, or such computer file as may be requested by the State.</a:t>
            </a:r>
          </a:p>
          <a:p>
            <a:endParaRPr lang="en-US" sz="1600" b="0" i="0" u="none" strike="noStrike" baseline="0" dirty="0">
              <a:latin typeface="Times New Roman" panose="02020603050405020304" pitchFamily="18" charset="0"/>
            </a:endParaRPr>
          </a:p>
        </p:txBody>
      </p:sp>
    </p:spTree>
    <p:extLst>
      <p:ext uri="{BB962C8B-B14F-4D97-AF65-F5344CB8AC3E}">
        <p14:creationId xmlns:p14="http://schemas.microsoft.com/office/powerpoint/2010/main" val="8144346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6581-51E7-4D97-B6F1-C1F029A4F840}"/>
              </a:ext>
            </a:extLst>
          </p:cNvPr>
          <p:cNvSpPr>
            <a:spLocks noGrp="1"/>
          </p:cNvSpPr>
          <p:nvPr>
            <p:ph type="title"/>
          </p:nvPr>
        </p:nvSpPr>
        <p:spPr>
          <a:xfrm>
            <a:off x="458994" y="1308861"/>
            <a:ext cx="6469344" cy="1712636"/>
          </a:xfrm>
        </p:spPr>
        <p:txBody>
          <a:bodyPr/>
          <a:lstStyle/>
          <a:p>
            <a:r>
              <a:rPr lang="en-US" dirty="0"/>
              <a:t>What to Provide?</a:t>
            </a:r>
          </a:p>
        </p:txBody>
      </p:sp>
    </p:spTree>
    <p:extLst>
      <p:ext uri="{BB962C8B-B14F-4D97-AF65-F5344CB8AC3E}">
        <p14:creationId xmlns:p14="http://schemas.microsoft.com/office/powerpoint/2010/main" val="15103265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143A-DE9E-46A4-B451-E5F5468DC61D}"/>
              </a:ext>
            </a:extLst>
          </p:cNvPr>
          <p:cNvSpPr>
            <a:spLocks noGrp="1"/>
          </p:cNvSpPr>
          <p:nvPr>
            <p:ph type="title"/>
          </p:nvPr>
        </p:nvSpPr>
        <p:spPr>
          <a:xfrm>
            <a:off x="150347" y="2457214"/>
            <a:ext cx="4084320" cy="903445"/>
          </a:xfrm>
        </p:spPr>
        <p:txBody>
          <a:bodyPr>
            <a:normAutofit fontScale="90000"/>
          </a:bodyPr>
          <a:lstStyle/>
          <a:p>
            <a:r>
              <a:rPr lang="en-US" dirty="0"/>
              <a:t>What to Provide?</a:t>
            </a:r>
          </a:p>
        </p:txBody>
      </p:sp>
      <p:sp>
        <p:nvSpPr>
          <p:cNvPr id="3" name="Slide Number Placeholder 2">
            <a:extLst>
              <a:ext uri="{FF2B5EF4-FFF2-40B4-BE49-F238E27FC236}">
                <a16:creationId xmlns:a16="http://schemas.microsoft.com/office/drawing/2014/main" id="{99C739D3-A5E9-4A72-AC0C-42B170D76E3C}"/>
              </a:ext>
            </a:extLst>
          </p:cNvPr>
          <p:cNvSpPr>
            <a:spLocks noGrp="1"/>
          </p:cNvSpPr>
          <p:nvPr>
            <p:ph type="sldNum" sz="quarter" idx="12"/>
          </p:nvPr>
        </p:nvSpPr>
        <p:spPr/>
        <p:txBody>
          <a:bodyPr/>
          <a:lstStyle/>
          <a:p>
            <a:fld id="{B212C38A-D241-7041-9EFC-6446870ABFAA}" type="slidenum">
              <a:rPr lang="en-US" smtClean="0"/>
              <a:t>48</a:t>
            </a:fld>
            <a:endParaRPr lang="en-US" dirty="0"/>
          </a:p>
        </p:txBody>
      </p:sp>
      <p:sp>
        <p:nvSpPr>
          <p:cNvPr id="4" name="Content Placeholder 3">
            <a:extLst>
              <a:ext uri="{FF2B5EF4-FFF2-40B4-BE49-F238E27FC236}">
                <a16:creationId xmlns:a16="http://schemas.microsoft.com/office/drawing/2014/main" id="{7CC9E4F4-C342-4D7D-8A02-C499E3E3FCB1}"/>
              </a:ext>
            </a:extLst>
          </p:cNvPr>
          <p:cNvSpPr>
            <a:spLocks noGrp="1"/>
          </p:cNvSpPr>
          <p:nvPr>
            <p:ph idx="1"/>
          </p:nvPr>
        </p:nvSpPr>
        <p:spPr/>
        <p:txBody>
          <a:bodyPr>
            <a:normAutofit/>
          </a:bodyPr>
          <a:lstStyle/>
          <a:p>
            <a:endParaRPr lang="en-US" sz="2800" dirty="0"/>
          </a:p>
          <a:p>
            <a:r>
              <a:rPr lang="en-US" sz="2800" dirty="0"/>
              <a:t>For the payment lines in the cost categories selected on</a:t>
            </a:r>
            <a:r>
              <a:rPr lang="en-US" sz="2800" dirty="0">
                <a:ea typeface="+mn-lt"/>
                <a:cs typeface="+mn-lt"/>
              </a:rPr>
              <a:t> your Payment Request Form, provide: </a:t>
            </a:r>
            <a:endParaRPr lang="en-US" sz="2800" strike="sngStrike" dirty="0">
              <a:ea typeface="+mn-lt"/>
              <a:cs typeface="+mn-lt"/>
            </a:endParaRPr>
          </a:p>
          <a:p>
            <a:pPr lvl="1"/>
            <a:r>
              <a:rPr lang="en-US" dirty="0">
                <a:ea typeface="+mn-lt"/>
                <a:cs typeface="+mn-lt"/>
              </a:rPr>
              <a:t>Itemized listing of components that equal your payment request(s) by cost category in Excel</a:t>
            </a:r>
          </a:p>
          <a:p>
            <a:r>
              <a:rPr lang="en-US" sz="2800" dirty="0"/>
              <a:t>Provide this information to the monitoring mailbox within 10 business days of the date of the notification letter</a:t>
            </a:r>
            <a:endParaRPr lang="en-US" dirty="0"/>
          </a:p>
        </p:txBody>
      </p:sp>
    </p:spTree>
    <p:extLst>
      <p:ext uri="{BB962C8B-B14F-4D97-AF65-F5344CB8AC3E}">
        <p14:creationId xmlns:p14="http://schemas.microsoft.com/office/powerpoint/2010/main" val="3777774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143A-DE9E-46A4-B451-E5F5468DC61D}"/>
              </a:ext>
            </a:extLst>
          </p:cNvPr>
          <p:cNvSpPr>
            <a:spLocks noGrp="1"/>
          </p:cNvSpPr>
          <p:nvPr>
            <p:ph type="title"/>
          </p:nvPr>
        </p:nvSpPr>
        <p:spPr>
          <a:xfrm>
            <a:off x="74846" y="2457214"/>
            <a:ext cx="4084320" cy="903445"/>
          </a:xfrm>
        </p:spPr>
        <p:txBody>
          <a:bodyPr>
            <a:normAutofit/>
          </a:bodyPr>
          <a:lstStyle/>
          <a:p>
            <a:r>
              <a:rPr lang="en-US" dirty="0"/>
              <a:t>Itemized Listing</a:t>
            </a:r>
          </a:p>
        </p:txBody>
      </p:sp>
      <p:sp>
        <p:nvSpPr>
          <p:cNvPr id="3" name="Slide Number Placeholder 2">
            <a:extLst>
              <a:ext uri="{FF2B5EF4-FFF2-40B4-BE49-F238E27FC236}">
                <a16:creationId xmlns:a16="http://schemas.microsoft.com/office/drawing/2014/main" id="{99C739D3-A5E9-4A72-AC0C-42B170D76E3C}"/>
              </a:ext>
            </a:extLst>
          </p:cNvPr>
          <p:cNvSpPr>
            <a:spLocks noGrp="1"/>
          </p:cNvSpPr>
          <p:nvPr>
            <p:ph type="sldNum" sz="quarter" idx="12"/>
          </p:nvPr>
        </p:nvSpPr>
        <p:spPr/>
        <p:txBody>
          <a:bodyPr/>
          <a:lstStyle/>
          <a:p>
            <a:fld id="{B212C38A-D241-7041-9EFC-6446870ABFAA}" type="slidenum">
              <a:rPr lang="en-US" smtClean="0"/>
              <a:t>49</a:t>
            </a:fld>
            <a:endParaRPr lang="en-US" dirty="0"/>
          </a:p>
        </p:txBody>
      </p:sp>
      <p:sp>
        <p:nvSpPr>
          <p:cNvPr id="4" name="Content Placeholder 3">
            <a:extLst>
              <a:ext uri="{FF2B5EF4-FFF2-40B4-BE49-F238E27FC236}">
                <a16:creationId xmlns:a16="http://schemas.microsoft.com/office/drawing/2014/main" id="{7CC9E4F4-C342-4D7D-8A02-C499E3E3FCB1}"/>
              </a:ext>
            </a:extLst>
          </p:cNvPr>
          <p:cNvSpPr>
            <a:spLocks noGrp="1"/>
          </p:cNvSpPr>
          <p:nvPr>
            <p:ph idx="1"/>
          </p:nvPr>
        </p:nvSpPr>
        <p:spPr>
          <a:xfrm>
            <a:off x="5176685" y="670596"/>
            <a:ext cx="6537795" cy="5811623"/>
          </a:xfrm>
        </p:spPr>
        <p:txBody>
          <a:bodyPr>
            <a:normAutofit/>
          </a:bodyPr>
          <a:lstStyle/>
          <a:p>
            <a:r>
              <a:rPr lang="en-US" sz="2400" dirty="0">
                <a:ea typeface="+mn-lt"/>
                <a:cs typeface="+mn-lt"/>
              </a:rPr>
              <a:t> Include the following information in Excel:</a:t>
            </a:r>
          </a:p>
          <a:p>
            <a:pPr lvl="1"/>
            <a:r>
              <a:rPr lang="en-US" sz="2400" dirty="0">
                <a:ea typeface="+mn-lt"/>
                <a:cs typeface="+mn-lt"/>
              </a:rPr>
              <a:t>Invoice listing – vendor name, invoice number, and date</a:t>
            </a:r>
          </a:p>
          <a:p>
            <a:pPr lvl="1"/>
            <a:r>
              <a:rPr lang="en-US" sz="2400" dirty="0">
                <a:ea typeface="+mn-lt"/>
                <a:cs typeface="+mn-lt"/>
              </a:rPr>
              <a:t>Applicable contracts</a:t>
            </a:r>
          </a:p>
          <a:p>
            <a:pPr lvl="1"/>
            <a:r>
              <a:rPr lang="en-US" sz="2400" dirty="0">
                <a:ea typeface="+mn-lt"/>
                <a:cs typeface="+mn-lt"/>
              </a:rPr>
              <a:t>Payroll records</a:t>
            </a:r>
          </a:p>
          <a:p>
            <a:r>
              <a:rPr lang="en-US" sz="2400" dirty="0"/>
              <a:t>Records provided should identify budget versus actual spending for the payment request</a:t>
            </a:r>
          </a:p>
          <a:p>
            <a:pPr marL="914400" lvl="2" indent="0">
              <a:buNone/>
            </a:pPr>
            <a:endParaRPr lang="en-US" sz="2400" strike="sngStrike" dirty="0">
              <a:ea typeface="+mn-lt"/>
              <a:cs typeface="+mn-lt"/>
            </a:endParaRPr>
          </a:p>
          <a:p>
            <a:endParaRPr lang="en-US" dirty="0"/>
          </a:p>
        </p:txBody>
      </p:sp>
    </p:spTree>
    <p:extLst>
      <p:ext uri="{BB962C8B-B14F-4D97-AF65-F5344CB8AC3E}">
        <p14:creationId xmlns:p14="http://schemas.microsoft.com/office/powerpoint/2010/main" val="1571914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E465C-63CA-47A6-BA14-F268BF5A4198}"/>
              </a:ext>
            </a:extLst>
          </p:cNvPr>
          <p:cNvSpPr>
            <a:spLocks noGrp="1"/>
          </p:cNvSpPr>
          <p:nvPr>
            <p:ph type="title"/>
          </p:nvPr>
        </p:nvSpPr>
        <p:spPr>
          <a:xfrm>
            <a:off x="151002" y="1"/>
            <a:ext cx="11903978" cy="1574800"/>
          </a:xfrm>
        </p:spPr>
        <p:txBody>
          <a:bodyPr/>
          <a:lstStyle/>
          <a:p>
            <a:r>
              <a:rPr lang="en-US" dirty="0"/>
              <a:t>DOA Grantee Semiannual Report and Payment Request Topics</a:t>
            </a:r>
            <a:endParaRPr lang="en-US" strike="sngStrike" dirty="0"/>
          </a:p>
        </p:txBody>
      </p:sp>
      <p:sp>
        <p:nvSpPr>
          <p:cNvPr id="3" name="Slide Number Placeholder 2">
            <a:extLst>
              <a:ext uri="{FF2B5EF4-FFF2-40B4-BE49-F238E27FC236}">
                <a16:creationId xmlns:a16="http://schemas.microsoft.com/office/drawing/2014/main" id="{82CD3C64-83C1-436C-B62E-AEB7C75B9058}"/>
              </a:ext>
            </a:extLst>
          </p:cNvPr>
          <p:cNvSpPr>
            <a:spLocks noGrp="1"/>
          </p:cNvSpPr>
          <p:nvPr>
            <p:ph type="sldNum" sz="quarter" idx="12"/>
          </p:nvPr>
        </p:nvSpPr>
        <p:spPr/>
        <p:txBody>
          <a:bodyPr/>
          <a:lstStyle/>
          <a:p>
            <a:fld id="{B212C38A-D241-7041-9EFC-6446870ABFAA}" type="slidenum">
              <a:rPr lang="en-US" smtClean="0"/>
              <a:t>5</a:t>
            </a:fld>
            <a:endParaRPr lang="en-US" dirty="0"/>
          </a:p>
        </p:txBody>
      </p:sp>
      <p:graphicFrame>
        <p:nvGraphicFramePr>
          <p:cNvPr id="5" name="Content Placeholder 2">
            <a:extLst>
              <a:ext uri="{FF2B5EF4-FFF2-40B4-BE49-F238E27FC236}">
                <a16:creationId xmlns:a16="http://schemas.microsoft.com/office/drawing/2014/main" id="{E5051317-A12E-49A5-9F58-36BD02B65AAF}"/>
              </a:ext>
            </a:extLst>
          </p:cNvPr>
          <p:cNvGraphicFramePr>
            <a:graphicFrameLocks noGrp="1"/>
          </p:cNvGraphicFramePr>
          <p:nvPr>
            <p:ph idx="1"/>
            <p:extLst>
              <p:ext uri="{D42A27DB-BD31-4B8C-83A1-F6EECF244321}">
                <p14:modId xmlns:p14="http://schemas.microsoft.com/office/powerpoint/2010/main" val="3194897806"/>
              </p:ext>
            </p:extLst>
          </p:nvPr>
        </p:nvGraphicFramePr>
        <p:xfrm>
          <a:off x="477838" y="1838325"/>
          <a:ext cx="11236325" cy="4198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19824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143A-DE9E-46A4-B451-E5F5468DC61D}"/>
              </a:ext>
            </a:extLst>
          </p:cNvPr>
          <p:cNvSpPr>
            <a:spLocks noGrp="1"/>
          </p:cNvSpPr>
          <p:nvPr>
            <p:ph type="title"/>
          </p:nvPr>
        </p:nvSpPr>
        <p:spPr>
          <a:xfrm>
            <a:off x="74846" y="2457214"/>
            <a:ext cx="4084320" cy="903445"/>
          </a:xfrm>
        </p:spPr>
        <p:txBody>
          <a:bodyPr>
            <a:normAutofit fontScale="90000"/>
          </a:bodyPr>
          <a:lstStyle/>
          <a:p>
            <a:r>
              <a:rPr lang="en-US" dirty="0"/>
              <a:t>Itemized Listing: Cost Share</a:t>
            </a:r>
          </a:p>
        </p:txBody>
      </p:sp>
      <p:sp>
        <p:nvSpPr>
          <p:cNvPr id="3" name="Slide Number Placeholder 2">
            <a:extLst>
              <a:ext uri="{FF2B5EF4-FFF2-40B4-BE49-F238E27FC236}">
                <a16:creationId xmlns:a16="http://schemas.microsoft.com/office/drawing/2014/main" id="{99C739D3-A5E9-4A72-AC0C-42B170D76E3C}"/>
              </a:ext>
            </a:extLst>
          </p:cNvPr>
          <p:cNvSpPr>
            <a:spLocks noGrp="1"/>
          </p:cNvSpPr>
          <p:nvPr>
            <p:ph type="sldNum" sz="quarter" idx="12"/>
          </p:nvPr>
        </p:nvSpPr>
        <p:spPr/>
        <p:txBody>
          <a:bodyPr/>
          <a:lstStyle/>
          <a:p>
            <a:fld id="{B212C38A-D241-7041-9EFC-6446870ABFAA}" type="slidenum">
              <a:rPr lang="en-US" smtClean="0"/>
              <a:t>50</a:t>
            </a:fld>
            <a:endParaRPr lang="en-US" dirty="0"/>
          </a:p>
        </p:txBody>
      </p:sp>
      <p:sp>
        <p:nvSpPr>
          <p:cNvPr id="4" name="Content Placeholder 3">
            <a:extLst>
              <a:ext uri="{FF2B5EF4-FFF2-40B4-BE49-F238E27FC236}">
                <a16:creationId xmlns:a16="http://schemas.microsoft.com/office/drawing/2014/main" id="{7CC9E4F4-C342-4D7D-8A02-C499E3E3FCB1}"/>
              </a:ext>
            </a:extLst>
          </p:cNvPr>
          <p:cNvSpPr>
            <a:spLocks noGrp="1"/>
          </p:cNvSpPr>
          <p:nvPr>
            <p:ph idx="1"/>
          </p:nvPr>
        </p:nvSpPr>
        <p:spPr>
          <a:xfrm>
            <a:off x="5176684" y="654341"/>
            <a:ext cx="6537795" cy="5383025"/>
          </a:xfrm>
        </p:spPr>
        <p:txBody>
          <a:bodyPr>
            <a:normAutofit/>
          </a:bodyPr>
          <a:lstStyle/>
          <a:p>
            <a:r>
              <a:rPr lang="en-US" sz="2200" dirty="0">
                <a:ea typeface="+mn-lt"/>
                <a:cs typeface="+mn-lt"/>
              </a:rPr>
              <a:t>Provide a listing in Excel of invoices, contracts, payroll descriptions, or other documents that demonstrate how the cost share amount was determined </a:t>
            </a:r>
          </a:p>
          <a:p>
            <a:pPr lvl="1"/>
            <a:r>
              <a:rPr lang="en-US" sz="2200" dirty="0">
                <a:ea typeface="+mn-lt"/>
                <a:cs typeface="+mn-lt"/>
              </a:rPr>
              <a:t>Details such as vendor name, invoice number, performance date, and invoice date</a:t>
            </a:r>
          </a:p>
          <a:p>
            <a:pPr lvl="1"/>
            <a:r>
              <a:rPr lang="en-US" sz="2200" dirty="0">
                <a:ea typeface="+mn-lt"/>
                <a:cs typeface="+mn-lt"/>
              </a:rPr>
              <a:t>Should differentiate between actual versus projected spend for the payment request</a:t>
            </a:r>
          </a:p>
          <a:p>
            <a:r>
              <a:rPr lang="en-US" sz="2200" dirty="0">
                <a:ea typeface="+mn-lt"/>
                <a:cs typeface="+mn-lt"/>
              </a:rPr>
              <a:t>NOTE: If the itemized listing does not agree to the payment request or cost sharing total, you will need to provide a detailed explanation</a:t>
            </a:r>
            <a:endParaRPr lang="en-US" sz="2200" dirty="0"/>
          </a:p>
          <a:p>
            <a:endParaRPr lang="en-US" dirty="0"/>
          </a:p>
        </p:txBody>
      </p:sp>
    </p:spTree>
    <p:extLst>
      <p:ext uri="{BB962C8B-B14F-4D97-AF65-F5344CB8AC3E}">
        <p14:creationId xmlns:p14="http://schemas.microsoft.com/office/powerpoint/2010/main" val="210401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143A-DE9E-46A4-B451-E5F5468DC61D}"/>
              </a:ext>
            </a:extLst>
          </p:cNvPr>
          <p:cNvSpPr>
            <a:spLocks noGrp="1"/>
          </p:cNvSpPr>
          <p:nvPr>
            <p:ph type="title"/>
          </p:nvPr>
        </p:nvSpPr>
        <p:spPr>
          <a:xfrm>
            <a:off x="74846" y="2457214"/>
            <a:ext cx="4084320" cy="903445"/>
          </a:xfrm>
        </p:spPr>
        <p:txBody>
          <a:bodyPr>
            <a:normAutofit fontScale="90000"/>
          </a:bodyPr>
          <a:lstStyle/>
          <a:p>
            <a:r>
              <a:rPr lang="en-US" dirty="0"/>
              <a:t>Examples of Documents to Provide</a:t>
            </a:r>
          </a:p>
        </p:txBody>
      </p:sp>
      <p:sp>
        <p:nvSpPr>
          <p:cNvPr id="3" name="Slide Number Placeholder 2">
            <a:extLst>
              <a:ext uri="{FF2B5EF4-FFF2-40B4-BE49-F238E27FC236}">
                <a16:creationId xmlns:a16="http://schemas.microsoft.com/office/drawing/2014/main" id="{99C739D3-A5E9-4A72-AC0C-42B170D76E3C}"/>
              </a:ext>
            </a:extLst>
          </p:cNvPr>
          <p:cNvSpPr>
            <a:spLocks noGrp="1"/>
          </p:cNvSpPr>
          <p:nvPr>
            <p:ph type="sldNum" sz="quarter" idx="12"/>
          </p:nvPr>
        </p:nvSpPr>
        <p:spPr/>
        <p:txBody>
          <a:bodyPr/>
          <a:lstStyle/>
          <a:p>
            <a:fld id="{B212C38A-D241-7041-9EFC-6446870ABFAA}" type="slidenum">
              <a:rPr lang="en-US" smtClean="0"/>
              <a:t>51</a:t>
            </a:fld>
            <a:endParaRPr lang="en-US" dirty="0"/>
          </a:p>
        </p:txBody>
      </p:sp>
      <p:sp>
        <p:nvSpPr>
          <p:cNvPr id="4" name="Content Placeholder 3">
            <a:extLst>
              <a:ext uri="{FF2B5EF4-FFF2-40B4-BE49-F238E27FC236}">
                <a16:creationId xmlns:a16="http://schemas.microsoft.com/office/drawing/2014/main" id="{7CC9E4F4-C342-4D7D-8A02-C499E3E3FCB1}"/>
              </a:ext>
            </a:extLst>
          </p:cNvPr>
          <p:cNvSpPr>
            <a:spLocks noGrp="1"/>
          </p:cNvSpPr>
          <p:nvPr>
            <p:ph idx="1"/>
          </p:nvPr>
        </p:nvSpPr>
        <p:spPr>
          <a:xfrm>
            <a:off x="5176684" y="654341"/>
            <a:ext cx="6537795" cy="5383025"/>
          </a:xfrm>
        </p:spPr>
        <p:txBody>
          <a:bodyPr>
            <a:normAutofit/>
          </a:bodyPr>
          <a:lstStyle/>
          <a:p>
            <a:r>
              <a:rPr lang="en-US" sz="2000" dirty="0">
                <a:ea typeface="+mn-lt"/>
                <a:cs typeface="+mn-lt"/>
              </a:rPr>
              <a:t>The following are examples of potential documents to be provided for various cost categories within ARPA (this list is not all-inclusive): </a:t>
            </a:r>
          </a:p>
          <a:p>
            <a:pPr lvl="1"/>
            <a:r>
              <a:rPr lang="en-US" sz="2000" dirty="0">
                <a:ea typeface="+mn-lt"/>
                <a:cs typeface="+mn-lt"/>
              </a:rPr>
              <a:t>For goods, provide invoices in appropriate detail to show dates and descriptions. If it is unclear how it relates to the ARPA payment request, please provide that description. </a:t>
            </a:r>
          </a:p>
          <a:p>
            <a:pPr lvl="1"/>
            <a:r>
              <a:rPr lang="en-US" sz="2000" dirty="0">
                <a:ea typeface="+mn-lt"/>
                <a:cs typeface="+mn-lt"/>
              </a:rPr>
              <a:t>For service items, verify that dates of service or period of service are clearly indicated in the supporting documents</a:t>
            </a:r>
          </a:p>
          <a:p>
            <a:pPr lvl="1"/>
            <a:r>
              <a:rPr lang="en-US" sz="2000" dirty="0">
                <a:ea typeface="+mn-lt"/>
                <a:cs typeface="+mn-lt"/>
              </a:rPr>
              <a:t>For each area of cost, provide a description as to how the costs relate to ARPA</a:t>
            </a:r>
          </a:p>
          <a:p>
            <a:pPr marL="0" indent="0">
              <a:buNone/>
            </a:pPr>
            <a:endParaRPr lang="en-US" dirty="0"/>
          </a:p>
        </p:txBody>
      </p:sp>
    </p:spTree>
    <p:extLst>
      <p:ext uri="{BB962C8B-B14F-4D97-AF65-F5344CB8AC3E}">
        <p14:creationId xmlns:p14="http://schemas.microsoft.com/office/powerpoint/2010/main" val="2391825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5D76-380E-66D3-4518-85FCD528099B}"/>
              </a:ext>
            </a:extLst>
          </p:cNvPr>
          <p:cNvSpPr>
            <a:spLocks noGrp="1"/>
          </p:cNvSpPr>
          <p:nvPr>
            <p:ph type="title"/>
          </p:nvPr>
        </p:nvSpPr>
        <p:spPr>
          <a:xfrm>
            <a:off x="336841" y="2228109"/>
            <a:ext cx="4084320" cy="903445"/>
          </a:xfrm>
        </p:spPr>
        <p:txBody>
          <a:bodyPr>
            <a:normAutofit fontScale="90000"/>
          </a:bodyPr>
          <a:lstStyle/>
          <a:p>
            <a:r>
              <a:rPr lang="en-US" dirty="0">
                <a:solidFill>
                  <a:schemeClr val="bg1"/>
                </a:solidFill>
              </a:rPr>
              <a:t>Examples of Documents to Provide, cont.</a:t>
            </a:r>
          </a:p>
        </p:txBody>
      </p:sp>
      <p:sp>
        <p:nvSpPr>
          <p:cNvPr id="6" name="Slide Number Placeholder 5">
            <a:extLst>
              <a:ext uri="{FF2B5EF4-FFF2-40B4-BE49-F238E27FC236}">
                <a16:creationId xmlns:a16="http://schemas.microsoft.com/office/drawing/2014/main" id="{470A731D-C655-3CC5-BB47-965CBE564426}"/>
              </a:ext>
            </a:extLst>
          </p:cNvPr>
          <p:cNvSpPr>
            <a:spLocks noGrp="1"/>
          </p:cNvSpPr>
          <p:nvPr>
            <p:ph type="sldNum" sz="quarter" idx="12"/>
          </p:nvPr>
        </p:nvSpPr>
        <p:spPr/>
        <p:txBody>
          <a:bodyPr>
            <a:noAutofit/>
          </a:bodyPr>
          <a:lstStyle/>
          <a:p>
            <a:pPr>
              <a:spcAft>
                <a:spcPts val="600"/>
              </a:spcAft>
            </a:pPr>
            <a:fld id="{294A09A9-5501-47C1-A89A-A340965A2BE2}" type="slidenum">
              <a:rPr lang="en-US"/>
              <a:pPr>
                <a:spcAft>
                  <a:spcPts val="600"/>
                </a:spcAft>
              </a:pPr>
              <a:t>52</a:t>
            </a:fld>
            <a:endParaRPr lang="en-US" dirty="0">
              <a:latin typeface="+mn-lt"/>
            </a:endParaRPr>
          </a:p>
        </p:txBody>
      </p:sp>
      <p:sp>
        <p:nvSpPr>
          <p:cNvPr id="3" name="Content Placeholder 2">
            <a:extLst>
              <a:ext uri="{FF2B5EF4-FFF2-40B4-BE49-F238E27FC236}">
                <a16:creationId xmlns:a16="http://schemas.microsoft.com/office/drawing/2014/main" id="{D6040C70-FC4F-CA19-4DAA-2551CF3A97F1}"/>
              </a:ext>
            </a:extLst>
          </p:cNvPr>
          <p:cNvSpPr>
            <a:spLocks noGrp="1"/>
          </p:cNvSpPr>
          <p:nvPr>
            <p:ph idx="1"/>
          </p:nvPr>
        </p:nvSpPr>
        <p:spPr/>
        <p:txBody>
          <a:bodyPr vert="horz" lIns="91440" tIns="45720" rIns="91440" bIns="45720" rtlCol="0" anchor="ctr">
            <a:normAutofit/>
          </a:bodyPr>
          <a:lstStyle/>
          <a:p>
            <a:pPr marL="457200" lvl="1" indent="0">
              <a:buNone/>
            </a:pPr>
            <a:endParaRPr lang="en-US" sz="2000" dirty="0">
              <a:ea typeface="+mn-lt"/>
              <a:cs typeface="+mn-lt"/>
            </a:endParaRPr>
          </a:p>
          <a:p>
            <a:r>
              <a:rPr lang="en-US" sz="2000" dirty="0">
                <a:latin typeface="Arial"/>
                <a:ea typeface="+mn-lt"/>
                <a:cs typeface="+mn-lt"/>
              </a:rPr>
              <a:t>For personnel and payroll submissions, provide documentation of payroll and calculations that tie to the submission</a:t>
            </a:r>
          </a:p>
          <a:p>
            <a:pPr lvl="1"/>
            <a:r>
              <a:rPr lang="en-US" sz="2000" dirty="0">
                <a:latin typeface="Arial"/>
                <a:ea typeface="+mn-lt"/>
                <a:cs typeface="+mn-lt"/>
              </a:rPr>
              <a:t>Timesheets or other similar documentation must be maintained and provided to DOA, upon request</a:t>
            </a:r>
          </a:p>
          <a:p>
            <a:r>
              <a:rPr lang="en-US" sz="2000" dirty="0">
                <a:latin typeface="Arial"/>
                <a:ea typeface="+mn-lt"/>
                <a:cs typeface="+mn-lt"/>
              </a:rPr>
              <a:t>Describe how payroll amounts were determined and which hours/amounts relate to ARPA grant funding</a:t>
            </a:r>
          </a:p>
          <a:p>
            <a:pPr lvl="1">
              <a:buFont typeface="Wingdings" panose="05000000000000000000" pitchFamily="2" charset="2"/>
              <a:buChar char="§"/>
            </a:pPr>
            <a:r>
              <a:rPr lang="en-US" sz="2000" dirty="0">
                <a:latin typeface="Arial"/>
                <a:ea typeface="+mn-lt"/>
                <a:cs typeface="+mn-lt"/>
              </a:rPr>
              <a:t>Grantees must maintain records of the following:</a:t>
            </a:r>
          </a:p>
          <a:p>
            <a:pPr lvl="1"/>
            <a:r>
              <a:rPr lang="en-US" sz="2000" dirty="0">
                <a:latin typeface="Arial"/>
                <a:ea typeface="+mn-lt"/>
                <a:cs typeface="+mn-lt"/>
              </a:rPr>
              <a:t>Employee type</a:t>
            </a:r>
          </a:p>
          <a:p>
            <a:pPr lvl="1"/>
            <a:r>
              <a:rPr lang="en-US" sz="2000" dirty="0">
                <a:latin typeface="Arial"/>
                <a:ea typeface="+mn-lt"/>
                <a:cs typeface="+mn-lt"/>
              </a:rPr>
              <a:t>Employee number</a:t>
            </a:r>
          </a:p>
          <a:p>
            <a:pPr lvl="1"/>
            <a:r>
              <a:rPr lang="en-US" sz="2000" dirty="0">
                <a:latin typeface="Arial"/>
                <a:ea typeface="+mn-lt"/>
                <a:cs typeface="+mn-lt"/>
              </a:rPr>
              <a:t>Rate of pay</a:t>
            </a:r>
          </a:p>
          <a:p>
            <a:pPr lvl="1"/>
            <a:r>
              <a:rPr lang="en-US" sz="2000" dirty="0">
                <a:latin typeface="Arial"/>
                <a:ea typeface="+mn-lt"/>
                <a:cs typeface="+mn-lt"/>
              </a:rPr>
              <a:t>Percent of time and/or actual time devoted to the grant project(s)</a:t>
            </a:r>
          </a:p>
          <a:p>
            <a:pPr marL="457200" lvl="1" indent="0">
              <a:buNone/>
            </a:pPr>
            <a:endParaRPr lang="en-US" sz="2000" dirty="0">
              <a:ea typeface="+mn-lt"/>
              <a:cs typeface="+mn-lt"/>
            </a:endParaRPr>
          </a:p>
        </p:txBody>
      </p:sp>
    </p:spTree>
    <p:extLst>
      <p:ext uri="{BB962C8B-B14F-4D97-AF65-F5344CB8AC3E}">
        <p14:creationId xmlns:p14="http://schemas.microsoft.com/office/powerpoint/2010/main" val="2280263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5D76-380E-66D3-4518-85FCD528099B}"/>
              </a:ext>
            </a:extLst>
          </p:cNvPr>
          <p:cNvSpPr>
            <a:spLocks noGrp="1"/>
          </p:cNvSpPr>
          <p:nvPr>
            <p:ph type="title"/>
          </p:nvPr>
        </p:nvSpPr>
        <p:spPr>
          <a:xfrm>
            <a:off x="477521" y="2228109"/>
            <a:ext cx="4084320" cy="903445"/>
          </a:xfrm>
        </p:spPr>
        <p:txBody>
          <a:bodyPr>
            <a:normAutofit fontScale="90000"/>
          </a:bodyPr>
          <a:lstStyle/>
          <a:p>
            <a:r>
              <a:rPr lang="en-US" b="1" dirty="0">
                <a:solidFill>
                  <a:schemeClr val="bg1"/>
                </a:solidFill>
                <a:cs typeface="Calibri Light"/>
              </a:rPr>
              <a:t>Document, Document, Document!</a:t>
            </a:r>
          </a:p>
        </p:txBody>
      </p:sp>
      <p:sp>
        <p:nvSpPr>
          <p:cNvPr id="6" name="Slide Number Placeholder 5">
            <a:extLst>
              <a:ext uri="{FF2B5EF4-FFF2-40B4-BE49-F238E27FC236}">
                <a16:creationId xmlns:a16="http://schemas.microsoft.com/office/drawing/2014/main" id="{470A731D-C655-3CC5-BB47-965CBE564426}"/>
              </a:ext>
            </a:extLst>
          </p:cNvPr>
          <p:cNvSpPr>
            <a:spLocks noGrp="1"/>
          </p:cNvSpPr>
          <p:nvPr>
            <p:ph type="sldNum" sz="quarter" idx="12"/>
          </p:nvPr>
        </p:nvSpPr>
        <p:spPr/>
        <p:txBody>
          <a:bodyPr>
            <a:noAutofit/>
          </a:bodyPr>
          <a:lstStyle/>
          <a:p>
            <a:pPr>
              <a:spcAft>
                <a:spcPts val="600"/>
              </a:spcAft>
            </a:pPr>
            <a:fld id="{294A09A9-5501-47C1-A89A-A340965A2BE2}" type="slidenum">
              <a:rPr lang="en-US"/>
              <a:pPr>
                <a:spcAft>
                  <a:spcPts val="600"/>
                </a:spcAft>
              </a:pPr>
              <a:t>53</a:t>
            </a:fld>
            <a:endParaRPr lang="en-US" dirty="0">
              <a:latin typeface="+mn-lt"/>
            </a:endParaRPr>
          </a:p>
        </p:txBody>
      </p:sp>
      <p:sp>
        <p:nvSpPr>
          <p:cNvPr id="3" name="Content Placeholder 2">
            <a:extLst>
              <a:ext uri="{FF2B5EF4-FFF2-40B4-BE49-F238E27FC236}">
                <a16:creationId xmlns:a16="http://schemas.microsoft.com/office/drawing/2014/main" id="{D6040C70-FC4F-CA19-4DAA-2551CF3A97F1}"/>
              </a:ext>
            </a:extLst>
          </p:cNvPr>
          <p:cNvSpPr>
            <a:spLocks noGrp="1"/>
          </p:cNvSpPr>
          <p:nvPr>
            <p:ph idx="1"/>
          </p:nvPr>
        </p:nvSpPr>
        <p:spPr>
          <a:xfrm>
            <a:off x="5176684" y="12801"/>
            <a:ext cx="6537795" cy="5811623"/>
          </a:xfrm>
        </p:spPr>
        <p:txBody>
          <a:bodyPr vert="horz" lIns="91440" tIns="45720" rIns="91440" bIns="45720" rtlCol="0" anchor="ctr">
            <a:normAutofit/>
          </a:bodyPr>
          <a:lstStyle/>
          <a:p>
            <a:pPr marL="457200" lvl="1" indent="0">
              <a:buNone/>
            </a:pPr>
            <a:endParaRPr lang="en-US" sz="2400" b="1" dirty="0">
              <a:ea typeface="+mn-lt"/>
              <a:cs typeface="+mn-lt"/>
            </a:endParaRPr>
          </a:p>
          <a:p>
            <a:r>
              <a:rPr lang="en-US" sz="2400" b="1" dirty="0">
                <a:latin typeface="Arial"/>
                <a:ea typeface="+mn-lt"/>
                <a:cs typeface="+mn-lt"/>
              </a:rPr>
              <a:t>Final takeaway: </a:t>
            </a:r>
            <a:r>
              <a:rPr lang="en-US" sz="2400" dirty="0">
                <a:latin typeface="Arial"/>
                <a:ea typeface="+mn-lt"/>
                <a:cs typeface="+mn-lt"/>
              </a:rPr>
              <a:t>The best way to prepare for financial monitoring is to keep detailed source records of eligible expenditures, as required by the grant agreement</a:t>
            </a:r>
          </a:p>
          <a:p>
            <a:pPr lvl="1"/>
            <a:r>
              <a:rPr lang="en-US" sz="2400" dirty="0">
                <a:latin typeface="Arial"/>
                <a:ea typeface="+mn-lt"/>
                <a:cs typeface="+mn-lt"/>
              </a:rPr>
              <a:t>All eligible costs must be sufficiently documented</a:t>
            </a:r>
            <a:endParaRPr lang="en-US" sz="2400" dirty="0">
              <a:ea typeface="+mn-lt"/>
              <a:cs typeface="+mn-lt"/>
            </a:endParaRPr>
          </a:p>
          <a:p>
            <a:pPr>
              <a:spcBef>
                <a:spcPts val="0"/>
              </a:spcBef>
            </a:pPr>
            <a:r>
              <a:rPr lang="en-US" sz="2400" dirty="0">
                <a:latin typeface="Arial"/>
                <a:ea typeface="+mn-lt"/>
                <a:cs typeface="+mn-lt"/>
              </a:rPr>
              <a:t>DOA has the right to seek reimbursement of any grant funds expended in contravention of the grant agreement</a:t>
            </a:r>
          </a:p>
          <a:p>
            <a:pPr>
              <a:buFont typeface="Courier New" charset="2"/>
              <a:buChar char="o"/>
            </a:pPr>
            <a:endParaRPr lang="en-US" sz="2400" dirty="0">
              <a:ea typeface="+mn-lt"/>
              <a:cs typeface="+mn-lt"/>
            </a:endParaRPr>
          </a:p>
          <a:p>
            <a:pPr marL="0" indent="0">
              <a:buNone/>
            </a:pPr>
            <a:endParaRPr lang="en-US" sz="2400" dirty="0">
              <a:ea typeface="+mn-lt"/>
              <a:cs typeface="+mn-lt"/>
            </a:endParaRPr>
          </a:p>
        </p:txBody>
      </p:sp>
    </p:spTree>
    <p:extLst>
      <p:ext uri="{BB962C8B-B14F-4D97-AF65-F5344CB8AC3E}">
        <p14:creationId xmlns:p14="http://schemas.microsoft.com/office/powerpoint/2010/main" val="1561174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4DEBE-A46F-DA8B-41CE-4306695B8593}"/>
              </a:ext>
            </a:extLst>
          </p:cNvPr>
          <p:cNvSpPr>
            <a:spLocks noGrp="1"/>
          </p:cNvSpPr>
          <p:nvPr>
            <p:ph type="title"/>
          </p:nvPr>
        </p:nvSpPr>
        <p:spPr/>
        <p:txBody>
          <a:bodyPr/>
          <a:lstStyle/>
          <a:p>
            <a:r>
              <a:rPr lang="en-US" dirty="0"/>
              <a:t>Thank you!</a:t>
            </a:r>
          </a:p>
        </p:txBody>
      </p:sp>
      <p:pic>
        <p:nvPicPr>
          <p:cNvPr id="3" name="Picture 2">
            <a:extLst>
              <a:ext uri="{FF2B5EF4-FFF2-40B4-BE49-F238E27FC236}">
                <a16:creationId xmlns:a16="http://schemas.microsoft.com/office/drawing/2014/main" id="{635A32CE-5C80-4B6A-8B1F-201696230892}"/>
              </a:ext>
            </a:extLst>
          </p:cNvPr>
          <p:cNvPicPr>
            <a:picLocks noChangeAspect="1"/>
          </p:cNvPicPr>
          <p:nvPr/>
        </p:nvPicPr>
        <p:blipFill>
          <a:blip r:embed="rId3"/>
          <a:stretch>
            <a:fillRect/>
          </a:stretch>
        </p:blipFill>
        <p:spPr>
          <a:xfrm>
            <a:off x="10180627" y="2472374"/>
            <a:ext cx="1737511" cy="1737511"/>
          </a:xfrm>
          <a:prstGeom prst="rect">
            <a:avLst/>
          </a:prstGeom>
        </p:spPr>
      </p:pic>
      <p:pic>
        <p:nvPicPr>
          <p:cNvPr id="4" name="Picture 3">
            <a:extLst>
              <a:ext uri="{FF2B5EF4-FFF2-40B4-BE49-F238E27FC236}">
                <a16:creationId xmlns:a16="http://schemas.microsoft.com/office/drawing/2014/main" id="{015A5E78-5B58-4366-8245-0CC493B8BE27}"/>
              </a:ext>
            </a:extLst>
          </p:cNvPr>
          <p:cNvPicPr>
            <a:picLocks noChangeAspect="1"/>
          </p:cNvPicPr>
          <p:nvPr/>
        </p:nvPicPr>
        <p:blipFill>
          <a:blip r:embed="rId4"/>
          <a:stretch>
            <a:fillRect/>
          </a:stretch>
        </p:blipFill>
        <p:spPr>
          <a:xfrm>
            <a:off x="9541565" y="4209885"/>
            <a:ext cx="2650435" cy="742354"/>
          </a:xfrm>
          <a:prstGeom prst="rect">
            <a:avLst/>
          </a:prstGeom>
        </p:spPr>
      </p:pic>
    </p:spTree>
    <p:extLst>
      <p:ext uri="{BB962C8B-B14F-4D97-AF65-F5344CB8AC3E}">
        <p14:creationId xmlns:p14="http://schemas.microsoft.com/office/powerpoint/2010/main" val="132187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8E11F-2A8D-4A5C-97E2-019942840E35}"/>
              </a:ext>
            </a:extLst>
          </p:cNvPr>
          <p:cNvSpPr>
            <a:spLocks noGrp="1"/>
          </p:cNvSpPr>
          <p:nvPr>
            <p:ph type="title"/>
          </p:nvPr>
        </p:nvSpPr>
        <p:spPr>
          <a:xfrm>
            <a:off x="477520" y="116959"/>
            <a:ext cx="11236960" cy="946298"/>
          </a:xfrm>
        </p:spPr>
        <p:txBody>
          <a:bodyPr>
            <a:normAutofit fontScale="90000"/>
          </a:bodyPr>
          <a:lstStyle/>
          <a:p>
            <a:pPr algn="ctr"/>
            <a:r>
              <a:rPr lang="en-US" dirty="0"/>
              <a:t>When to Submit the Semiannual Report and Payment Request</a:t>
            </a:r>
          </a:p>
        </p:txBody>
      </p:sp>
      <p:sp>
        <p:nvSpPr>
          <p:cNvPr id="3" name="Slide Number Placeholder 2">
            <a:extLst>
              <a:ext uri="{FF2B5EF4-FFF2-40B4-BE49-F238E27FC236}">
                <a16:creationId xmlns:a16="http://schemas.microsoft.com/office/drawing/2014/main" id="{B9E2E042-5762-4B5B-BB12-D8F78C2F3FB7}"/>
              </a:ext>
            </a:extLst>
          </p:cNvPr>
          <p:cNvSpPr>
            <a:spLocks noGrp="1"/>
          </p:cNvSpPr>
          <p:nvPr>
            <p:ph type="sldNum" sz="quarter" idx="12"/>
          </p:nvPr>
        </p:nvSpPr>
        <p:spPr/>
        <p:txBody>
          <a:bodyPr/>
          <a:lstStyle/>
          <a:p>
            <a:fld id="{B212C38A-D241-7041-9EFC-6446870ABFAA}" type="slidenum">
              <a:rPr lang="en-US" smtClean="0"/>
              <a:t>6</a:t>
            </a:fld>
            <a:endParaRPr lang="en-US" dirty="0"/>
          </a:p>
        </p:txBody>
      </p:sp>
      <p:sp>
        <p:nvSpPr>
          <p:cNvPr id="4" name="Content Placeholder 3">
            <a:extLst>
              <a:ext uri="{FF2B5EF4-FFF2-40B4-BE49-F238E27FC236}">
                <a16:creationId xmlns:a16="http://schemas.microsoft.com/office/drawing/2014/main" id="{877FE83E-3A8D-4D33-B90A-999C78A5BD02}"/>
              </a:ext>
            </a:extLst>
          </p:cNvPr>
          <p:cNvSpPr>
            <a:spLocks noGrp="1"/>
          </p:cNvSpPr>
          <p:nvPr>
            <p:ph idx="1"/>
          </p:nvPr>
        </p:nvSpPr>
        <p:spPr/>
        <p:txBody>
          <a:bodyPr>
            <a:normAutofit/>
          </a:bodyPr>
          <a:lstStyle/>
          <a:p>
            <a:r>
              <a:rPr lang="en-US" sz="2800" dirty="0"/>
              <a:t>Submit Initial Payment Request within 30 days </a:t>
            </a:r>
            <a:r>
              <a:rPr lang="en-US" dirty="0"/>
              <a:t>of Grant Agreement execution</a:t>
            </a:r>
            <a:r>
              <a:rPr lang="en-US" sz="2800" dirty="0"/>
              <a:t> </a:t>
            </a:r>
          </a:p>
          <a:p>
            <a:r>
              <a:rPr lang="en-US" sz="2800" dirty="0"/>
              <a:t>Subsequent payment requests are submitted in </a:t>
            </a:r>
            <a:r>
              <a:rPr lang="en-US" dirty="0"/>
              <a:t>December</a:t>
            </a:r>
            <a:r>
              <a:rPr lang="en-US" sz="2800" dirty="0"/>
              <a:t> and June of each year </a:t>
            </a:r>
            <a:endParaRPr lang="en-US" sz="2800" dirty="0">
              <a:cs typeface="Calibri"/>
            </a:endParaRPr>
          </a:p>
          <a:p>
            <a:r>
              <a:rPr lang="en-US" sz="2800" dirty="0"/>
              <a:t>If Payment Request Form is completed properly, payment is generally made approximately 30 days after submission</a:t>
            </a:r>
          </a:p>
          <a:p>
            <a:r>
              <a:rPr lang="en-US" dirty="0">
                <a:cs typeface="Calibri"/>
              </a:rPr>
              <a:t>Payment Requests can be for reimbursement of costs and/or as an advance to cover the next six months’ expenses</a:t>
            </a:r>
            <a:endParaRPr lang="en-US" sz="2800" dirty="0">
              <a:cs typeface="Calibri"/>
            </a:endParaRPr>
          </a:p>
        </p:txBody>
      </p:sp>
    </p:spTree>
    <p:extLst>
      <p:ext uri="{BB962C8B-B14F-4D97-AF65-F5344CB8AC3E}">
        <p14:creationId xmlns:p14="http://schemas.microsoft.com/office/powerpoint/2010/main" val="2608055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13830-1B06-4C57-97AD-974925074A2A}"/>
              </a:ext>
            </a:extLst>
          </p:cNvPr>
          <p:cNvSpPr>
            <a:spLocks noGrp="1"/>
          </p:cNvSpPr>
          <p:nvPr>
            <p:ph type="title"/>
          </p:nvPr>
        </p:nvSpPr>
        <p:spPr/>
        <p:txBody>
          <a:bodyPr/>
          <a:lstStyle/>
          <a:p>
            <a:r>
              <a:rPr lang="en-US" dirty="0"/>
              <a:t>Sequence of Requests</a:t>
            </a:r>
          </a:p>
        </p:txBody>
      </p:sp>
      <p:sp>
        <p:nvSpPr>
          <p:cNvPr id="3" name="Slide Number Placeholder 2">
            <a:extLst>
              <a:ext uri="{FF2B5EF4-FFF2-40B4-BE49-F238E27FC236}">
                <a16:creationId xmlns:a16="http://schemas.microsoft.com/office/drawing/2014/main" id="{46F22968-C1C5-4387-B4ED-9B12A7FD9816}"/>
              </a:ext>
            </a:extLst>
          </p:cNvPr>
          <p:cNvSpPr>
            <a:spLocks noGrp="1"/>
          </p:cNvSpPr>
          <p:nvPr>
            <p:ph type="sldNum" sz="quarter" idx="12"/>
          </p:nvPr>
        </p:nvSpPr>
        <p:spPr/>
        <p:txBody>
          <a:bodyPr/>
          <a:lstStyle/>
          <a:p>
            <a:fld id="{B212C38A-D241-7041-9EFC-6446870ABFAA}" type="slidenum">
              <a:rPr lang="en-US" smtClean="0"/>
              <a:t>7</a:t>
            </a:fld>
            <a:endParaRPr lang="en-US" dirty="0"/>
          </a:p>
        </p:txBody>
      </p:sp>
      <p:sp>
        <p:nvSpPr>
          <p:cNvPr id="5" name="Rectangle 4">
            <a:extLst>
              <a:ext uri="{FF2B5EF4-FFF2-40B4-BE49-F238E27FC236}">
                <a16:creationId xmlns:a16="http://schemas.microsoft.com/office/drawing/2014/main" id="{3C995798-30B3-48C6-B930-3988D7195FA6}"/>
              </a:ext>
            </a:extLst>
          </p:cNvPr>
          <p:cNvSpPr/>
          <p:nvPr/>
        </p:nvSpPr>
        <p:spPr>
          <a:xfrm>
            <a:off x="1115736" y="3783435"/>
            <a:ext cx="9773174" cy="130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2843B55-437A-4672-A20D-756B33FE7CFE}"/>
              </a:ext>
            </a:extLst>
          </p:cNvPr>
          <p:cNvSpPr/>
          <p:nvPr/>
        </p:nvSpPr>
        <p:spPr>
          <a:xfrm>
            <a:off x="1115736" y="2457974"/>
            <a:ext cx="187354" cy="13254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E4EE906-DBC0-4782-B36F-CE3ED51C5570}"/>
              </a:ext>
            </a:extLst>
          </p:cNvPr>
          <p:cNvSpPr/>
          <p:nvPr/>
        </p:nvSpPr>
        <p:spPr>
          <a:xfrm>
            <a:off x="3315050" y="3914246"/>
            <a:ext cx="187354" cy="13254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7BA7935-5FE5-4CF6-9396-D6512DDE642C}"/>
              </a:ext>
            </a:extLst>
          </p:cNvPr>
          <p:cNvSpPr/>
          <p:nvPr/>
        </p:nvSpPr>
        <p:spPr>
          <a:xfrm>
            <a:off x="5814969" y="2457974"/>
            <a:ext cx="187354" cy="13254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CA80E80-4696-41EC-8BFF-0EBDBD8690D0}"/>
              </a:ext>
            </a:extLst>
          </p:cNvPr>
          <p:cNvSpPr/>
          <p:nvPr/>
        </p:nvSpPr>
        <p:spPr>
          <a:xfrm>
            <a:off x="8314888" y="3926829"/>
            <a:ext cx="187354" cy="13254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
            <a:extLst>
              <a:ext uri="{FF2B5EF4-FFF2-40B4-BE49-F238E27FC236}">
                <a16:creationId xmlns:a16="http://schemas.microsoft.com/office/drawing/2014/main" id="{A734762D-F592-49E0-94E0-21D156A12383}"/>
              </a:ext>
            </a:extLst>
          </p:cNvPr>
          <p:cNvSpPr txBox="1">
            <a:spLocks/>
          </p:cNvSpPr>
          <p:nvPr/>
        </p:nvSpPr>
        <p:spPr>
          <a:xfrm>
            <a:off x="1301161" y="2151460"/>
            <a:ext cx="2133600" cy="205837"/>
          </a:xfrm>
          <a:prstGeom prst="rect">
            <a:avLst/>
          </a:prstGeom>
        </p:spPr>
        <p:txBody>
          <a:bodyPr vert="horz" lIns="0" tIns="0" rIns="0" bIns="0" rtlCol="0" anchor="t">
            <a:noAutofit/>
          </a:bodyPr>
          <a:lst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SzPct val="100000"/>
              <a:buFont typeface="System Font Regular"/>
              <a:buNone/>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GRANT AGREEMENT</a:t>
            </a:r>
          </a:p>
        </p:txBody>
      </p:sp>
      <p:sp>
        <p:nvSpPr>
          <p:cNvPr id="11" name="Text Placeholder 2">
            <a:extLst>
              <a:ext uri="{FF2B5EF4-FFF2-40B4-BE49-F238E27FC236}">
                <a16:creationId xmlns:a16="http://schemas.microsoft.com/office/drawing/2014/main" id="{397B19A1-0F0A-435D-88B3-23F6C8294D80}"/>
              </a:ext>
            </a:extLst>
          </p:cNvPr>
          <p:cNvSpPr txBox="1">
            <a:spLocks/>
          </p:cNvSpPr>
          <p:nvPr/>
        </p:nvSpPr>
        <p:spPr>
          <a:xfrm>
            <a:off x="1362153" y="2457974"/>
            <a:ext cx="2384230" cy="1110455"/>
          </a:xfrm>
          <a:prstGeom prst="rect">
            <a:avLst/>
          </a:prstGeom>
        </p:spPr>
        <p:txBody>
          <a:bodyPr vert="horz" lIns="0" tIns="0" rIns="0" bIns="0" rtlCol="0" anchor="t" anchorCtr="0">
            <a:noAutofit/>
          </a:bodyP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400" dirty="0">
                <a:solidFill>
                  <a:schemeClr val="tx1"/>
                </a:solidFill>
              </a:rPr>
              <a:t>Memorializes both the purpose of the project(s) and the expectations of Grantees and the Department of Administration. </a:t>
            </a:r>
            <a:endParaRPr lang="en-US" sz="1400" dirty="0">
              <a:solidFill>
                <a:schemeClr val="tx1"/>
              </a:solidFill>
              <a:cs typeface="Calibri"/>
            </a:endParaRPr>
          </a:p>
        </p:txBody>
      </p:sp>
      <p:sp>
        <p:nvSpPr>
          <p:cNvPr id="12" name="Text Placeholder 5">
            <a:extLst>
              <a:ext uri="{FF2B5EF4-FFF2-40B4-BE49-F238E27FC236}">
                <a16:creationId xmlns:a16="http://schemas.microsoft.com/office/drawing/2014/main" id="{F4FDE6B9-D7EA-4BD3-984D-BCB78D24B723}"/>
              </a:ext>
            </a:extLst>
          </p:cNvPr>
          <p:cNvSpPr txBox="1">
            <a:spLocks/>
          </p:cNvSpPr>
          <p:nvPr/>
        </p:nvSpPr>
        <p:spPr>
          <a:xfrm>
            <a:off x="3594329" y="3998441"/>
            <a:ext cx="2781304" cy="344414"/>
          </a:xfrm>
          <a:prstGeom prst="rect">
            <a:avLst/>
          </a:prstGeom>
        </p:spPr>
        <p:txBody>
          <a:bodyPr vert="horz" lIns="0" tIns="0" rIns="0" bIns="0" rtlCol="0" anchor="t">
            <a:noAutofit/>
          </a:bodyPr>
          <a:lst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SzPct val="100000"/>
              <a:buFont typeface="System Font Regular"/>
              <a:buNone/>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INITIAL PAYMENT REQUEST</a:t>
            </a:r>
          </a:p>
        </p:txBody>
      </p:sp>
      <p:sp>
        <p:nvSpPr>
          <p:cNvPr id="13" name="Text Placeholder 4">
            <a:extLst>
              <a:ext uri="{FF2B5EF4-FFF2-40B4-BE49-F238E27FC236}">
                <a16:creationId xmlns:a16="http://schemas.microsoft.com/office/drawing/2014/main" id="{87F270F0-FF42-4A00-9B1F-4AEB7B95563A}"/>
              </a:ext>
            </a:extLst>
          </p:cNvPr>
          <p:cNvSpPr txBox="1">
            <a:spLocks/>
          </p:cNvSpPr>
          <p:nvPr/>
        </p:nvSpPr>
        <p:spPr>
          <a:xfrm>
            <a:off x="3513240" y="4281755"/>
            <a:ext cx="2324100" cy="1224270"/>
          </a:xfrm>
          <a:prstGeom prst="rect">
            <a:avLst/>
          </a:prstGeom>
        </p:spPr>
        <p:txBody>
          <a:bodyPr/>
          <a:lst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SzPct val="100000"/>
              <a:buFont typeface="System Font Regular"/>
              <a:buNone/>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Can occur immediately after Grant Agreement is signed and should be submitted within 30 days of grant agreement execution. </a:t>
            </a:r>
          </a:p>
        </p:txBody>
      </p:sp>
      <p:sp>
        <p:nvSpPr>
          <p:cNvPr id="14" name="Text Placeholder 9">
            <a:extLst>
              <a:ext uri="{FF2B5EF4-FFF2-40B4-BE49-F238E27FC236}">
                <a16:creationId xmlns:a16="http://schemas.microsoft.com/office/drawing/2014/main" id="{4C41E8E8-EDFC-4388-BE68-49CD40F8987C}"/>
              </a:ext>
            </a:extLst>
          </p:cNvPr>
          <p:cNvSpPr txBox="1">
            <a:spLocks/>
          </p:cNvSpPr>
          <p:nvPr/>
        </p:nvSpPr>
        <p:spPr>
          <a:xfrm>
            <a:off x="6096000" y="2159849"/>
            <a:ext cx="2133600" cy="205837"/>
          </a:xfrm>
          <a:prstGeom prst="rect">
            <a:avLst/>
          </a:prstGeom>
        </p:spPr>
        <p:txBody>
          <a:bodyPr vert="horz" lIns="0" tIns="0" rIns="0" bIns="0" rtlCol="0" anchor="t">
            <a:noAutofit/>
          </a:bodyPr>
          <a:lst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SzPct val="100000"/>
              <a:buFont typeface="System Font Regular"/>
              <a:buNone/>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AMENDMENT</a:t>
            </a:r>
          </a:p>
        </p:txBody>
      </p:sp>
      <p:sp>
        <p:nvSpPr>
          <p:cNvPr id="15" name="Text Placeholder 8">
            <a:extLst>
              <a:ext uri="{FF2B5EF4-FFF2-40B4-BE49-F238E27FC236}">
                <a16:creationId xmlns:a16="http://schemas.microsoft.com/office/drawing/2014/main" id="{BC951209-42C0-4948-ACEC-C595414D1DA8}"/>
              </a:ext>
            </a:extLst>
          </p:cNvPr>
          <p:cNvSpPr txBox="1">
            <a:spLocks/>
          </p:cNvSpPr>
          <p:nvPr/>
        </p:nvSpPr>
        <p:spPr>
          <a:xfrm>
            <a:off x="6002323" y="2424995"/>
            <a:ext cx="2802572" cy="1206842"/>
          </a:xfrm>
          <a:prstGeom prst="rect">
            <a:avLst/>
          </a:prstGeom>
        </p:spPr>
        <p:txBody>
          <a:bodyPr/>
          <a:lst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SzPct val="100000"/>
              <a:buFont typeface="System Font Regular"/>
              <a:buNone/>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If there are changes to the Scope of Work, Budget, or Timeline, an Amendment needs to be completed prior to making changes.</a:t>
            </a:r>
          </a:p>
          <a:p>
            <a:endParaRPr lang="en-US" sz="1600" dirty="0"/>
          </a:p>
        </p:txBody>
      </p:sp>
      <p:sp>
        <p:nvSpPr>
          <p:cNvPr id="16" name="Text Placeholder 7">
            <a:extLst>
              <a:ext uri="{FF2B5EF4-FFF2-40B4-BE49-F238E27FC236}">
                <a16:creationId xmlns:a16="http://schemas.microsoft.com/office/drawing/2014/main" id="{746934FF-8ADD-48F1-BFE7-18BD9A8BF005}"/>
              </a:ext>
            </a:extLst>
          </p:cNvPr>
          <p:cNvSpPr txBox="1">
            <a:spLocks/>
          </p:cNvSpPr>
          <p:nvPr/>
        </p:nvSpPr>
        <p:spPr>
          <a:xfrm>
            <a:off x="8616368" y="4021257"/>
            <a:ext cx="2133600" cy="205837"/>
          </a:xfrm>
          <a:prstGeom prst="rect">
            <a:avLst/>
          </a:prstGeom>
        </p:spPr>
        <p:txBody>
          <a:bodyPr vert="horz" lIns="0" tIns="0" rIns="0" bIns="0" rtlCol="0" anchor="t">
            <a:noAutofit/>
          </a:bodyPr>
          <a:lst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SzPct val="100000"/>
              <a:buFont typeface="System Font Regular"/>
              <a:buNone/>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PAYMENT REQUESTS</a:t>
            </a:r>
            <a:r>
              <a:rPr lang="en-US" sz="1600" dirty="0">
                <a:solidFill>
                  <a:schemeClr val="bg1"/>
                </a:solidFill>
              </a:rPr>
              <a:t>	</a:t>
            </a:r>
          </a:p>
        </p:txBody>
      </p:sp>
      <p:sp>
        <p:nvSpPr>
          <p:cNvPr id="17" name="Text Placeholder 6">
            <a:extLst>
              <a:ext uri="{FF2B5EF4-FFF2-40B4-BE49-F238E27FC236}">
                <a16:creationId xmlns:a16="http://schemas.microsoft.com/office/drawing/2014/main" id="{DFF4AFA4-B564-4E8C-8FC8-6FD3EFB196DA}"/>
              </a:ext>
            </a:extLst>
          </p:cNvPr>
          <p:cNvSpPr txBox="1">
            <a:spLocks/>
          </p:cNvSpPr>
          <p:nvPr/>
        </p:nvSpPr>
        <p:spPr>
          <a:xfrm>
            <a:off x="8616368" y="4334105"/>
            <a:ext cx="2133600" cy="1309789"/>
          </a:xfrm>
          <a:prstGeom prst="rect">
            <a:avLst/>
          </a:prstGeom>
        </p:spPr>
        <p:txBody>
          <a:bodyPr vert="horz" lIns="0" tIns="0" rIns="0" bIns="0" rtlCol="0" anchor="t">
            <a:noAutofit/>
          </a:bodyPr>
          <a:lstStyle>
            <a:lvl1pPr marL="233363" indent="-233363" algn="l" defTabSz="914400" rtl="0" eaLnBrk="1" latinLnBrk="0" hangingPunct="1">
              <a:lnSpc>
                <a:spcPct val="100000"/>
              </a:lnSpc>
              <a:spcBef>
                <a:spcPts val="1000"/>
              </a:spcBef>
              <a:buFont typeface="Wingdings" panose="05000000000000000000" pitchFamily="2" charset="2"/>
              <a:buChar char="§"/>
              <a:tabLst/>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SzPct val="100000"/>
              <a:buFont typeface="System Font Regular"/>
              <a:buNone/>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Due every six</a:t>
            </a:r>
            <a:r>
              <a:rPr lang="en-US" sz="1400" dirty="0">
                <a:solidFill>
                  <a:srgbClr val="FF0000"/>
                </a:solidFill>
              </a:rPr>
              <a:t> </a:t>
            </a:r>
            <a:r>
              <a:rPr lang="en-US" sz="1400" dirty="0"/>
              <a:t>(6)</a:t>
            </a:r>
            <a:r>
              <a:rPr lang="en-US" sz="1400" dirty="0">
                <a:solidFill>
                  <a:srgbClr val="FF0000"/>
                </a:solidFill>
              </a:rPr>
              <a:t> </a:t>
            </a:r>
            <a:r>
              <a:rPr lang="en-US" sz="1400" dirty="0"/>
              <a:t>months. Payments are processed within approximately 30 days of submission. </a:t>
            </a:r>
          </a:p>
        </p:txBody>
      </p:sp>
    </p:spTree>
    <p:extLst>
      <p:ext uri="{BB962C8B-B14F-4D97-AF65-F5344CB8AC3E}">
        <p14:creationId xmlns:p14="http://schemas.microsoft.com/office/powerpoint/2010/main" val="469287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DC7A2-531A-4AE9-96B1-4C6C0975B869}"/>
              </a:ext>
            </a:extLst>
          </p:cNvPr>
          <p:cNvSpPr>
            <a:spLocks noGrp="1"/>
          </p:cNvSpPr>
          <p:nvPr>
            <p:ph type="title"/>
          </p:nvPr>
        </p:nvSpPr>
        <p:spPr>
          <a:xfrm>
            <a:off x="410406" y="2229894"/>
            <a:ext cx="3932994" cy="903445"/>
          </a:xfrm>
        </p:spPr>
        <p:txBody>
          <a:bodyPr>
            <a:normAutofit/>
          </a:bodyPr>
          <a:lstStyle/>
          <a:p>
            <a:r>
              <a:rPr lang="en-US" dirty="0"/>
              <a:t>Getting Ready</a:t>
            </a:r>
          </a:p>
        </p:txBody>
      </p:sp>
      <p:sp>
        <p:nvSpPr>
          <p:cNvPr id="3" name="Slide Number Placeholder 2">
            <a:extLst>
              <a:ext uri="{FF2B5EF4-FFF2-40B4-BE49-F238E27FC236}">
                <a16:creationId xmlns:a16="http://schemas.microsoft.com/office/drawing/2014/main" id="{8762C789-08F1-4C07-AC2C-C071690EF274}"/>
              </a:ext>
            </a:extLst>
          </p:cNvPr>
          <p:cNvSpPr>
            <a:spLocks noGrp="1"/>
          </p:cNvSpPr>
          <p:nvPr>
            <p:ph type="sldNum" sz="quarter" idx="12"/>
          </p:nvPr>
        </p:nvSpPr>
        <p:spPr/>
        <p:txBody>
          <a:bodyPr/>
          <a:lstStyle/>
          <a:p>
            <a:fld id="{B212C38A-D241-7041-9EFC-6446870ABFAA}" type="slidenum">
              <a:rPr lang="en-US" smtClean="0"/>
              <a:t>8</a:t>
            </a:fld>
            <a:endParaRPr lang="en-US" dirty="0"/>
          </a:p>
        </p:txBody>
      </p:sp>
      <p:sp>
        <p:nvSpPr>
          <p:cNvPr id="4" name="Content Placeholder 3">
            <a:extLst>
              <a:ext uri="{FF2B5EF4-FFF2-40B4-BE49-F238E27FC236}">
                <a16:creationId xmlns:a16="http://schemas.microsoft.com/office/drawing/2014/main" id="{EAC8E148-016D-467E-9074-CA4F49AB8A3E}"/>
              </a:ext>
            </a:extLst>
          </p:cNvPr>
          <p:cNvSpPr>
            <a:spLocks noGrp="1"/>
          </p:cNvSpPr>
          <p:nvPr>
            <p:ph idx="1"/>
          </p:nvPr>
        </p:nvSpPr>
        <p:spPr/>
        <p:txBody>
          <a:bodyPr/>
          <a:lstStyle/>
          <a:p>
            <a:pPr lvl="1">
              <a:buFont typeface="Wingdings" panose="05000000000000000000" pitchFamily="2" charset="2"/>
              <a:buChar char="§"/>
            </a:pPr>
            <a:endParaRPr lang="en-US" dirty="0">
              <a:solidFill>
                <a:schemeClr val="tx1"/>
              </a:solidFill>
            </a:endParaRPr>
          </a:p>
          <a:p>
            <a:pPr lvl="1">
              <a:buFont typeface="Wingdings" panose="05000000000000000000" pitchFamily="2" charset="2"/>
              <a:buChar char="§"/>
            </a:pPr>
            <a:r>
              <a:rPr lang="en-US" dirty="0">
                <a:solidFill>
                  <a:schemeClr val="tx1"/>
                </a:solidFill>
              </a:rPr>
              <a:t>Have resources available when preparing your form for submission</a:t>
            </a:r>
          </a:p>
          <a:p>
            <a:pPr lvl="1">
              <a:buFont typeface="Wingdings" panose="05000000000000000000" pitchFamily="2" charset="2"/>
              <a:buChar char="§"/>
            </a:pPr>
            <a:r>
              <a:rPr lang="en-US" dirty="0">
                <a:solidFill>
                  <a:schemeClr val="tx1"/>
                </a:solidFill>
              </a:rPr>
              <a:t>Minimize errors in completing the form to a</a:t>
            </a:r>
            <a:r>
              <a:rPr lang="en-US" dirty="0">
                <a:solidFill>
                  <a:schemeClr val="tx1">
                    <a:lumMod val="95000"/>
                    <a:lumOff val="5000"/>
                  </a:schemeClr>
                </a:solidFill>
              </a:rPr>
              <a:t>void issues that may delay payment</a:t>
            </a:r>
          </a:p>
          <a:p>
            <a:pPr lvl="1">
              <a:buFont typeface="Wingdings" panose="05000000000000000000" pitchFamily="2" charset="2"/>
              <a:buChar char="§"/>
            </a:pPr>
            <a:r>
              <a:rPr lang="en-US" dirty="0">
                <a:solidFill>
                  <a:schemeClr val="tx1">
                    <a:lumMod val="95000"/>
                    <a:lumOff val="5000"/>
                  </a:schemeClr>
                </a:solidFill>
              </a:rPr>
              <a:t>Contact program staff with any questions you have about the form or process</a:t>
            </a:r>
          </a:p>
          <a:p>
            <a:endParaRPr lang="en-US" dirty="0"/>
          </a:p>
        </p:txBody>
      </p:sp>
    </p:spTree>
    <p:extLst>
      <p:ext uri="{BB962C8B-B14F-4D97-AF65-F5344CB8AC3E}">
        <p14:creationId xmlns:p14="http://schemas.microsoft.com/office/powerpoint/2010/main" val="2529241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95B87-BE52-4E85-B658-48D183A4FDB3}"/>
              </a:ext>
            </a:extLst>
          </p:cNvPr>
          <p:cNvSpPr>
            <a:spLocks noGrp="1"/>
          </p:cNvSpPr>
          <p:nvPr>
            <p:ph type="title"/>
          </p:nvPr>
        </p:nvSpPr>
        <p:spPr>
          <a:xfrm>
            <a:off x="176169" y="229313"/>
            <a:ext cx="4211273" cy="903445"/>
          </a:xfrm>
        </p:spPr>
        <p:txBody>
          <a:bodyPr>
            <a:noAutofit/>
          </a:bodyPr>
          <a:lstStyle/>
          <a:p>
            <a:r>
              <a:rPr lang="en-US" sz="2400" dirty="0"/>
              <a:t>Preparing to Submit Your Semiannual Report and Payment Request</a:t>
            </a:r>
          </a:p>
        </p:txBody>
      </p:sp>
      <p:sp>
        <p:nvSpPr>
          <p:cNvPr id="3" name="Slide Number Placeholder 2">
            <a:extLst>
              <a:ext uri="{FF2B5EF4-FFF2-40B4-BE49-F238E27FC236}">
                <a16:creationId xmlns:a16="http://schemas.microsoft.com/office/drawing/2014/main" id="{72E174AF-E0BB-4915-B7BD-9EA76C04351C}"/>
              </a:ext>
            </a:extLst>
          </p:cNvPr>
          <p:cNvSpPr>
            <a:spLocks noGrp="1"/>
          </p:cNvSpPr>
          <p:nvPr>
            <p:ph type="sldNum" sz="quarter" idx="12"/>
          </p:nvPr>
        </p:nvSpPr>
        <p:spPr/>
        <p:txBody>
          <a:bodyPr/>
          <a:lstStyle/>
          <a:p>
            <a:fld id="{B212C38A-D241-7041-9EFC-6446870ABFAA}" type="slidenum">
              <a:rPr lang="en-US" smtClean="0"/>
              <a:t>9</a:t>
            </a:fld>
            <a:endParaRPr lang="en-US" dirty="0"/>
          </a:p>
        </p:txBody>
      </p:sp>
      <p:sp>
        <p:nvSpPr>
          <p:cNvPr id="5" name="Content Placeholder 4">
            <a:extLst>
              <a:ext uri="{FF2B5EF4-FFF2-40B4-BE49-F238E27FC236}">
                <a16:creationId xmlns:a16="http://schemas.microsoft.com/office/drawing/2014/main" id="{0944F012-F313-41C3-BD0D-D6A1AA01CF1E}"/>
              </a:ext>
            </a:extLst>
          </p:cNvPr>
          <p:cNvSpPr>
            <a:spLocks noGrp="1"/>
          </p:cNvSpPr>
          <p:nvPr>
            <p:ph idx="13"/>
          </p:nvPr>
        </p:nvSpPr>
        <p:spPr>
          <a:xfrm>
            <a:off x="260059" y="1568741"/>
            <a:ext cx="4001547" cy="4468625"/>
          </a:xfrm>
        </p:spPr>
        <p:txBody>
          <a:bodyPr>
            <a:normAutofit/>
          </a:body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effectLst/>
                <a:uLnTx/>
                <a:uFillTx/>
              </a:rPr>
              <a:t>Check your initial grant agreement to verify: </a:t>
            </a:r>
          </a:p>
          <a:p>
            <a:pPr marR="0" lvl="1" algn="l" defTabSz="914400" rtl="0" eaLnBrk="1" fontAlgn="auto" latinLnBrk="0" hangingPunct="1">
              <a:lnSpc>
                <a:spcPct val="90000"/>
              </a:lnSpc>
              <a:spcBef>
                <a:spcPts val="500"/>
              </a:spcBef>
              <a:spcAft>
                <a:spcPts val="0"/>
              </a:spcAft>
              <a:buClrTx/>
              <a:buSzTx/>
              <a:tabLst/>
              <a:defRPr/>
            </a:pPr>
            <a:r>
              <a:rPr kumimoji="0" lang="en-US" sz="1900" b="0" i="0" u="none" strike="noStrike" kern="1200" cap="none" spc="0" normalizeH="0" baseline="0" noProof="0" dirty="0">
                <a:ln>
                  <a:noFill/>
                </a:ln>
                <a:solidFill>
                  <a:schemeClr val="bg1"/>
                </a:solidFill>
                <a:effectLst/>
                <a:uLnTx/>
                <a:uFillTx/>
              </a:rPr>
              <a:t>Grantee name</a:t>
            </a:r>
          </a:p>
          <a:p>
            <a:pPr marR="0" lvl="1" algn="l" defTabSz="914400" rtl="0" eaLnBrk="1" fontAlgn="auto" latinLnBrk="0" hangingPunct="1">
              <a:lnSpc>
                <a:spcPct val="90000"/>
              </a:lnSpc>
              <a:spcBef>
                <a:spcPts val="500"/>
              </a:spcBef>
              <a:spcAft>
                <a:spcPts val="0"/>
              </a:spcAft>
              <a:buClrTx/>
              <a:buSzTx/>
              <a:tabLst/>
              <a:defRPr/>
            </a:pPr>
            <a:r>
              <a:rPr kumimoji="0" lang="en-US" sz="1900" b="0" i="0" u="none" strike="noStrike" kern="1200" cap="none" spc="0" normalizeH="0" baseline="0" noProof="0" dirty="0">
                <a:ln>
                  <a:noFill/>
                </a:ln>
                <a:solidFill>
                  <a:schemeClr val="bg1"/>
                </a:solidFill>
                <a:effectLst/>
                <a:uLnTx/>
                <a:uFillTx/>
              </a:rPr>
              <a:t>Total award amount</a:t>
            </a:r>
          </a:p>
          <a:p>
            <a:pPr lvl="1">
              <a:lnSpc>
                <a:spcPct val="90000"/>
              </a:lnSpc>
              <a:defRPr/>
            </a:pPr>
            <a:r>
              <a:rPr kumimoji="0" lang="en-US" sz="1900" b="0" i="0" u="none" strike="noStrike" kern="1200" cap="none" spc="0" normalizeH="0" baseline="0" noProof="0" dirty="0">
                <a:ln>
                  <a:noFill/>
                </a:ln>
                <a:solidFill>
                  <a:schemeClr val="bg1"/>
                </a:solidFill>
                <a:effectLst/>
                <a:uLnTx/>
                <a:uFillTx/>
              </a:rPr>
              <a:t>Project ID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effectLst/>
                <a:uLnTx/>
                <a:uFillTx/>
              </a:rPr>
              <a:t>Determine a contact person from your organization in the event Program Staff have questions while processing your request</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900" b="0" i="0" u="none" strike="noStrike" kern="1200" cap="none" spc="0" normalizeH="0" baseline="0" noProof="0" dirty="0">
                <a:ln>
                  <a:noFill/>
                </a:ln>
                <a:effectLst/>
                <a:uLnTx/>
                <a:uFillTx/>
              </a:rPr>
              <a:t>Have </a:t>
            </a:r>
            <a:r>
              <a:rPr lang="en-US" sz="1900" dirty="0"/>
              <a:t>previous</a:t>
            </a:r>
            <a:r>
              <a:rPr kumimoji="0" lang="en-US" sz="1900" b="0" i="0" u="none" strike="noStrike" kern="1200" cap="none" spc="0" normalizeH="0" baseline="0" noProof="0" dirty="0">
                <a:ln>
                  <a:noFill/>
                </a:ln>
                <a:effectLst/>
                <a:uLnTx/>
                <a:uFillTx/>
              </a:rPr>
              <a:t> payment request(s) available for reference, if applicable</a:t>
            </a:r>
          </a:p>
          <a:p>
            <a:endParaRPr lang="en-US" dirty="0"/>
          </a:p>
        </p:txBody>
      </p:sp>
      <p:pic>
        <p:nvPicPr>
          <p:cNvPr id="6" name="Picture 9">
            <a:extLst>
              <a:ext uri="{FF2B5EF4-FFF2-40B4-BE49-F238E27FC236}">
                <a16:creationId xmlns:a16="http://schemas.microsoft.com/office/drawing/2014/main" id="{E2620CE9-DD8B-45AB-A70F-B11853418688}"/>
              </a:ext>
            </a:extLst>
          </p:cNvPr>
          <p:cNvPicPr>
            <a:picLocks noChangeAspect="1"/>
          </p:cNvPicPr>
          <p:nvPr/>
        </p:nvPicPr>
        <p:blipFill>
          <a:blip r:embed="rId3"/>
          <a:stretch>
            <a:fillRect/>
          </a:stretch>
        </p:blipFill>
        <p:spPr>
          <a:xfrm>
            <a:off x="5330244" y="439325"/>
            <a:ext cx="6023556" cy="2258832"/>
          </a:xfrm>
          <a:prstGeom prst="rect">
            <a:avLst/>
          </a:prstGeom>
        </p:spPr>
      </p:pic>
      <p:pic>
        <p:nvPicPr>
          <p:cNvPr id="7" name="Picture 7">
            <a:extLst>
              <a:ext uri="{FF2B5EF4-FFF2-40B4-BE49-F238E27FC236}">
                <a16:creationId xmlns:a16="http://schemas.microsoft.com/office/drawing/2014/main" id="{233B77CC-78CD-4E76-A027-C1542984F31A}"/>
              </a:ext>
            </a:extLst>
          </p:cNvPr>
          <p:cNvPicPr>
            <a:picLocks noChangeAspect="1"/>
          </p:cNvPicPr>
          <p:nvPr/>
        </p:nvPicPr>
        <p:blipFill>
          <a:blip r:embed="rId4"/>
          <a:stretch>
            <a:fillRect/>
          </a:stretch>
        </p:blipFill>
        <p:spPr>
          <a:xfrm>
            <a:off x="5330244" y="3429000"/>
            <a:ext cx="6023556" cy="2108243"/>
          </a:xfrm>
          <a:prstGeom prst="rect">
            <a:avLst/>
          </a:prstGeom>
          <a:effectLst/>
        </p:spPr>
      </p:pic>
    </p:spTree>
    <p:extLst>
      <p:ext uri="{BB962C8B-B14F-4D97-AF65-F5344CB8AC3E}">
        <p14:creationId xmlns:p14="http://schemas.microsoft.com/office/powerpoint/2010/main" val="1719059417"/>
      </p:ext>
    </p:extLst>
  </p:cSld>
  <p:clrMapOvr>
    <a:masterClrMapping/>
  </p:clrMapOvr>
</p:sld>
</file>

<file path=ppt/theme/theme1.xml><?xml version="1.0" encoding="utf-8"?>
<a:theme xmlns:a="http://schemas.openxmlformats.org/drawingml/2006/main" name="Custom Design">
  <a:themeElements>
    <a:clrScheme name="FORVIS Palette">
      <a:dk1>
        <a:srgbClr val="000000"/>
      </a:dk1>
      <a:lt1>
        <a:sysClr val="window" lastClr="FFFFFF"/>
      </a:lt1>
      <a:dk2>
        <a:srgbClr val="636669"/>
      </a:dk2>
      <a:lt2>
        <a:srgbClr val="E0E1DD"/>
      </a:lt2>
      <a:accent1>
        <a:srgbClr val="D52B1E"/>
      </a:accent1>
      <a:accent2>
        <a:srgbClr val="71C6C1"/>
      </a:accent2>
      <a:accent3>
        <a:srgbClr val="FFBC3D"/>
      </a:accent3>
      <a:accent4>
        <a:srgbClr val="0089C4"/>
      </a:accent4>
      <a:accent5>
        <a:srgbClr val="5E2D61"/>
      </a:accent5>
      <a:accent6>
        <a:srgbClr val="D55C19"/>
      </a:accent6>
      <a:hlink>
        <a:srgbClr val="0089C4"/>
      </a:hlink>
      <a:folHlink>
        <a:srgbClr val="5E2D6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A00F82A077D7540A366A1CA7627AFB0" ma:contentTypeVersion="17" ma:contentTypeDescription="Create a new document." ma:contentTypeScope="" ma:versionID="70de3fcd53e93392cff01990fd85f93a">
  <xsd:schema xmlns:xsd="http://www.w3.org/2001/XMLSchema" xmlns:xs="http://www.w3.org/2001/XMLSchema" xmlns:p="http://schemas.microsoft.com/office/2006/metadata/properties" xmlns:ns1="http://schemas.microsoft.com/sharepoint/v3" xmlns:ns2="25b78c9f-3eef-44c3-bed0-54dc282e9d79" xmlns:ns3="212dcb86-0368-4293-865c-d4adf52d42ca" targetNamespace="http://schemas.microsoft.com/office/2006/metadata/properties" ma:root="true" ma:fieldsID="8e5a872a753203f51dffbba52310a749" ns1:_="" ns2:_="" ns3:_="">
    <xsd:import namespace="http://schemas.microsoft.com/sharepoint/v3"/>
    <xsd:import namespace="25b78c9f-3eef-44c3-bed0-54dc282e9d79"/>
    <xsd:import namespace="212dcb86-0368-4293-865c-d4adf52d42c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1:_ip_UnifiedCompliancePolicyProperties" minOccurs="0"/>
                <xsd:element ref="ns1:_ip_UnifiedCompliancePolicyUIAction" minOccurs="0"/>
                <xsd:element ref="ns2:MediaServiceLocation" minOccurs="0"/>
                <xsd:element ref="ns2:lcf76f155ced4ddcb4097134ff3c332f" minOccurs="0"/>
                <xsd:element ref="ns3:TaxCatchAll" minOccurs="0"/>
                <xsd:element ref="ns2:Nameonl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b78c9f-3eef-44c3-bed0-54dc282e9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2" nillable="true" ma:displayName="Length (seconds)" ma:internalName="MediaLengthInSeconds" ma:readOnly="true">
      <xsd:simpleType>
        <xsd:restriction base="dms:Unknow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52c067e-633e-4f6a-86d3-fef86e6ec05c" ma:termSetId="09814cd3-568e-fe90-9814-8d621ff8fb84" ma:anchorId="fba54fb3-c3e1-fe81-a776-ca4b69148c4d" ma:open="true" ma:isKeyword="false">
      <xsd:complexType>
        <xsd:sequence>
          <xsd:element ref="pc:Terms" minOccurs="0" maxOccurs="1"/>
        </xsd:sequence>
      </xsd:complexType>
    </xsd:element>
    <xsd:element name="Nameonly" ma:index="24" nillable="true" ma:displayName="Name only" ma:description="Name without number" ma:format="Dropdown" ma:internalName="Nameonly">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2dcb86-0368-4293-865c-d4adf52d42c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0cdda6-2a62-49ae-b32c-937a2fa03a96}" ma:internalName="TaxCatchAll" ma:showField="CatchAllData" ma:web="212dcb86-0368-4293-865c-d4adf52d42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12dcb86-0368-4293-865c-d4adf52d42ca" xsi:nil="true"/>
    <lcf76f155ced4ddcb4097134ff3c332f xmlns="25b78c9f-3eef-44c3-bed0-54dc282e9d79">
      <Terms xmlns="http://schemas.microsoft.com/office/infopath/2007/PartnerControls"/>
    </lcf76f155ced4ddcb4097134ff3c332f>
    <Nameonly xmlns="25b78c9f-3eef-44c3-bed0-54dc282e9d79"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F581BB04-E732-472A-BD95-4C365C5285A2}">
  <ds:schemaRefs>
    <ds:schemaRef ds:uri="http://schemas.microsoft.com/sharepoint/v3/contenttype/forms"/>
  </ds:schemaRefs>
</ds:datastoreItem>
</file>

<file path=customXml/itemProps2.xml><?xml version="1.0" encoding="utf-8"?>
<ds:datastoreItem xmlns:ds="http://schemas.openxmlformats.org/officeDocument/2006/customXml" ds:itemID="{DCC733D8-F2BE-4156-883A-D27FE0255685}">
  <ds:schemaRefs>
    <ds:schemaRef ds:uri="212dcb86-0368-4293-865c-d4adf52d42ca"/>
    <ds:schemaRef ds:uri="25b78c9f-3eef-44c3-bed0-54dc282e9d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8847AED-2834-4065-9C46-BE40E0BBEEF0}">
  <ds:schemaRefs>
    <ds:schemaRef ds:uri="http://schemas.microsoft.com/office/2006/documentManagement/types"/>
    <ds:schemaRef ds:uri="http://purl.org/dc/elements/1.1/"/>
    <ds:schemaRef ds:uri="http://schemas.microsoft.com/sharepoint/v3"/>
    <ds:schemaRef ds:uri="http://schemas.openxmlformats.org/package/2006/metadata/core-properties"/>
    <ds:schemaRef ds:uri="212dcb86-0368-4293-865c-d4adf52d42ca"/>
    <ds:schemaRef ds:uri="http://purl.org/dc/dcmitype/"/>
    <ds:schemaRef ds:uri="http://schemas.microsoft.com/office/infopath/2007/PartnerControls"/>
    <ds:schemaRef ds:uri="25b78c9f-3eef-44c3-bed0-54dc282e9d79"/>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6972</TotalTime>
  <Words>3431</Words>
  <Application>Microsoft Office PowerPoint</Application>
  <PresentationFormat>Widescreen</PresentationFormat>
  <Paragraphs>407</Paragraphs>
  <Slides>54</Slides>
  <Notes>54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54</vt:i4>
      </vt:variant>
    </vt:vector>
  </HeadingPairs>
  <TitlesOfParts>
    <vt:vector size="63" baseType="lpstr">
      <vt:lpstr>Arial</vt:lpstr>
      <vt:lpstr>Arial Black</vt:lpstr>
      <vt:lpstr>Calibri</vt:lpstr>
      <vt:lpstr>Courier New</vt:lpstr>
      <vt:lpstr>System Font Regular</vt:lpstr>
      <vt:lpstr>Times New Roman</vt:lpstr>
      <vt:lpstr>Wingdings</vt:lpstr>
      <vt:lpstr>Custom Design</vt:lpstr>
      <vt:lpstr>1_Custom Design</vt:lpstr>
      <vt:lpstr>Payment Requests and Financial Monitoring</vt:lpstr>
      <vt:lpstr>Presenters</vt:lpstr>
      <vt:lpstr>Legal Disclaimer</vt:lpstr>
      <vt:lpstr>Today’s Topics</vt:lpstr>
      <vt:lpstr>DOA Grantee Semiannual Report and Payment Request Topics</vt:lpstr>
      <vt:lpstr>When to Submit the Semiannual Report and Payment Request</vt:lpstr>
      <vt:lpstr>Sequence of Requests</vt:lpstr>
      <vt:lpstr>Getting Ready</vt:lpstr>
      <vt:lpstr>Preparing to Submit Your Semiannual Report and Payment Request</vt:lpstr>
      <vt:lpstr>Preparing Cont.</vt:lpstr>
      <vt:lpstr>Section 1: DocuSign</vt:lpstr>
      <vt:lpstr>DocuSign, cont.</vt:lpstr>
      <vt:lpstr>DocuSign Disclosures</vt:lpstr>
      <vt:lpstr>Semiannual Report Deadlines</vt:lpstr>
      <vt:lpstr>Section 1, Header</vt:lpstr>
      <vt:lpstr>Section 1, Line A</vt:lpstr>
      <vt:lpstr>Section 1, Line B</vt:lpstr>
      <vt:lpstr>Section 1, Line C</vt:lpstr>
      <vt:lpstr>Section 1, Line D</vt:lpstr>
      <vt:lpstr>Section 1, Line E</vt:lpstr>
      <vt:lpstr>Section 1, Line F</vt:lpstr>
      <vt:lpstr>Section 1, Narrative 1</vt:lpstr>
      <vt:lpstr>Section 1, Narrative 2</vt:lpstr>
      <vt:lpstr>Subawards (Program Dependent)</vt:lpstr>
      <vt:lpstr>Section 2: Subaward Worksheet</vt:lpstr>
      <vt:lpstr>Section 2, Budget</vt:lpstr>
      <vt:lpstr>Tips for Completing the Budget Table</vt:lpstr>
      <vt:lpstr>Section 3</vt:lpstr>
      <vt:lpstr>Section 4</vt:lpstr>
      <vt:lpstr>Section 5</vt:lpstr>
      <vt:lpstr>Section 6</vt:lpstr>
      <vt:lpstr>Section 7</vt:lpstr>
      <vt:lpstr>Download a Copy</vt:lpstr>
      <vt:lpstr>Close-Out Procedures</vt:lpstr>
      <vt:lpstr>Program Emails</vt:lpstr>
      <vt:lpstr>Program Websites</vt:lpstr>
      <vt:lpstr>Financial Monitoring of Grant Award Funds</vt:lpstr>
      <vt:lpstr>Monitoring Process Flow</vt:lpstr>
      <vt:lpstr>What To Expect?</vt:lpstr>
      <vt:lpstr>What to Expect? </vt:lpstr>
      <vt:lpstr>What is Required?</vt:lpstr>
      <vt:lpstr>Monitoring for Compliance</vt:lpstr>
      <vt:lpstr>Article 15 of your Grant Agreement</vt:lpstr>
      <vt:lpstr>Article 16 of your Grant Agreement</vt:lpstr>
      <vt:lpstr>Article 16 (continued)</vt:lpstr>
      <vt:lpstr>Article 18 of your Grant Agreement</vt:lpstr>
      <vt:lpstr>What to Provide?</vt:lpstr>
      <vt:lpstr>What to Provide?</vt:lpstr>
      <vt:lpstr>Itemized Listing</vt:lpstr>
      <vt:lpstr>Itemized Listing: Cost Share</vt:lpstr>
      <vt:lpstr>Examples of Documents to Provide</vt:lpstr>
      <vt:lpstr>Examples of Documents to Provide, cont.</vt:lpstr>
      <vt:lpstr>Document, Document, Document!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Knight, Nathan</dc:creator>
  <cp:lastModifiedBy>Masters, Evan</cp:lastModifiedBy>
  <cp:revision>136</cp:revision>
  <cp:lastPrinted>2023-03-08T14:19:41Z</cp:lastPrinted>
  <dcterms:created xsi:type="dcterms:W3CDTF">2022-05-05T14:55:41Z</dcterms:created>
  <dcterms:modified xsi:type="dcterms:W3CDTF">2023-03-09T22:52:08Z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0x0101000A00F82A077D7540A366A1CA7627AFB0</vt:lpwstr>
  </property>
  <property fmtid="{D5CDD505-2E9C-101B-9397-08002B2CF9AE}" pid="3" name="tabName">
    <vt:lpwstr>Payment Requests</vt:lpwstr>
  </property>
  <property fmtid="{D5CDD505-2E9C-101B-9397-08002B2CF9AE}" pid="4" name="tabIndex">
    <vt:lpwstr/>
  </property>
  <property fmtid="{D5CDD505-2E9C-101B-9397-08002B2CF9AE}" pid="5" name="workpaperIndex">
    <vt:lpwstr/>
  </property>
  <property fmtid="{D5CDD505-2E9C-101B-9397-08002B2CF9AE}" pid="6" name="MediaServiceImageTags">
    <vt:lpwstr/>
  </property>
</Properties>
</file>