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90" r:id="rId5"/>
  </p:sldMasterIdLst>
  <p:notesMasterIdLst>
    <p:notesMasterId r:id="rId55"/>
  </p:notesMasterIdLst>
  <p:sldIdLst>
    <p:sldId id="326" r:id="rId6"/>
    <p:sldId id="266" r:id="rId7"/>
    <p:sldId id="429" r:id="rId8"/>
    <p:sldId id="268" r:id="rId9"/>
    <p:sldId id="278" r:id="rId10"/>
    <p:sldId id="284" r:id="rId11"/>
    <p:sldId id="285" r:id="rId12"/>
    <p:sldId id="286" r:id="rId13"/>
    <p:sldId id="287" r:id="rId14"/>
    <p:sldId id="288" r:id="rId15"/>
    <p:sldId id="289" r:id="rId16"/>
    <p:sldId id="290" r:id="rId17"/>
    <p:sldId id="291" r:id="rId18"/>
    <p:sldId id="294" r:id="rId19"/>
    <p:sldId id="295" r:id="rId20"/>
    <p:sldId id="298" r:id="rId21"/>
    <p:sldId id="296" r:id="rId22"/>
    <p:sldId id="329" r:id="rId23"/>
    <p:sldId id="299" r:id="rId24"/>
    <p:sldId id="300" r:id="rId25"/>
    <p:sldId id="301" r:id="rId26"/>
    <p:sldId id="302" r:id="rId27"/>
    <p:sldId id="304" r:id="rId28"/>
    <p:sldId id="303"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279" r:id="rId45"/>
    <p:sldId id="327" r:id="rId46"/>
    <p:sldId id="328" r:id="rId47"/>
    <p:sldId id="280" r:id="rId48"/>
    <p:sldId id="320" r:id="rId49"/>
    <p:sldId id="322" r:id="rId50"/>
    <p:sldId id="323" r:id="rId51"/>
    <p:sldId id="324" r:id="rId52"/>
    <p:sldId id="325" r:id="rId53"/>
    <p:sldId id="32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 reference" id="{7A4EBF13-A09C-DA49-9CB5-7B1269826084}">
          <p14:sldIdLst/>
        </p14:section>
        <p14:section name="Default Section" id="{33297307-5E20-3A40-AC6A-F3ABACD9BFD1}">
          <p14:sldIdLst>
            <p14:sldId id="326"/>
            <p14:sldId id="266"/>
            <p14:sldId id="429"/>
            <p14:sldId id="268"/>
            <p14:sldId id="278"/>
            <p14:sldId id="284"/>
            <p14:sldId id="285"/>
            <p14:sldId id="286"/>
            <p14:sldId id="287"/>
            <p14:sldId id="288"/>
            <p14:sldId id="289"/>
            <p14:sldId id="290"/>
            <p14:sldId id="291"/>
            <p14:sldId id="294"/>
            <p14:sldId id="295"/>
            <p14:sldId id="298"/>
            <p14:sldId id="296"/>
            <p14:sldId id="329"/>
            <p14:sldId id="299"/>
            <p14:sldId id="300"/>
            <p14:sldId id="301"/>
            <p14:sldId id="302"/>
            <p14:sldId id="304"/>
            <p14:sldId id="303"/>
            <p14:sldId id="305"/>
            <p14:sldId id="306"/>
            <p14:sldId id="307"/>
            <p14:sldId id="308"/>
            <p14:sldId id="309"/>
            <p14:sldId id="310"/>
            <p14:sldId id="311"/>
            <p14:sldId id="312"/>
            <p14:sldId id="313"/>
            <p14:sldId id="314"/>
            <p14:sldId id="315"/>
            <p14:sldId id="316"/>
            <p14:sldId id="317"/>
            <p14:sldId id="318"/>
            <p14:sldId id="319"/>
            <p14:sldId id="279"/>
            <p14:sldId id="327"/>
            <p14:sldId id="328"/>
            <p14:sldId id="280"/>
            <p14:sldId id="320"/>
            <p14:sldId id="322"/>
            <p14:sldId id="323"/>
            <p14:sldId id="324"/>
            <p14:sldId id="325"/>
            <p14:sldId id="32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40940E-9BE0-35AD-6F49-1A06D3706B44}" name="Jackson, Lindsey" initials="JL" userId="S::LCJackson@bkd.com::745850f0-89e5-4e83-aa96-3349f463c66a" providerId="AD"/>
  <p188:author id="{2A780B7E-E5E1-EB4C-7E99-2CD381F7EF9A}" name="Murdock, Julie" initials="MJ" userId="S::Julie.Murdock@forvis.com::976b5e0f-dea8-4da1-a62f-ef67f0015697" providerId="AD"/>
  <p188:author id="{6AA11AA9-8757-9773-6E1A-90F985D9A226}" name="Masters, Evan" initials="ME" userId="S::emasters@bkd.com::d4627a25-6550-48c1-97d5-4f307f4e8993" providerId="AD"/>
  <p188:author id="{CDEB59C1-BFCC-6795-FD41-8643BC1A4678}" name="Herdman, Sara" initials="HS" userId="S::sherdman@bkd.com::b438e253-3d9b-43fb-ab85-a3afce3cf0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264"/>
    <a:srgbClr val="C8C9C8"/>
    <a:srgbClr val="ACAFAF"/>
    <a:srgbClr val="DFE1DD"/>
    <a:srgbClr val="D42B1E"/>
    <a:srgbClr val="FF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3" autoAdjust="0"/>
    <p:restoredTop sz="94660"/>
  </p:normalViewPr>
  <p:slideViewPr>
    <p:cSldViewPr snapToGrid="0">
      <p:cViewPr varScale="1">
        <p:scale>
          <a:sx n="86" d="100"/>
          <a:sy n="86" d="100"/>
        </p:scale>
        <p:origin x="610"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F6D1D0-2967-47DC-A984-79EB240440C9}" type="doc">
      <dgm:prSet loTypeId="urn:microsoft.com/office/officeart/2005/8/layout/chart3" loCatId="cycle" qsTypeId="urn:microsoft.com/office/officeart/2005/8/quickstyle/simple2" qsCatId="simple" csTypeId="urn:microsoft.com/office/officeart/2005/8/colors/accent1_2" csCatId="accent1" phldr="1"/>
      <dgm:spPr/>
    </dgm:pt>
    <dgm:pt modelId="{92D6ECB1-157E-45C5-8C40-5FA0323D8803}">
      <dgm:prSet phldrT="[Text]"/>
      <dgm:spPr/>
      <dgm:t>
        <a:bodyPr/>
        <a:lstStyle/>
        <a:p>
          <a:r>
            <a:rPr lang="en-US" dirty="0">
              <a:latin typeface="Arial" panose="020B0604020202020204" pitchFamily="34" charset="0"/>
              <a:cs typeface="Arial" panose="020B0604020202020204" pitchFamily="34" charset="0"/>
            </a:rPr>
            <a:t>Oversight</a:t>
          </a:r>
        </a:p>
      </dgm:t>
    </dgm:pt>
    <dgm:pt modelId="{F4426F1D-C576-4C94-839F-ECA56BB7FF1B}" type="parTrans" cxnId="{FE7BB2D0-9A33-4547-8DB3-CE0BA7744E44}">
      <dgm:prSet/>
      <dgm:spPr/>
      <dgm:t>
        <a:bodyPr/>
        <a:lstStyle/>
        <a:p>
          <a:endParaRPr lang="en-US"/>
        </a:p>
      </dgm:t>
    </dgm:pt>
    <dgm:pt modelId="{24AA1F2B-59E8-41C1-91B7-10BBA4E08651}" type="sibTrans" cxnId="{FE7BB2D0-9A33-4547-8DB3-CE0BA7744E44}">
      <dgm:prSet/>
      <dgm:spPr/>
      <dgm:t>
        <a:bodyPr/>
        <a:lstStyle/>
        <a:p>
          <a:endParaRPr lang="en-US"/>
        </a:p>
      </dgm:t>
    </dgm:pt>
    <dgm:pt modelId="{57329B8E-EB09-496E-B159-935F3E65BFCE}">
      <dgm:prSet phldrT="[Text]"/>
      <dgm:spPr/>
      <dgm:t>
        <a:bodyPr/>
        <a:lstStyle/>
        <a:p>
          <a:r>
            <a:rPr lang="en-US" dirty="0">
              <a:latin typeface="Arial" panose="020B0604020202020204" pitchFamily="34" charset="0"/>
              <a:cs typeface="Arial" panose="020B0604020202020204" pitchFamily="34" charset="0"/>
            </a:rPr>
            <a:t>Insight</a:t>
          </a:r>
        </a:p>
      </dgm:t>
    </dgm:pt>
    <dgm:pt modelId="{3993D523-ABB0-46B0-8CBF-B76EE923A593}" type="parTrans" cxnId="{C4F5E4AB-6E43-424A-A088-F918AA4B3A29}">
      <dgm:prSet/>
      <dgm:spPr/>
      <dgm:t>
        <a:bodyPr/>
        <a:lstStyle/>
        <a:p>
          <a:endParaRPr lang="en-US"/>
        </a:p>
      </dgm:t>
    </dgm:pt>
    <dgm:pt modelId="{208C1774-C731-43A6-A2C9-40B913476D6F}" type="sibTrans" cxnId="{C4F5E4AB-6E43-424A-A088-F918AA4B3A29}">
      <dgm:prSet/>
      <dgm:spPr/>
      <dgm:t>
        <a:bodyPr/>
        <a:lstStyle/>
        <a:p>
          <a:endParaRPr lang="en-US"/>
        </a:p>
      </dgm:t>
    </dgm:pt>
    <dgm:pt modelId="{2BEF3E8C-7382-4E38-8789-20D4CC845DE2}">
      <dgm:prSet phldrT="[Text]"/>
      <dgm:spPr/>
      <dgm:t>
        <a:bodyPr/>
        <a:lstStyle/>
        <a:p>
          <a:r>
            <a:rPr lang="en-US" dirty="0">
              <a:latin typeface="Arial" panose="020B0604020202020204" pitchFamily="34" charset="0"/>
              <a:cs typeface="Arial" panose="020B0604020202020204" pitchFamily="34" charset="0"/>
            </a:rPr>
            <a:t>Foresight</a:t>
          </a:r>
        </a:p>
      </dgm:t>
    </dgm:pt>
    <dgm:pt modelId="{363ABC2E-D6D8-41C0-8756-6CF4FA43D87C}" type="parTrans" cxnId="{9CA8CFB4-10CF-47A0-B4AA-2283E47E6733}">
      <dgm:prSet/>
      <dgm:spPr/>
      <dgm:t>
        <a:bodyPr/>
        <a:lstStyle/>
        <a:p>
          <a:endParaRPr lang="en-US"/>
        </a:p>
      </dgm:t>
    </dgm:pt>
    <dgm:pt modelId="{604DB7D8-A7B7-436D-9DE5-32635AE9051B}" type="sibTrans" cxnId="{9CA8CFB4-10CF-47A0-B4AA-2283E47E6733}">
      <dgm:prSet/>
      <dgm:spPr/>
      <dgm:t>
        <a:bodyPr/>
        <a:lstStyle/>
        <a:p>
          <a:endParaRPr lang="en-US"/>
        </a:p>
      </dgm:t>
    </dgm:pt>
    <dgm:pt modelId="{602875FC-8CCF-4DD4-81CF-3264B9880CC6}" type="pres">
      <dgm:prSet presAssocID="{1EF6D1D0-2967-47DC-A984-79EB240440C9}" presName="compositeShape" presStyleCnt="0">
        <dgm:presLayoutVars>
          <dgm:chMax val="7"/>
          <dgm:dir/>
          <dgm:resizeHandles val="exact"/>
        </dgm:presLayoutVars>
      </dgm:prSet>
      <dgm:spPr/>
    </dgm:pt>
    <dgm:pt modelId="{64654471-3C5A-4135-904A-B9B09E1B00B8}" type="pres">
      <dgm:prSet presAssocID="{1EF6D1D0-2967-47DC-A984-79EB240440C9}" presName="wedge1" presStyleLbl="node1" presStyleIdx="0" presStyleCnt="3"/>
      <dgm:spPr/>
    </dgm:pt>
    <dgm:pt modelId="{F5E60D19-7654-4365-B9BC-25439DD211E5}" type="pres">
      <dgm:prSet presAssocID="{1EF6D1D0-2967-47DC-A984-79EB240440C9}" presName="wedge1Tx" presStyleLbl="node1" presStyleIdx="0" presStyleCnt="3">
        <dgm:presLayoutVars>
          <dgm:chMax val="0"/>
          <dgm:chPref val="0"/>
          <dgm:bulletEnabled val="1"/>
        </dgm:presLayoutVars>
      </dgm:prSet>
      <dgm:spPr/>
    </dgm:pt>
    <dgm:pt modelId="{B09A69DA-A6DB-4AAA-8655-D579818B84AB}" type="pres">
      <dgm:prSet presAssocID="{1EF6D1D0-2967-47DC-A984-79EB240440C9}" presName="wedge2" presStyleLbl="node1" presStyleIdx="1" presStyleCnt="3"/>
      <dgm:spPr/>
    </dgm:pt>
    <dgm:pt modelId="{4EF3D930-96AB-4FD7-B2B4-9C8F19D33E83}" type="pres">
      <dgm:prSet presAssocID="{1EF6D1D0-2967-47DC-A984-79EB240440C9}" presName="wedge2Tx" presStyleLbl="node1" presStyleIdx="1" presStyleCnt="3">
        <dgm:presLayoutVars>
          <dgm:chMax val="0"/>
          <dgm:chPref val="0"/>
          <dgm:bulletEnabled val="1"/>
        </dgm:presLayoutVars>
      </dgm:prSet>
      <dgm:spPr/>
    </dgm:pt>
    <dgm:pt modelId="{3B22E2CD-50D7-42B1-915D-27BFEB70EAEC}" type="pres">
      <dgm:prSet presAssocID="{1EF6D1D0-2967-47DC-A984-79EB240440C9}" presName="wedge3" presStyleLbl="node1" presStyleIdx="2" presStyleCnt="3"/>
      <dgm:spPr/>
    </dgm:pt>
    <dgm:pt modelId="{06A1BBD2-1A03-4976-8249-5CA95C923AFA}" type="pres">
      <dgm:prSet presAssocID="{1EF6D1D0-2967-47DC-A984-79EB240440C9}" presName="wedge3Tx" presStyleLbl="node1" presStyleIdx="2" presStyleCnt="3">
        <dgm:presLayoutVars>
          <dgm:chMax val="0"/>
          <dgm:chPref val="0"/>
          <dgm:bulletEnabled val="1"/>
        </dgm:presLayoutVars>
      </dgm:prSet>
      <dgm:spPr/>
    </dgm:pt>
  </dgm:ptLst>
  <dgm:cxnLst>
    <dgm:cxn modelId="{842BE50A-A1B2-4E92-8728-7FDA7A152AEA}" type="presOf" srcId="{2BEF3E8C-7382-4E38-8789-20D4CC845DE2}" destId="{06A1BBD2-1A03-4976-8249-5CA95C923AFA}" srcOrd="1" destOrd="0" presId="urn:microsoft.com/office/officeart/2005/8/layout/chart3"/>
    <dgm:cxn modelId="{DD14911F-34EB-4633-8596-B4B93F77ADFE}" type="presOf" srcId="{1EF6D1D0-2967-47DC-A984-79EB240440C9}" destId="{602875FC-8CCF-4DD4-81CF-3264B9880CC6}" srcOrd="0" destOrd="0" presId="urn:microsoft.com/office/officeart/2005/8/layout/chart3"/>
    <dgm:cxn modelId="{098F662A-2BD1-4DD2-A8BD-CF656CE33224}" type="presOf" srcId="{2BEF3E8C-7382-4E38-8789-20D4CC845DE2}" destId="{3B22E2CD-50D7-42B1-915D-27BFEB70EAEC}" srcOrd="0" destOrd="0" presId="urn:microsoft.com/office/officeart/2005/8/layout/chart3"/>
    <dgm:cxn modelId="{10279C41-B6CF-4C61-BBAF-6DB61FC06DDE}" type="presOf" srcId="{92D6ECB1-157E-45C5-8C40-5FA0323D8803}" destId="{F5E60D19-7654-4365-B9BC-25439DD211E5}" srcOrd="1" destOrd="0" presId="urn:microsoft.com/office/officeart/2005/8/layout/chart3"/>
    <dgm:cxn modelId="{C4F5E4AB-6E43-424A-A088-F918AA4B3A29}" srcId="{1EF6D1D0-2967-47DC-A984-79EB240440C9}" destId="{57329B8E-EB09-496E-B159-935F3E65BFCE}" srcOrd="1" destOrd="0" parTransId="{3993D523-ABB0-46B0-8CBF-B76EE923A593}" sibTransId="{208C1774-C731-43A6-A2C9-40B913476D6F}"/>
    <dgm:cxn modelId="{9CA8CFB4-10CF-47A0-B4AA-2283E47E6733}" srcId="{1EF6D1D0-2967-47DC-A984-79EB240440C9}" destId="{2BEF3E8C-7382-4E38-8789-20D4CC845DE2}" srcOrd="2" destOrd="0" parTransId="{363ABC2E-D6D8-41C0-8756-6CF4FA43D87C}" sibTransId="{604DB7D8-A7B7-436D-9DE5-32635AE9051B}"/>
    <dgm:cxn modelId="{FE7BB2D0-9A33-4547-8DB3-CE0BA7744E44}" srcId="{1EF6D1D0-2967-47DC-A984-79EB240440C9}" destId="{92D6ECB1-157E-45C5-8C40-5FA0323D8803}" srcOrd="0" destOrd="0" parTransId="{F4426F1D-C576-4C94-839F-ECA56BB7FF1B}" sibTransId="{24AA1F2B-59E8-41C1-91B7-10BBA4E08651}"/>
    <dgm:cxn modelId="{F6BAA8E1-452F-4DA6-A6F5-B3A8092E1370}" type="presOf" srcId="{57329B8E-EB09-496E-B159-935F3E65BFCE}" destId="{B09A69DA-A6DB-4AAA-8655-D579818B84AB}" srcOrd="0" destOrd="0" presId="urn:microsoft.com/office/officeart/2005/8/layout/chart3"/>
    <dgm:cxn modelId="{6470CDEB-1CCB-4632-BCED-5C96298FD8CA}" type="presOf" srcId="{92D6ECB1-157E-45C5-8C40-5FA0323D8803}" destId="{64654471-3C5A-4135-904A-B9B09E1B00B8}" srcOrd="0" destOrd="0" presId="urn:microsoft.com/office/officeart/2005/8/layout/chart3"/>
    <dgm:cxn modelId="{3F526CF1-ABEF-45B5-8D85-763066B75EF7}" type="presOf" srcId="{57329B8E-EB09-496E-B159-935F3E65BFCE}" destId="{4EF3D930-96AB-4FD7-B2B4-9C8F19D33E83}" srcOrd="1" destOrd="0" presId="urn:microsoft.com/office/officeart/2005/8/layout/chart3"/>
    <dgm:cxn modelId="{EDE1C2B2-0877-467B-8B71-B7BC8465F997}" type="presParOf" srcId="{602875FC-8CCF-4DD4-81CF-3264B9880CC6}" destId="{64654471-3C5A-4135-904A-B9B09E1B00B8}" srcOrd="0" destOrd="0" presId="urn:microsoft.com/office/officeart/2005/8/layout/chart3"/>
    <dgm:cxn modelId="{4C9E3F30-A619-4ED5-A9C1-4083C215C8CC}" type="presParOf" srcId="{602875FC-8CCF-4DD4-81CF-3264B9880CC6}" destId="{F5E60D19-7654-4365-B9BC-25439DD211E5}" srcOrd="1" destOrd="0" presId="urn:microsoft.com/office/officeart/2005/8/layout/chart3"/>
    <dgm:cxn modelId="{5736B690-E9A4-426B-8739-F1D6453F7D6D}" type="presParOf" srcId="{602875FC-8CCF-4DD4-81CF-3264B9880CC6}" destId="{B09A69DA-A6DB-4AAA-8655-D579818B84AB}" srcOrd="2" destOrd="0" presId="urn:microsoft.com/office/officeart/2005/8/layout/chart3"/>
    <dgm:cxn modelId="{BB6301CC-6697-4736-A47A-78922C5FE379}" type="presParOf" srcId="{602875FC-8CCF-4DD4-81CF-3264B9880CC6}" destId="{4EF3D930-96AB-4FD7-B2B4-9C8F19D33E83}" srcOrd="3" destOrd="0" presId="urn:microsoft.com/office/officeart/2005/8/layout/chart3"/>
    <dgm:cxn modelId="{2409E83F-F6CC-4028-ACC8-66F4AF9F2944}" type="presParOf" srcId="{602875FC-8CCF-4DD4-81CF-3264B9880CC6}" destId="{3B22E2CD-50D7-42B1-915D-27BFEB70EAEC}" srcOrd="4" destOrd="0" presId="urn:microsoft.com/office/officeart/2005/8/layout/chart3"/>
    <dgm:cxn modelId="{66868E19-EB33-407B-97F0-F1BE8009A9AD}" type="presParOf" srcId="{602875FC-8CCF-4DD4-81CF-3264B9880CC6}" destId="{06A1BBD2-1A03-4976-8249-5CA95C923AFA}"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54471-3C5A-4135-904A-B9B09E1B00B8}">
      <dsp:nvSpPr>
        <dsp:cNvPr id="0" name=""/>
        <dsp:cNvSpPr/>
      </dsp:nvSpPr>
      <dsp:spPr>
        <a:xfrm>
          <a:off x="3945515" y="283428"/>
          <a:ext cx="3527107" cy="3527107"/>
        </a:xfrm>
        <a:prstGeom prst="pie">
          <a:avLst>
            <a:gd name="adj1" fmla="val 16200000"/>
            <a:gd name="adj2" fmla="val 18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Oversight</a:t>
          </a:r>
        </a:p>
      </dsp:txBody>
      <dsp:txXfrm>
        <a:off x="5863170" y="934263"/>
        <a:ext cx="1196697" cy="1175702"/>
      </dsp:txXfrm>
    </dsp:sp>
    <dsp:sp modelId="{B09A69DA-A6DB-4AAA-8655-D579818B84AB}">
      <dsp:nvSpPr>
        <dsp:cNvPr id="0" name=""/>
        <dsp:cNvSpPr/>
      </dsp:nvSpPr>
      <dsp:spPr>
        <a:xfrm>
          <a:off x="3763701" y="388401"/>
          <a:ext cx="3527107" cy="3527107"/>
        </a:xfrm>
        <a:prstGeom prst="pie">
          <a:avLst>
            <a:gd name="adj1" fmla="val 1800000"/>
            <a:gd name="adj2" fmla="val 90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Insight</a:t>
          </a:r>
        </a:p>
      </dsp:txBody>
      <dsp:txXfrm>
        <a:off x="4729457" y="2613838"/>
        <a:ext cx="1595596" cy="1091723"/>
      </dsp:txXfrm>
    </dsp:sp>
    <dsp:sp modelId="{3B22E2CD-50D7-42B1-915D-27BFEB70EAEC}">
      <dsp:nvSpPr>
        <dsp:cNvPr id="0" name=""/>
        <dsp:cNvSpPr/>
      </dsp:nvSpPr>
      <dsp:spPr>
        <a:xfrm>
          <a:off x="3763701" y="388401"/>
          <a:ext cx="3527107" cy="3527107"/>
        </a:xfrm>
        <a:prstGeom prst="pie">
          <a:avLst>
            <a:gd name="adj1" fmla="val 90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Foresight</a:t>
          </a:r>
        </a:p>
      </dsp:txBody>
      <dsp:txXfrm>
        <a:off x="4141605" y="1081226"/>
        <a:ext cx="1196697" cy="1175702"/>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1CD96-0FAA-42AD-8760-4C4F48EA8BD1}" type="datetimeFigureOut">
              <a:rPr lang="en-US" smtClean="0"/>
              <a:t>5/2/2023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27591-DBB9-45B4-9091-E724E8EB4673}" type="slidenum">
              <a:rPr lang="en-US" smtClean="0"/>
              <a:t>‹#›</a:t>
            </a:fld>
            <a:endParaRPr lang="en-US" dirty="0"/>
          </a:p>
        </p:txBody>
      </p:sp>
    </p:spTree>
    <p:extLst>
      <p:ext uri="{BB962C8B-B14F-4D97-AF65-F5344CB8AC3E}">
        <p14:creationId xmlns:p14="http://schemas.microsoft.com/office/powerpoint/2010/main" val="3867626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Introduction/Overview of why the grant recipients are attending the training. </a:t>
            </a:r>
          </a:p>
          <a:p>
            <a:endParaRPr lang="en-US" dirty="0"/>
          </a:p>
          <a:p>
            <a:r>
              <a:rPr lang="en-US" dirty="0"/>
              <a:t>Future presentations and grant training will be available in the coming weeks and months</a:t>
            </a:r>
          </a:p>
          <a:p>
            <a:endParaRPr lang="en-US" dirty="0"/>
          </a:p>
          <a:p>
            <a:r>
              <a:rPr lang="en-US" dirty="0"/>
              <a:t>Landing page has been developed by WEDC</a:t>
            </a:r>
          </a:p>
          <a:p>
            <a:endParaRPr lang="en-US" dirty="0"/>
          </a:p>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1</a:t>
            </a:fld>
            <a:endParaRPr lang="en-US" dirty="0"/>
          </a:p>
        </p:txBody>
      </p:sp>
    </p:spTree>
    <p:extLst>
      <p:ext uri="{BB962C8B-B14F-4D97-AF65-F5344CB8AC3E}">
        <p14:creationId xmlns:p14="http://schemas.microsoft.com/office/powerpoint/2010/main" val="3487150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2</a:t>
            </a:fld>
            <a:endParaRPr lang="en-US" dirty="0"/>
          </a:p>
        </p:txBody>
      </p:sp>
    </p:spTree>
    <p:extLst>
      <p:ext uri="{BB962C8B-B14F-4D97-AF65-F5344CB8AC3E}">
        <p14:creationId xmlns:p14="http://schemas.microsoft.com/office/powerpoint/2010/main" val="3311601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3</a:t>
            </a:fld>
            <a:endParaRPr lang="en-US" dirty="0"/>
          </a:p>
        </p:txBody>
      </p:sp>
    </p:spTree>
    <p:extLst>
      <p:ext uri="{BB962C8B-B14F-4D97-AF65-F5344CB8AC3E}">
        <p14:creationId xmlns:p14="http://schemas.microsoft.com/office/powerpoint/2010/main" val="1439314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5F4D48-1865-A331-03E8-49D01E3662E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D83B98-5769-E969-BF77-6CD13FA2A182}"/>
              </a:ext>
            </a:extLst>
          </p:cNvPr>
          <p:cNvSpPr>
            <a:spLocks noGrp="1"/>
          </p:cNvSpPr>
          <p:nvPr>
            <p:ph type="ctrTitle"/>
          </p:nvPr>
        </p:nvSpPr>
        <p:spPr>
          <a:xfrm>
            <a:off x="477078" y="5439979"/>
            <a:ext cx="11236960" cy="785035"/>
          </a:xfrm>
          <a:prstGeom prst="rect">
            <a:avLst/>
          </a:prstGeom>
        </p:spPr>
        <p:txBody>
          <a:bodyPr tIns="0" bIns="0" anchor="ctr" anchorCtr="0">
            <a:normAutofit/>
          </a:bodyPr>
          <a:lstStyle>
            <a:lvl1pPr algn="l">
              <a:defRPr sz="4000" b="1" i="0">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3CC358B-1F99-2995-75C7-7EE88A1642A7}"/>
              </a:ext>
            </a:extLst>
          </p:cNvPr>
          <p:cNvSpPr>
            <a:spLocks noGrp="1"/>
          </p:cNvSpPr>
          <p:nvPr>
            <p:ph type="subTitle" idx="1"/>
          </p:nvPr>
        </p:nvSpPr>
        <p:spPr>
          <a:xfrm>
            <a:off x="477077" y="6225014"/>
            <a:ext cx="11236959" cy="400119"/>
          </a:xfrm>
          <a:prstGeom prst="rect">
            <a:avLst/>
          </a:prstGeom>
        </p:spPr>
        <p:txBody>
          <a:bodyPr tIns="0" bIns="0"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A red and black logo&#10;&#10;Description automatically generated with low confidence">
            <a:extLst>
              <a:ext uri="{FF2B5EF4-FFF2-40B4-BE49-F238E27FC236}">
                <a16:creationId xmlns:a16="http://schemas.microsoft.com/office/drawing/2014/main" id="{6D335231-B2B0-7839-AF6A-A52BD3A235D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7077" y="2223683"/>
            <a:ext cx="4015410" cy="785035"/>
          </a:xfrm>
          <a:prstGeom prst="rect">
            <a:avLst/>
          </a:prstGeom>
        </p:spPr>
      </p:pic>
      <p:sp>
        <p:nvSpPr>
          <p:cNvPr id="6" name="Rectangle 5">
            <a:extLst>
              <a:ext uri="{FF2B5EF4-FFF2-40B4-BE49-F238E27FC236}">
                <a16:creationId xmlns:a16="http://schemas.microsoft.com/office/drawing/2014/main" id="{EFBF6E3E-DC53-7581-6544-23C2C8C33968}"/>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rgbClr val="606264"/>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rgbClr val="6062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269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ive Layout 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F51959-22DB-1157-A720-CE3CD147253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238266"/>
            <a:ext cx="11236960" cy="620395"/>
          </a:xfrm>
          <a:prstGeom prst="rect">
            <a:avLst/>
          </a:prstGeom>
        </p:spPr>
        <p:txBody>
          <a:bodyPr>
            <a:normAutofit/>
          </a:bodyPr>
          <a:lstStyle>
            <a:lvl1pPr>
              <a:defRPr sz="3000">
                <a:solidFill>
                  <a:srgbClr val="D42B1E"/>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3964609"/>
            <a:ext cx="11236959" cy="2021957"/>
          </a:xfrm>
          <a:prstGeom prst="rect">
            <a:avLst/>
          </a:prstGeom>
        </p:spPr>
        <p:txBody>
          <a:bodyPr>
            <a:no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34BA1AB8-831A-AF61-52F2-7CD1A394D520}"/>
              </a:ext>
            </a:extLst>
          </p:cNvPr>
          <p:cNvSpPr>
            <a:spLocks noGrp="1"/>
          </p:cNvSpPr>
          <p:nvPr>
            <p:ph idx="13"/>
          </p:nvPr>
        </p:nvSpPr>
        <p:spPr>
          <a:xfrm>
            <a:off x="477520" y="0"/>
            <a:ext cx="9806167" cy="2902225"/>
          </a:xfrm>
          <a:prstGeom prst="rect">
            <a:avLst/>
          </a:prstGeom>
        </p:spPr>
        <p:txBody>
          <a:bodyPr tIns="0" bIns="0" anchor="ctr" anchorCtr="0">
            <a:normAutofit/>
          </a:bodyPr>
          <a:lstStyle>
            <a:lvl1pPr marL="0" indent="0">
              <a:spcAft>
                <a:spcPts val="300"/>
              </a:spcAft>
              <a:buNone/>
              <a:defRPr sz="2500" b="1" i="0">
                <a:latin typeface="Arial" panose="020B0604020202020204" pitchFamily="34" charset="0"/>
                <a:cs typeface="Arial" panose="020B0604020202020204" pitchFamily="34" charset="0"/>
              </a:defRPr>
            </a:lvl1pPr>
            <a:lvl2pPr>
              <a:spcAft>
                <a:spcPts val="300"/>
              </a:spcAft>
              <a:defRPr/>
            </a:lvl2pPr>
          </a:lstStyle>
          <a:p>
            <a:pPr lvl="0"/>
            <a:r>
              <a:rPr lang="en-US" dirty="0"/>
              <a:t>Click to edit Master text styles</a:t>
            </a:r>
          </a:p>
        </p:txBody>
      </p:sp>
      <p:pic>
        <p:nvPicPr>
          <p:cNvPr id="9" name="Picture 8" descr="Shape, background pattern&#10;&#10;Description automatically generated">
            <a:extLst>
              <a:ext uri="{FF2B5EF4-FFF2-40B4-BE49-F238E27FC236}">
                <a16:creationId xmlns:a16="http://schemas.microsoft.com/office/drawing/2014/main" id="{5478D5D1-3EF8-9731-80C5-2D6DAFD1CE1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50324" y="480675"/>
            <a:ext cx="1213831" cy="1965960"/>
          </a:xfrm>
          <a:prstGeom prst="rect">
            <a:avLst/>
          </a:prstGeom>
        </p:spPr>
      </p:pic>
      <p:pic>
        <p:nvPicPr>
          <p:cNvPr id="11" name="Picture 10" descr="A red and black logo&#10;&#10;Description automatically generated with low confidence">
            <a:extLst>
              <a:ext uri="{FF2B5EF4-FFF2-40B4-BE49-F238E27FC236}">
                <a16:creationId xmlns:a16="http://schemas.microsoft.com/office/drawing/2014/main" id="{5AAEC1A4-E3D5-3ACF-FE5E-902F66C75F9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0" name="Rectangle 9">
            <a:extLst>
              <a:ext uri="{FF2B5EF4-FFF2-40B4-BE49-F238E27FC236}">
                <a16:creationId xmlns:a16="http://schemas.microsoft.com/office/drawing/2014/main" id="{E855D0FC-E4D6-147E-F010-37435EF5166A}"/>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909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lling Question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C9FC29-F210-ACE0-3839-AFB26854AB5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hasCustomPrompt="1"/>
          </p:nvPr>
        </p:nvSpPr>
        <p:spPr>
          <a:xfrm>
            <a:off x="477521" y="580942"/>
            <a:ext cx="2411454" cy="440193"/>
          </a:xfrm>
          <a:prstGeom prst="rect">
            <a:avLst/>
          </a:prstGeom>
        </p:spPr>
        <p:txBody>
          <a:bodyPr tIns="0" bIns="0">
            <a:noAutofit/>
          </a:bodyPr>
          <a:lstStyle>
            <a:lvl1pPr>
              <a:defRPr sz="4000">
                <a:solidFill>
                  <a:schemeClr val="bg1"/>
                </a:solidFill>
              </a:defRPr>
            </a:lvl1pPr>
          </a:lstStyle>
          <a:p>
            <a:r>
              <a:rPr lang="en-US" dirty="0"/>
              <a:t>POLLING</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775792"/>
            <a:ext cx="11236959" cy="1060174"/>
          </a:xfrm>
          <a:prstGeom prst="rect">
            <a:avLst/>
          </a:prstGeom>
        </p:spPr>
        <p:txBody>
          <a:bodyPr anchor="ctr" anchorCtr="0">
            <a:normAutofit/>
          </a:bodyPr>
          <a:lstStyle>
            <a:lvl1pPr marL="0" indent="0">
              <a:spcAft>
                <a:spcPts val="300"/>
              </a:spcAft>
              <a:buNone/>
              <a:defRPr sz="2500" b="1"/>
            </a:lvl1pPr>
            <a:lvl2pPr>
              <a:spcAft>
                <a:spcPts val="300"/>
              </a:spcAft>
              <a:defRPr/>
            </a:lvl2pPr>
          </a:lstStyle>
          <a:p>
            <a:pPr lvl="0"/>
            <a:r>
              <a:rPr lang="en-US" dirty="0"/>
              <a:t>Click to edit Master text styles</a:t>
            </a:r>
          </a:p>
        </p:txBody>
      </p:sp>
      <p:sp>
        <p:nvSpPr>
          <p:cNvPr id="8" name="Content Placeholder 2">
            <a:extLst>
              <a:ext uri="{FF2B5EF4-FFF2-40B4-BE49-F238E27FC236}">
                <a16:creationId xmlns:a16="http://schemas.microsoft.com/office/drawing/2014/main" id="{34BA1AB8-831A-AF61-52F2-7CD1A394D520}"/>
              </a:ext>
            </a:extLst>
          </p:cNvPr>
          <p:cNvSpPr>
            <a:spLocks noGrp="1"/>
          </p:cNvSpPr>
          <p:nvPr>
            <p:ph idx="13"/>
          </p:nvPr>
        </p:nvSpPr>
        <p:spPr>
          <a:xfrm>
            <a:off x="3366496" y="568407"/>
            <a:ext cx="8653670" cy="465263"/>
          </a:xfrm>
          <a:prstGeom prst="rect">
            <a:avLst/>
          </a:prstGeom>
        </p:spPr>
        <p:txBody>
          <a:bodyPr tIns="0" bIns="0" anchor="ctr" anchorCtr="0">
            <a:noAutofit/>
          </a:bodyPr>
          <a:lstStyle>
            <a:lvl1pPr marL="0" indent="0">
              <a:spcAft>
                <a:spcPts val="300"/>
              </a:spcAft>
              <a:buNone/>
              <a:defRPr sz="4000" b="1" i="0">
                <a:latin typeface="Arial" panose="020B0604020202020204" pitchFamily="34" charset="0"/>
                <a:cs typeface="Arial" panose="020B0604020202020204" pitchFamily="34" charset="0"/>
              </a:defRPr>
            </a:lvl1pPr>
            <a:lvl2pPr>
              <a:spcAft>
                <a:spcPts val="300"/>
              </a:spcAft>
              <a:defRPr/>
            </a:lvl2pPr>
          </a:lstStyle>
          <a:p>
            <a:pPr lvl="0"/>
            <a:r>
              <a:rPr lang="en-US" dirty="0"/>
              <a:t>Click to edit Master text styles</a:t>
            </a:r>
          </a:p>
        </p:txBody>
      </p:sp>
      <p:pic>
        <p:nvPicPr>
          <p:cNvPr id="11" name="Picture 10" descr="A red and black logo&#10;&#10;Description automatically generated with low confidence">
            <a:extLst>
              <a:ext uri="{FF2B5EF4-FFF2-40B4-BE49-F238E27FC236}">
                <a16:creationId xmlns:a16="http://schemas.microsoft.com/office/drawing/2014/main" id="{5AAEC1A4-E3D5-3ACF-FE5E-902F66C75F9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2" name="Content Placeholder 2">
            <a:extLst>
              <a:ext uri="{FF2B5EF4-FFF2-40B4-BE49-F238E27FC236}">
                <a16:creationId xmlns:a16="http://schemas.microsoft.com/office/drawing/2014/main" id="{82DA3BB1-0193-88DA-0A4B-3AEB04067EAC}"/>
              </a:ext>
            </a:extLst>
          </p:cNvPr>
          <p:cNvSpPr>
            <a:spLocks noGrp="1"/>
          </p:cNvSpPr>
          <p:nvPr>
            <p:ph idx="14"/>
          </p:nvPr>
        </p:nvSpPr>
        <p:spPr>
          <a:xfrm>
            <a:off x="1364974" y="3045763"/>
            <a:ext cx="10349505" cy="608883"/>
          </a:xfrm>
          <a:prstGeom prst="rect">
            <a:avLst/>
          </a:prstGeom>
        </p:spPr>
        <p:txBody>
          <a:bodyPr anchor="ctr" anchorCtr="0">
            <a:normAutofit/>
          </a:bodyPr>
          <a:lstStyle>
            <a:lvl1pPr marL="0" indent="0">
              <a:spcAft>
                <a:spcPts val="300"/>
              </a:spcAft>
              <a:buNone/>
              <a:defRPr sz="2000" b="0"/>
            </a:lvl1pPr>
            <a:lvl2pPr>
              <a:spcAft>
                <a:spcPts val="300"/>
              </a:spcAft>
              <a:defRPr/>
            </a:lvl2pPr>
          </a:lstStyle>
          <a:p>
            <a:pPr lvl="0"/>
            <a:r>
              <a:rPr lang="en-US" dirty="0"/>
              <a:t>Click to edit Master text styles</a:t>
            </a:r>
          </a:p>
        </p:txBody>
      </p:sp>
      <p:pic>
        <p:nvPicPr>
          <p:cNvPr id="14" name="Picture 13" descr="Shape, arrow&#10;&#10;Description automatically generated">
            <a:extLst>
              <a:ext uri="{FF2B5EF4-FFF2-40B4-BE49-F238E27FC236}">
                <a16:creationId xmlns:a16="http://schemas.microsoft.com/office/drawing/2014/main" id="{884C7CBF-90B7-9FF0-045E-F94DDC18671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3175000"/>
            <a:ext cx="217511" cy="352288"/>
          </a:xfrm>
          <a:prstGeom prst="rect">
            <a:avLst/>
          </a:prstGeom>
        </p:spPr>
      </p:pic>
      <p:sp>
        <p:nvSpPr>
          <p:cNvPr id="15" name="TextBox 14">
            <a:extLst>
              <a:ext uri="{FF2B5EF4-FFF2-40B4-BE49-F238E27FC236}">
                <a16:creationId xmlns:a16="http://schemas.microsoft.com/office/drawing/2014/main" id="{CB343AEE-B64E-2287-B156-151646CBB86D}"/>
              </a:ext>
            </a:extLst>
          </p:cNvPr>
          <p:cNvSpPr txBox="1"/>
          <p:nvPr userDrawn="1"/>
        </p:nvSpPr>
        <p:spPr>
          <a:xfrm>
            <a:off x="477519" y="3074145"/>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A</a:t>
            </a:r>
          </a:p>
        </p:txBody>
      </p:sp>
      <p:sp>
        <p:nvSpPr>
          <p:cNvPr id="16" name="Content Placeholder 2">
            <a:extLst>
              <a:ext uri="{FF2B5EF4-FFF2-40B4-BE49-F238E27FC236}">
                <a16:creationId xmlns:a16="http://schemas.microsoft.com/office/drawing/2014/main" id="{795FD510-1411-36FD-7B4A-865F68F923BF}"/>
              </a:ext>
            </a:extLst>
          </p:cNvPr>
          <p:cNvSpPr>
            <a:spLocks noGrp="1"/>
          </p:cNvSpPr>
          <p:nvPr>
            <p:ph idx="15"/>
          </p:nvPr>
        </p:nvSpPr>
        <p:spPr>
          <a:xfrm>
            <a:off x="1364974" y="3807763"/>
            <a:ext cx="10349505" cy="608883"/>
          </a:xfrm>
          <a:prstGeom prst="rect">
            <a:avLst/>
          </a:prstGeom>
        </p:spPr>
        <p:txBody>
          <a:bodyPr anchor="ctr" anchorCtr="0">
            <a:normAutofit/>
          </a:bodyPr>
          <a:lstStyle>
            <a:lvl1pPr marL="0" indent="0">
              <a:spcAft>
                <a:spcPts val="300"/>
              </a:spcAft>
              <a:buNone/>
              <a:defRPr sz="2000" b="0"/>
            </a:lvl1pPr>
            <a:lvl2pPr>
              <a:spcAft>
                <a:spcPts val="300"/>
              </a:spcAft>
              <a:defRPr/>
            </a:lvl2pPr>
          </a:lstStyle>
          <a:p>
            <a:pPr lvl="0"/>
            <a:r>
              <a:rPr lang="en-US" dirty="0"/>
              <a:t>Click to edit Master text styles</a:t>
            </a:r>
          </a:p>
        </p:txBody>
      </p:sp>
      <p:pic>
        <p:nvPicPr>
          <p:cNvPr id="17" name="Picture 16" descr="Shape, arrow&#10;&#10;Description automatically generated">
            <a:extLst>
              <a:ext uri="{FF2B5EF4-FFF2-40B4-BE49-F238E27FC236}">
                <a16:creationId xmlns:a16="http://schemas.microsoft.com/office/drawing/2014/main" id="{1D1745B8-0849-B0E0-F946-F62E726E85E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3937000"/>
            <a:ext cx="217511" cy="352288"/>
          </a:xfrm>
          <a:prstGeom prst="rect">
            <a:avLst/>
          </a:prstGeom>
        </p:spPr>
      </p:pic>
      <p:sp>
        <p:nvSpPr>
          <p:cNvPr id="18" name="TextBox 17">
            <a:extLst>
              <a:ext uri="{FF2B5EF4-FFF2-40B4-BE49-F238E27FC236}">
                <a16:creationId xmlns:a16="http://schemas.microsoft.com/office/drawing/2014/main" id="{95750F69-DB10-3A64-40F5-2F401B7D63C4}"/>
              </a:ext>
            </a:extLst>
          </p:cNvPr>
          <p:cNvSpPr txBox="1"/>
          <p:nvPr userDrawn="1"/>
        </p:nvSpPr>
        <p:spPr>
          <a:xfrm>
            <a:off x="477519" y="3836145"/>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B</a:t>
            </a:r>
          </a:p>
        </p:txBody>
      </p:sp>
      <p:sp>
        <p:nvSpPr>
          <p:cNvPr id="19" name="Content Placeholder 2">
            <a:extLst>
              <a:ext uri="{FF2B5EF4-FFF2-40B4-BE49-F238E27FC236}">
                <a16:creationId xmlns:a16="http://schemas.microsoft.com/office/drawing/2014/main" id="{A3A4CB6F-D7AD-BD40-11E0-53E89FC0933D}"/>
              </a:ext>
            </a:extLst>
          </p:cNvPr>
          <p:cNvSpPr>
            <a:spLocks noGrp="1"/>
          </p:cNvSpPr>
          <p:nvPr>
            <p:ph idx="16"/>
          </p:nvPr>
        </p:nvSpPr>
        <p:spPr>
          <a:xfrm>
            <a:off x="1364974" y="4565110"/>
            <a:ext cx="10349505" cy="608883"/>
          </a:xfrm>
          <a:prstGeom prst="rect">
            <a:avLst/>
          </a:prstGeom>
        </p:spPr>
        <p:txBody>
          <a:bodyPr anchor="ctr" anchorCtr="0">
            <a:normAutofit/>
          </a:bodyPr>
          <a:lstStyle>
            <a:lvl1pPr marL="0" indent="0">
              <a:spcAft>
                <a:spcPts val="300"/>
              </a:spcAft>
              <a:buNone/>
              <a:defRPr sz="2000" b="0"/>
            </a:lvl1pPr>
            <a:lvl2pPr>
              <a:spcAft>
                <a:spcPts val="300"/>
              </a:spcAft>
              <a:defRPr/>
            </a:lvl2pPr>
          </a:lstStyle>
          <a:p>
            <a:pPr lvl="0"/>
            <a:r>
              <a:rPr lang="en-US" dirty="0"/>
              <a:t>Click to edit Master text styles</a:t>
            </a:r>
          </a:p>
        </p:txBody>
      </p:sp>
      <p:pic>
        <p:nvPicPr>
          <p:cNvPr id="20" name="Picture 19" descr="Shape, arrow&#10;&#10;Description automatically generated">
            <a:extLst>
              <a:ext uri="{FF2B5EF4-FFF2-40B4-BE49-F238E27FC236}">
                <a16:creationId xmlns:a16="http://schemas.microsoft.com/office/drawing/2014/main" id="{04850AC9-120F-5B9A-D793-63BCFA8B2A0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4694347"/>
            <a:ext cx="217511" cy="352288"/>
          </a:xfrm>
          <a:prstGeom prst="rect">
            <a:avLst/>
          </a:prstGeom>
        </p:spPr>
      </p:pic>
      <p:sp>
        <p:nvSpPr>
          <p:cNvPr id="21" name="TextBox 20">
            <a:extLst>
              <a:ext uri="{FF2B5EF4-FFF2-40B4-BE49-F238E27FC236}">
                <a16:creationId xmlns:a16="http://schemas.microsoft.com/office/drawing/2014/main" id="{324BCA82-597C-4F4F-DCC6-F4E07E412552}"/>
              </a:ext>
            </a:extLst>
          </p:cNvPr>
          <p:cNvSpPr txBox="1"/>
          <p:nvPr userDrawn="1"/>
        </p:nvSpPr>
        <p:spPr>
          <a:xfrm>
            <a:off x="477519" y="4593492"/>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C</a:t>
            </a:r>
          </a:p>
        </p:txBody>
      </p:sp>
      <p:sp>
        <p:nvSpPr>
          <p:cNvPr id="22" name="Content Placeholder 2">
            <a:extLst>
              <a:ext uri="{FF2B5EF4-FFF2-40B4-BE49-F238E27FC236}">
                <a16:creationId xmlns:a16="http://schemas.microsoft.com/office/drawing/2014/main" id="{9EEF9466-6BB4-C6EC-423D-2A93B5B11E5A}"/>
              </a:ext>
            </a:extLst>
          </p:cNvPr>
          <p:cNvSpPr>
            <a:spLocks noGrp="1"/>
          </p:cNvSpPr>
          <p:nvPr>
            <p:ph idx="17"/>
          </p:nvPr>
        </p:nvSpPr>
        <p:spPr>
          <a:xfrm>
            <a:off x="1364974" y="5344408"/>
            <a:ext cx="10349505" cy="608883"/>
          </a:xfrm>
          <a:prstGeom prst="rect">
            <a:avLst/>
          </a:prstGeom>
        </p:spPr>
        <p:txBody>
          <a:bodyPr anchor="ctr" anchorCtr="0">
            <a:normAutofit/>
          </a:bodyPr>
          <a:lstStyle>
            <a:lvl1pPr marL="0" indent="0">
              <a:spcAft>
                <a:spcPts val="300"/>
              </a:spcAft>
              <a:buNone/>
              <a:defRPr sz="2000" b="0"/>
            </a:lvl1pPr>
            <a:lvl2pPr>
              <a:spcAft>
                <a:spcPts val="300"/>
              </a:spcAft>
              <a:defRPr/>
            </a:lvl2pPr>
          </a:lstStyle>
          <a:p>
            <a:pPr lvl="0"/>
            <a:r>
              <a:rPr lang="en-US" dirty="0"/>
              <a:t>Click to edit Master text styles</a:t>
            </a:r>
          </a:p>
        </p:txBody>
      </p:sp>
      <p:pic>
        <p:nvPicPr>
          <p:cNvPr id="23" name="Picture 22" descr="Shape, arrow&#10;&#10;Description automatically generated">
            <a:extLst>
              <a:ext uri="{FF2B5EF4-FFF2-40B4-BE49-F238E27FC236}">
                <a16:creationId xmlns:a16="http://schemas.microsoft.com/office/drawing/2014/main" id="{A420CE9F-6302-4224-AEFB-E08D1D065D6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5473645"/>
            <a:ext cx="217511" cy="352288"/>
          </a:xfrm>
          <a:prstGeom prst="rect">
            <a:avLst/>
          </a:prstGeom>
        </p:spPr>
      </p:pic>
      <p:sp>
        <p:nvSpPr>
          <p:cNvPr id="24" name="TextBox 23">
            <a:extLst>
              <a:ext uri="{FF2B5EF4-FFF2-40B4-BE49-F238E27FC236}">
                <a16:creationId xmlns:a16="http://schemas.microsoft.com/office/drawing/2014/main" id="{D09689F9-C825-A4E4-064F-78D02BBF2319}"/>
              </a:ext>
            </a:extLst>
          </p:cNvPr>
          <p:cNvSpPr txBox="1"/>
          <p:nvPr userDrawn="1"/>
        </p:nvSpPr>
        <p:spPr>
          <a:xfrm>
            <a:off x="477519" y="5372790"/>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D</a:t>
            </a:r>
          </a:p>
        </p:txBody>
      </p:sp>
      <p:sp>
        <p:nvSpPr>
          <p:cNvPr id="25" name="Rectangle 24">
            <a:extLst>
              <a:ext uri="{FF2B5EF4-FFF2-40B4-BE49-F238E27FC236}">
                <a16:creationId xmlns:a16="http://schemas.microsoft.com/office/drawing/2014/main" id="{76356A77-01EA-6FF5-0C67-E73D92DCA67E}"/>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444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CF7DCB-CB9A-18BC-286B-FA6E629A07D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74CFBD-108F-5CA8-E709-0693C5F5128A}"/>
              </a:ext>
            </a:extLst>
          </p:cNvPr>
          <p:cNvSpPr>
            <a:spLocks noGrp="1"/>
          </p:cNvSpPr>
          <p:nvPr>
            <p:ph type="title"/>
          </p:nvPr>
        </p:nvSpPr>
        <p:spPr>
          <a:xfrm>
            <a:off x="458994" y="1308861"/>
            <a:ext cx="6114083" cy="1712636"/>
          </a:xfrm>
          <a:prstGeom prst="rect">
            <a:avLst/>
          </a:prstGeom>
        </p:spPr>
        <p:txBody>
          <a:bodyPr tIns="0" bIns="0" anchor="b" anchorCtr="0">
            <a:noAutofit/>
          </a:bodyPr>
          <a:lstStyle>
            <a:lvl1pPr algn="l">
              <a:defRPr sz="6000"/>
            </a:lvl1pPr>
          </a:lstStyle>
          <a:p>
            <a:r>
              <a:rPr lang="en-US" dirty="0"/>
              <a:t>Click to edit Master title style</a:t>
            </a:r>
          </a:p>
        </p:txBody>
      </p:sp>
      <p:pic>
        <p:nvPicPr>
          <p:cNvPr id="9" name="Picture 8" descr="A red and black logo&#10;&#10;Description automatically generated with low confidence">
            <a:extLst>
              <a:ext uri="{FF2B5EF4-FFF2-40B4-BE49-F238E27FC236}">
                <a16:creationId xmlns:a16="http://schemas.microsoft.com/office/drawing/2014/main" id="{B37EAEE5-589F-1610-357C-DB11E582B48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cxnSp>
        <p:nvCxnSpPr>
          <p:cNvPr id="11" name="Straight Connector 10">
            <a:extLst>
              <a:ext uri="{FF2B5EF4-FFF2-40B4-BE49-F238E27FC236}">
                <a16:creationId xmlns:a16="http://schemas.microsoft.com/office/drawing/2014/main" id="{69DB3C1B-BCC2-B0D9-E70F-9DD8043BF5D4}"/>
              </a:ext>
            </a:extLst>
          </p:cNvPr>
          <p:cNvCxnSpPr/>
          <p:nvPr userDrawn="1"/>
        </p:nvCxnSpPr>
        <p:spPr>
          <a:xfrm>
            <a:off x="477519" y="3429000"/>
            <a:ext cx="5618481" cy="0"/>
          </a:xfrm>
          <a:prstGeom prst="line">
            <a:avLst/>
          </a:prstGeom>
          <a:ln w="12700">
            <a:solidFill>
              <a:srgbClr val="D42B1E"/>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41CC8D3-2B7D-4BBD-1C77-EF0573CE5D60}"/>
              </a:ext>
            </a:extLst>
          </p:cNvPr>
          <p:cNvSpPr/>
          <p:nvPr userDrawn="1"/>
        </p:nvSpPr>
        <p:spPr>
          <a:xfrm>
            <a:off x="477519" y="6508115"/>
            <a:ext cx="6096000" cy="349885"/>
          </a:xfrm>
          <a:prstGeom prst="rect">
            <a:avLst/>
          </a:prstGeom>
        </p:spPr>
        <p:txBody>
          <a:bodyPr lIns="0" tIns="0" rIns="0" bIns="0" anchor="ctr" anchorCtr="0">
            <a:noAutofit/>
          </a:bodyPr>
          <a:lstStyle/>
          <a:p>
            <a:r>
              <a:rPr lang="en-US" sz="550" b="0" i="0" u="none" strike="noStrike" dirty="0">
                <a:solidFill>
                  <a:srgbClr val="606264"/>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rgbClr val="6062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2449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CF7DCB-CB9A-18BC-286B-FA6E629A07D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74CFBD-108F-5CA8-E709-0693C5F5128A}"/>
              </a:ext>
            </a:extLst>
          </p:cNvPr>
          <p:cNvSpPr>
            <a:spLocks noGrp="1"/>
          </p:cNvSpPr>
          <p:nvPr>
            <p:ph type="title"/>
          </p:nvPr>
        </p:nvSpPr>
        <p:spPr>
          <a:xfrm>
            <a:off x="458994" y="1"/>
            <a:ext cx="7401896" cy="5582264"/>
          </a:xfrm>
          <a:prstGeom prst="rect">
            <a:avLst/>
          </a:prstGeom>
        </p:spPr>
        <p:txBody>
          <a:bodyPr tIns="0" bIns="0" anchor="ctr" anchorCtr="0">
            <a:noAutofit/>
          </a:bodyPr>
          <a:lstStyle>
            <a:lvl1pPr algn="l">
              <a:defRPr sz="6000">
                <a:solidFill>
                  <a:schemeClr val="bg1"/>
                </a:solidFill>
              </a:defRPr>
            </a:lvl1pPr>
          </a:lstStyle>
          <a:p>
            <a:r>
              <a:rPr lang="en-US" dirty="0"/>
              <a:t>Click to edit Master title style</a:t>
            </a:r>
          </a:p>
        </p:txBody>
      </p:sp>
      <p:pic>
        <p:nvPicPr>
          <p:cNvPr id="6" name="Picture 5" descr="A red and black logo&#10;&#10;Description automatically generated with low confidence">
            <a:extLst>
              <a:ext uri="{FF2B5EF4-FFF2-40B4-BE49-F238E27FC236}">
                <a16:creationId xmlns:a16="http://schemas.microsoft.com/office/drawing/2014/main" id="{2DB7F521-96BD-101D-DDEA-BC42A048B0A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87839" y="5732922"/>
            <a:ext cx="2263848" cy="442595"/>
          </a:xfrm>
          <a:prstGeom prst="rect">
            <a:avLst/>
          </a:prstGeom>
        </p:spPr>
      </p:pic>
      <p:sp>
        <p:nvSpPr>
          <p:cNvPr id="4" name="TextBox 3">
            <a:extLst>
              <a:ext uri="{FF2B5EF4-FFF2-40B4-BE49-F238E27FC236}">
                <a16:creationId xmlns:a16="http://schemas.microsoft.com/office/drawing/2014/main" id="{C6ACEFC9-10D0-7144-C754-1E0129D8E277}"/>
              </a:ext>
            </a:extLst>
          </p:cNvPr>
          <p:cNvSpPr txBox="1"/>
          <p:nvPr userDrawn="1"/>
        </p:nvSpPr>
        <p:spPr>
          <a:xfrm>
            <a:off x="8777323" y="6358663"/>
            <a:ext cx="3484880" cy="153888"/>
          </a:xfrm>
          <a:prstGeom prst="rect">
            <a:avLst/>
          </a:prstGeom>
          <a:noFill/>
        </p:spPr>
        <p:txBody>
          <a:bodyPr wrap="square" lIns="0" tIns="0" rIns="0" bIns="0" rtlCol="0" anchor="b" anchorCtr="0">
            <a:spAutoFit/>
          </a:bodyPr>
          <a:lstStyle/>
          <a:p>
            <a:pPr algn="ctr"/>
            <a:r>
              <a:rPr lang="en-US" sz="1000" b="1" i="0" dirty="0">
                <a:solidFill>
                  <a:srgbClr val="606264"/>
                </a:solidFill>
                <a:latin typeface="Arial" panose="020B0604020202020204" pitchFamily="34" charset="0"/>
                <a:cs typeface="Arial" panose="020B0604020202020204" pitchFamily="34" charset="0"/>
              </a:rPr>
              <a:t>Assurance  /  Tax  /  Advisory</a:t>
            </a:r>
          </a:p>
        </p:txBody>
      </p:sp>
      <p:sp>
        <p:nvSpPr>
          <p:cNvPr id="12" name="TextBox 11">
            <a:extLst>
              <a:ext uri="{FF2B5EF4-FFF2-40B4-BE49-F238E27FC236}">
                <a16:creationId xmlns:a16="http://schemas.microsoft.com/office/drawing/2014/main" id="{7375AA6C-879D-F65F-9B31-775DA55C80FD}"/>
              </a:ext>
            </a:extLst>
          </p:cNvPr>
          <p:cNvSpPr txBox="1"/>
          <p:nvPr userDrawn="1"/>
        </p:nvSpPr>
        <p:spPr>
          <a:xfrm>
            <a:off x="458994" y="5527413"/>
            <a:ext cx="3484880" cy="307777"/>
          </a:xfrm>
          <a:prstGeom prst="rect">
            <a:avLst/>
          </a:prstGeom>
          <a:noFill/>
        </p:spPr>
        <p:txBody>
          <a:bodyPr wrap="square" lIns="0" tIns="0" rIns="0" bIns="0" rtlCol="0" anchor="b" anchorCtr="0">
            <a:spAutoFit/>
          </a:bodyPr>
          <a:lstStyle/>
          <a:p>
            <a:pPr algn="l"/>
            <a:r>
              <a:rPr lang="en-US" sz="2000" b="1" i="0" dirty="0">
                <a:solidFill>
                  <a:schemeClr val="bg1"/>
                </a:solidFill>
                <a:latin typeface="Arial" panose="020B0604020202020204" pitchFamily="34" charset="0"/>
                <a:cs typeface="Arial" panose="020B0604020202020204" pitchFamily="34" charset="0"/>
              </a:rPr>
              <a:t>forvis.com</a:t>
            </a:r>
          </a:p>
        </p:txBody>
      </p:sp>
    </p:spTree>
    <p:extLst>
      <p:ext uri="{BB962C8B-B14F-4D97-AF65-F5344CB8AC3E}">
        <p14:creationId xmlns:p14="http://schemas.microsoft.com/office/powerpoint/2010/main" val="2875595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resenters">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8019-646D-4124-A9E3-01C2E7BEE10A}"/>
              </a:ext>
            </a:extLst>
          </p:cNvPr>
          <p:cNvSpPr>
            <a:spLocks noGrp="1"/>
          </p:cNvSpPr>
          <p:nvPr>
            <p:ph type="title" hasCustomPrompt="1"/>
          </p:nvPr>
        </p:nvSpPr>
        <p:spPr>
          <a:xfrm>
            <a:off x="342899" y="393542"/>
            <a:ext cx="11363325" cy="768096"/>
          </a:xfrm>
        </p:spPr>
        <p:txBody>
          <a:bodyPr/>
          <a:lstStyle>
            <a:lvl1pPr>
              <a:defRPr/>
            </a:lvl1pPr>
          </a:lstStyle>
          <a:p>
            <a:r>
              <a:rPr lang="en-US"/>
              <a:t>Meet the Presenters</a:t>
            </a:r>
          </a:p>
        </p:txBody>
      </p:sp>
      <p:sp>
        <p:nvSpPr>
          <p:cNvPr id="5" name="Picture Placeholder 4">
            <a:extLst>
              <a:ext uri="{FF2B5EF4-FFF2-40B4-BE49-F238E27FC236}">
                <a16:creationId xmlns:a16="http://schemas.microsoft.com/office/drawing/2014/main" id="{6D304A2A-7C97-497E-A9D7-8DD819FEA767}"/>
              </a:ext>
            </a:extLst>
          </p:cNvPr>
          <p:cNvSpPr>
            <a:spLocks noGrp="1"/>
          </p:cNvSpPr>
          <p:nvPr>
            <p:ph type="pic" sz="quarter" idx="13"/>
          </p:nvPr>
        </p:nvSpPr>
        <p:spPr>
          <a:xfrm>
            <a:off x="342900" y="1820920"/>
            <a:ext cx="1692275" cy="1836680"/>
          </a:xfrm>
        </p:spPr>
        <p:txBody>
          <a:bodyPr/>
          <a:lstStyle/>
          <a:p>
            <a:endParaRPr lang="en-US" dirty="0"/>
          </a:p>
        </p:txBody>
      </p:sp>
      <p:sp>
        <p:nvSpPr>
          <p:cNvPr id="9" name="Text Placeholder 8">
            <a:extLst>
              <a:ext uri="{FF2B5EF4-FFF2-40B4-BE49-F238E27FC236}">
                <a16:creationId xmlns:a16="http://schemas.microsoft.com/office/drawing/2014/main" id="{B81BDB01-21A7-432D-9033-7C15E22F17D7}"/>
              </a:ext>
            </a:extLst>
          </p:cNvPr>
          <p:cNvSpPr>
            <a:spLocks noGrp="1"/>
          </p:cNvSpPr>
          <p:nvPr>
            <p:ph type="body" sz="quarter" idx="14"/>
          </p:nvPr>
        </p:nvSpPr>
        <p:spPr>
          <a:xfrm>
            <a:off x="2208212" y="1820921"/>
            <a:ext cx="3735388" cy="365126"/>
          </a:xfrm>
        </p:spPr>
        <p:txBody>
          <a:bodyPr>
            <a:noAutofit/>
          </a:bodyPr>
          <a:lstStyle>
            <a:lvl1pPr marL="0" indent="0">
              <a:buFontTx/>
              <a:buNone/>
              <a:defRPr sz="2400" b="1"/>
            </a:lvl1pPr>
          </a:lstStyle>
          <a:p>
            <a:pPr lvl="0"/>
            <a:endParaRPr lang="en-US"/>
          </a:p>
        </p:txBody>
      </p:sp>
      <p:sp>
        <p:nvSpPr>
          <p:cNvPr id="17" name="Text Placeholder 8">
            <a:extLst>
              <a:ext uri="{FF2B5EF4-FFF2-40B4-BE49-F238E27FC236}">
                <a16:creationId xmlns:a16="http://schemas.microsoft.com/office/drawing/2014/main" id="{3933E2AC-216C-4C31-9BCD-36E7E230EAC1}"/>
              </a:ext>
            </a:extLst>
          </p:cNvPr>
          <p:cNvSpPr>
            <a:spLocks noGrp="1"/>
          </p:cNvSpPr>
          <p:nvPr>
            <p:ph type="body" sz="quarter" idx="20"/>
          </p:nvPr>
        </p:nvSpPr>
        <p:spPr>
          <a:xfrm>
            <a:off x="2206685" y="2315689"/>
            <a:ext cx="3735388" cy="365126"/>
          </a:xfrm>
        </p:spPr>
        <p:txBody>
          <a:bodyPr>
            <a:normAutofit/>
          </a:bodyPr>
          <a:lstStyle>
            <a:lvl1pPr marL="0" indent="0">
              <a:buFontTx/>
              <a:buNone/>
              <a:defRPr sz="2000" b="0"/>
            </a:lvl1pPr>
          </a:lstStyle>
          <a:p>
            <a:pPr lvl="0"/>
            <a:endParaRPr lang="en-US"/>
          </a:p>
        </p:txBody>
      </p:sp>
      <p:sp>
        <p:nvSpPr>
          <p:cNvPr id="21" name="Picture Placeholder 4">
            <a:extLst>
              <a:ext uri="{FF2B5EF4-FFF2-40B4-BE49-F238E27FC236}">
                <a16:creationId xmlns:a16="http://schemas.microsoft.com/office/drawing/2014/main" id="{7F268179-CF99-4D49-85F0-1AE79120462F}"/>
              </a:ext>
            </a:extLst>
          </p:cNvPr>
          <p:cNvSpPr>
            <a:spLocks noGrp="1"/>
          </p:cNvSpPr>
          <p:nvPr>
            <p:ph type="pic" sz="quarter" idx="21"/>
          </p:nvPr>
        </p:nvSpPr>
        <p:spPr>
          <a:xfrm>
            <a:off x="6248402" y="1820920"/>
            <a:ext cx="1692275" cy="1836680"/>
          </a:xfrm>
        </p:spPr>
        <p:txBody>
          <a:bodyPr/>
          <a:lstStyle/>
          <a:p>
            <a:endParaRPr lang="en-US" dirty="0"/>
          </a:p>
        </p:txBody>
      </p:sp>
      <p:sp>
        <p:nvSpPr>
          <p:cNvPr id="24" name="Picture Placeholder 4">
            <a:extLst>
              <a:ext uri="{FF2B5EF4-FFF2-40B4-BE49-F238E27FC236}">
                <a16:creationId xmlns:a16="http://schemas.microsoft.com/office/drawing/2014/main" id="{C5DB1B80-7633-4B45-AB30-15069450A9B4}"/>
              </a:ext>
            </a:extLst>
          </p:cNvPr>
          <p:cNvSpPr>
            <a:spLocks noGrp="1"/>
          </p:cNvSpPr>
          <p:nvPr>
            <p:ph type="pic" sz="quarter" idx="24"/>
          </p:nvPr>
        </p:nvSpPr>
        <p:spPr>
          <a:xfrm>
            <a:off x="341373" y="3935941"/>
            <a:ext cx="1692275" cy="1836680"/>
          </a:xfrm>
        </p:spPr>
        <p:txBody>
          <a:bodyPr/>
          <a:lstStyle/>
          <a:p>
            <a:endParaRPr lang="en-US" dirty="0"/>
          </a:p>
        </p:txBody>
      </p:sp>
      <p:sp>
        <p:nvSpPr>
          <p:cNvPr id="27" name="Picture Placeholder 4">
            <a:extLst>
              <a:ext uri="{FF2B5EF4-FFF2-40B4-BE49-F238E27FC236}">
                <a16:creationId xmlns:a16="http://schemas.microsoft.com/office/drawing/2014/main" id="{4178D786-C117-4D16-8069-2D2353E69DC3}"/>
              </a:ext>
            </a:extLst>
          </p:cNvPr>
          <p:cNvSpPr>
            <a:spLocks noGrp="1"/>
          </p:cNvSpPr>
          <p:nvPr>
            <p:ph type="pic" sz="quarter" idx="27"/>
          </p:nvPr>
        </p:nvSpPr>
        <p:spPr>
          <a:xfrm>
            <a:off x="6252309" y="4016431"/>
            <a:ext cx="1692275" cy="1836680"/>
          </a:xfrm>
        </p:spPr>
        <p:txBody>
          <a:bodyPr/>
          <a:lstStyle/>
          <a:p>
            <a:endParaRPr lang="en-US" dirty="0"/>
          </a:p>
        </p:txBody>
      </p:sp>
      <p:sp>
        <p:nvSpPr>
          <p:cNvPr id="30" name="Text Placeholder 8">
            <a:extLst>
              <a:ext uri="{FF2B5EF4-FFF2-40B4-BE49-F238E27FC236}">
                <a16:creationId xmlns:a16="http://schemas.microsoft.com/office/drawing/2014/main" id="{0FEAC918-DB4B-4C9D-A037-38AE3ABC17C8}"/>
              </a:ext>
            </a:extLst>
          </p:cNvPr>
          <p:cNvSpPr>
            <a:spLocks noGrp="1"/>
          </p:cNvSpPr>
          <p:nvPr>
            <p:ph type="body" sz="quarter" idx="30"/>
          </p:nvPr>
        </p:nvSpPr>
        <p:spPr>
          <a:xfrm>
            <a:off x="8113712" y="1832974"/>
            <a:ext cx="3735388" cy="365126"/>
          </a:xfrm>
        </p:spPr>
        <p:txBody>
          <a:bodyPr>
            <a:noAutofit/>
          </a:bodyPr>
          <a:lstStyle>
            <a:lvl1pPr marL="0" indent="0">
              <a:buFontTx/>
              <a:buNone/>
              <a:defRPr sz="2400" b="1"/>
            </a:lvl1pPr>
          </a:lstStyle>
          <a:p>
            <a:pPr lvl="0"/>
            <a:endParaRPr lang="en-US"/>
          </a:p>
        </p:txBody>
      </p:sp>
      <p:sp>
        <p:nvSpPr>
          <p:cNvPr id="31" name="Text Placeholder 8">
            <a:extLst>
              <a:ext uri="{FF2B5EF4-FFF2-40B4-BE49-F238E27FC236}">
                <a16:creationId xmlns:a16="http://schemas.microsoft.com/office/drawing/2014/main" id="{797BE107-5A18-4851-A2AC-0A3B4278D417}"/>
              </a:ext>
            </a:extLst>
          </p:cNvPr>
          <p:cNvSpPr>
            <a:spLocks noGrp="1"/>
          </p:cNvSpPr>
          <p:nvPr>
            <p:ph type="body" sz="quarter" idx="31"/>
          </p:nvPr>
        </p:nvSpPr>
        <p:spPr>
          <a:xfrm>
            <a:off x="8112185" y="2327742"/>
            <a:ext cx="3735388" cy="365126"/>
          </a:xfrm>
        </p:spPr>
        <p:txBody>
          <a:bodyPr>
            <a:normAutofit/>
          </a:bodyPr>
          <a:lstStyle>
            <a:lvl1pPr marL="0" indent="0">
              <a:buFontTx/>
              <a:buNone/>
              <a:defRPr sz="2000" b="0"/>
            </a:lvl1pPr>
          </a:lstStyle>
          <a:p>
            <a:pPr lvl="0"/>
            <a:endParaRPr lang="en-US"/>
          </a:p>
        </p:txBody>
      </p:sp>
      <p:sp>
        <p:nvSpPr>
          <p:cNvPr id="32" name="Text Placeholder 8">
            <a:extLst>
              <a:ext uri="{FF2B5EF4-FFF2-40B4-BE49-F238E27FC236}">
                <a16:creationId xmlns:a16="http://schemas.microsoft.com/office/drawing/2014/main" id="{263689DE-7349-48F4-BC2F-784875DB7F28}"/>
              </a:ext>
            </a:extLst>
          </p:cNvPr>
          <p:cNvSpPr>
            <a:spLocks noGrp="1"/>
          </p:cNvSpPr>
          <p:nvPr>
            <p:ph type="body" sz="quarter" idx="32"/>
          </p:nvPr>
        </p:nvSpPr>
        <p:spPr>
          <a:xfrm>
            <a:off x="2204304" y="3935941"/>
            <a:ext cx="3735388" cy="365126"/>
          </a:xfrm>
        </p:spPr>
        <p:txBody>
          <a:bodyPr>
            <a:noAutofit/>
          </a:bodyPr>
          <a:lstStyle>
            <a:lvl1pPr marL="0" indent="0">
              <a:buFontTx/>
              <a:buNone/>
              <a:defRPr sz="2400" b="1"/>
            </a:lvl1pPr>
          </a:lstStyle>
          <a:p>
            <a:pPr lvl="0"/>
            <a:endParaRPr lang="en-US"/>
          </a:p>
        </p:txBody>
      </p:sp>
      <p:sp>
        <p:nvSpPr>
          <p:cNvPr id="33" name="Text Placeholder 8">
            <a:extLst>
              <a:ext uri="{FF2B5EF4-FFF2-40B4-BE49-F238E27FC236}">
                <a16:creationId xmlns:a16="http://schemas.microsoft.com/office/drawing/2014/main" id="{DE3E86B1-7EE9-4F24-93BB-E72E9CA5ED3A}"/>
              </a:ext>
            </a:extLst>
          </p:cNvPr>
          <p:cNvSpPr>
            <a:spLocks noGrp="1"/>
          </p:cNvSpPr>
          <p:nvPr>
            <p:ph type="body" sz="quarter" idx="33"/>
          </p:nvPr>
        </p:nvSpPr>
        <p:spPr>
          <a:xfrm>
            <a:off x="2202777" y="4430709"/>
            <a:ext cx="3735388" cy="365126"/>
          </a:xfrm>
        </p:spPr>
        <p:txBody>
          <a:bodyPr>
            <a:normAutofit/>
          </a:bodyPr>
          <a:lstStyle>
            <a:lvl1pPr marL="0" indent="0">
              <a:buFontTx/>
              <a:buNone/>
              <a:defRPr sz="2000" b="0"/>
            </a:lvl1pPr>
          </a:lstStyle>
          <a:p>
            <a:pPr lvl="0"/>
            <a:endParaRPr lang="en-US"/>
          </a:p>
        </p:txBody>
      </p:sp>
      <p:sp>
        <p:nvSpPr>
          <p:cNvPr id="34" name="Text Placeholder 8">
            <a:extLst>
              <a:ext uri="{FF2B5EF4-FFF2-40B4-BE49-F238E27FC236}">
                <a16:creationId xmlns:a16="http://schemas.microsoft.com/office/drawing/2014/main" id="{EF03F97F-AD6D-445C-806B-F22DCD724555}"/>
              </a:ext>
            </a:extLst>
          </p:cNvPr>
          <p:cNvSpPr>
            <a:spLocks noGrp="1"/>
          </p:cNvSpPr>
          <p:nvPr>
            <p:ph type="body" sz="quarter" idx="34"/>
          </p:nvPr>
        </p:nvSpPr>
        <p:spPr>
          <a:xfrm>
            <a:off x="8109804" y="3947994"/>
            <a:ext cx="3735388" cy="365126"/>
          </a:xfrm>
        </p:spPr>
        <p:txBody>
          <a:bodyPr>
            <a:noAutofit/>
          </a:bodyPr>
          <a:lstStyle>
            <a:lvl1pPr marL="0" indent="0">
              <a:buFontTx/>
              <a:buNone/>
              <a:defRPr sz="2400" b="1"/>
            </a:lvl1pPr>
          </a:lstStyle>
          <a:p>
            <a:pPr lvl="0"/>
            <a:endParaRPr lang="en-US"/>
          </a:p>
        </p:txBody>
      </p:sp>
      <p:sp>
        <p:nvSpPr>
          <p:cNvPr id="35" name="Text Placeholder 8">
            <a:extLst>
              <a:ext uri="{FF2B5EF4-FFF2-40B4-BE49-F238E27FC236}">
                <a16:creationId xmlns:a16="http://schemas.microsoft.com/office/drawing/2014/main" id="{B237B923-38C7-41C3-8AFD-53EA4E2D930E}"/>
              </a:ext>
            </a:extLst>
          </p:cNvPr>
          <p:cNvSpPr>
            <a:spLocks noGrp="1"/>
          </p:cNvSpPr>
          <p:nvPr>
            <p:ph type="body" sz="quarter" idx="35"/>
          </p:nvPr>
        </p:nvSpPr>
        <p:spPr>
          <a:xfrm>
            <a:off x="8108277" y="4442762"/>
            <a:ext cx="3735388" cy="365126"/>
          </a:xfrm>
        </p:spPr>
        <p:txBody>
          <a:bodyPr>
            <a:normAutofit/>
          </a:bodyPr>
          <a:lstStyle>
            <a:lvl1pPr marL="0" indent="0">
              <a:buFontTx/>
              <a:buNone/>
              <a:defRPr sz="2000" b="0"/>
            </a:lvl1pPr>
          </a:lstStyle>
          <a:p>
            <a:pPr lvl="0"/>
            <a:endParaRPr lang="en-US"/>
          </a:p>
        </p:txBody>
      </p:sp>
      <p:sp>
        <p:nvSpPr>
          <p:cNvPr id="25" name="Slide Number Placeholder 5">
            <a:extLst>
              <a:ext uri="{FF2B5EF4-FFF2-40B4-BE49-F238E27FC236}">
                <a16:creationId xmlns:a16="http://schemas.microsoft.com/office/drawing/2014/main" id="{0F948DA0-6C3C-4A68-9A17-FE587F86AE02}"/>
              </a:ext>
            </a:extLst>
          </p:cNvPr>
          <p:cNvSpPr>
            <a:spLocks noGrp="1"/>
          </p:cNvSpPr>
          <p:nvPr>
            <p:ph type="sldNum" sz="quarter" idx="12"/>
          </p:nvPr>
        </p:nvSpPr>
        <p:spPr>
          <a:xfrm>
            <a:off x="8128060" y="6299200"/>
            <a:ext cx="2011392" cy="365125"/>
          </a:xfrm>
        </p:spPr>
        <p:txBody>
          <a:bodyPr/>
          <a:lstStyle/>
          <a:p>
            <a:fld id="{FF61BBD8-984F-4BBB-B5A7-40B9B7753958}" type="slidenum">
              <a:rPr lang="en-US" smtClean="0"/>
              <a:t>‹#›</a:t>
            </a:fld>
            <a:endParaRPr lang="en-US" dirty="0"/>
          </a:p>
        </p:txBody>
      </p:sp>
      <p:pic>
        <p:nvPicPr>
          <p:cNvPr id="29" name="Picture 28">
            <a:extLst>
              <a:ext uri="{FF2B5EF4-FFF2-40B4-BE49-F238E27FC236}">
                <a16:creationId xmlns:a16="http://schemas.microsoft.com/office/drawing/2014/main" id="{6B05FD7E-ABA5-4519-97E1-C8105630917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801"/>
          <a:stretch/>
        </p:blipFill>
        <p:spPr>
          <a:xfrm>
            <a:off x="7799750" y="-13335"/>
            <a:ext cx="4354150" cy="274320"/>
          </a:xfrm>
          <a:prstGeom prst="rect">
            <a:avLst/>
          </a:prstGeom>
        </p:spPr>
      </p:pic>
      <p:pic>
        <p:nvPicPr>
          <p:cNvPr id="23" name="Picture 22">
            <a:extLst>
              <a:ext uri="{FF2B5EF4-FFF2-40B4-BE49-F238E27FC236}">
                <a16:creationId xmlns:a16="http://schemas.microsoft.com/office/drawing/2014/main" id="{61BD2093-3C89-48F4-8B9D-23C589989D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244908" y="6089175"/>
            <a:ext cx="1976576" cy="777240"/>
          </a:xfrm>
          <a:prstGeom prst="rect">
            <a:avLst/>
          </a:prstGeom>
        </p:spPr>
      </p:pic>
    </p:spTree>
    <p:extLst>
      <p:ext uri="{BB962C8B-B14F-4D97-AF65-F5344CB8AC3E}">
        <p14:creationId xmlns:p14="http://schemas.microsoft.com/office/powerpoint/2010/main" val="2600772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580C9CC-1B8B-4FBD-AFA4-CBA841DE4E84}"/>
              </a:ext>
            </a:extLst>
          </p:cNvPr>
          <p:cNvSpPr>
            <a:spLocks noGrp="1"/>
          </p:cNvSpPr>
          <p:nvPr>
            <p:ph type="sldNum" sz="quarter" idx="4"/>
          </p:nvPr>
        </p:nvSpPr>
        <p:spPr>
          <a:xfrm>
            <a:off x="8971280" y="6377304"/>
            <a:ext cx="2743200" cy="130811"/>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212C38A-D241-7041-9EFC-6446870ABFAA}" type="slidenum">
              <a:rPr lang="en-US" smtClean="0"/>
              <a:pPr/>
              <a:t>‹#›</a:t>
            </a:fld>
            <a:endParaRPr lang="en-US" dirty="0"/>
          </a:p>
        </p:txBody>
      </p:sp>
    </p:spTree>
    <p:extLst>
      <p:ext uri="{BB962C8B-B14F-4D97-AF65-F5344CB8AC3E}">
        <p14:creationId xmlns:p14="http://schemas.microsoft.com/office/powerpoint/2010/main" val="44200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70839"/>
            <a:ext cx="11236960" cy="620395"/>
          </a:xfrm>
          <a:prstGeom prst="rect">
            <a:avLst/>
          </a:prstGeo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253331"/>
            <a:ext cx="11236959" cy="4784035"/>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839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Slide Option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5742A3-AA2B-4952-F461-AE1CD2ABEC8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F9F61C-5A69-ED64-2B37-82F1D25CA6B6}"/>
              </a:ext>
            </a:extLst>
          </p:cNvPr>
          <p:cNvSpPr>
            <a:spLocks noGrp="1"/>
          </p:cNvSpPr>
          <p:nvPr>
            <p:ph type="title" hasCustomPrompt="1"/>
          </p:nvPr>
        </p:nvSpPr>
        <p:spPr>
          <a:xfrm>
            <a:off x="0" y="370839"/>
            <a:ext cx="2703443" cy="620395"/>
          </a:xfrm>
          <a:prstGeom prst="rect">
            <a:avLst/>
          </a:prstGeom>
        </p:spPr>
        <p:txBody>
          <a:bodyPr/>
          <a:lstStyle>
            <a:lvl1pPr algn="ctr">
              <a:defRPr>
                <a:solidFill>
                  <a:schemeClr val="bg1"/>
                </a:solidFill>
              </a:defRPr>
            </a:lvl1pPr>
          </a:lstStyle>
          <a:p>
            <a:r>
              <a:rPr lang="en-US" dirty="0"/>
              <a:t>AGENDA</a:t>
            </a:r>
          </a:p>
        </p:txBody>
      </p:sp>
      <p:sp>
        <p:nvSpPr>
          <p:cNvPr id="3" name="Content Placeholder 2">
            <a:extLst>
              <a:ext uri="{FF2B5EF4-FFF2-40B4-BE49-F238E27FC236}">
                <a16:creationId xmlns:a16="http://schemas.microsoft.com/office/drawing/2014/main" id="{E4DB107F-26EA-9E45-462D-AD2F1242205F}"/>
              </a:ext>
            </a:extLst>
          </p:cNvPr>
          <p:cNvSpPr>
            <a:spLocks noGrp="1"/>
          </p:cNvSpPr>
          <p:nvPr>
            <p:ph idx="1"/>
          </p:nvPr>
        </p:nvSpPr>
        <p:spPr>
          <a:xfrm>
            <a:off x="3064748" y="1264977"/>
            <a:ext cx="8649732" cy="5112327"/>
          </a:xfrm>
          <a:prstGeom prst="rect">
            <a:avLst/>
          </a:prstGeom>
        </p:spPr>
        <p:txBody>
          <a:bodyPr>
            <a:normAutofit/>
          </a:bodyPr>
          <a:lstStyle>
            <a:lvl1pPr marL="0" indent="0">
              <a:spcAft>
                <a:spcPts val="3000"/>
              </a:spcAft>
              <a:buNone/>
              <a:defRPr sz="2000"/>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1B032A3C-D05A-4F1A-29AD-91F65F37BAD5}"/>
              </a:ext>
            </a:extLst>
          </p:cNvPr>
          <p:cNvSpPr>
            <a:spLocks noGrp="1"/>
          </p:cNvSpPr>
          <p:nvPr>
            <p:ph type="sldNum" sz="quarter" idx="12"/>
          </p:nvPr>
        </p:nvSpPr>
        <p:spPr>
          <a:xfrm>
            <a:off x="8971280" y="6377304"/>
            <a:ext cx="2743200" cy="130811"/>
          </a:xfrm>
        </p:spPr>
        <p:txBody>
          <a:bodyPr/>
          <a:lstStyle/>
          <a:p>
            <a:fld id="{B212C38A-D241-7041-9EFC-6446870ABFAA}" type="slidenum">
              <a:rPr lang="en-US" smtClean="0"/>
              <a:t>‹#›</a:t>
            </a:fld>
            <a:endParaRPr lang="en-US" dirty="0"/>
          </a:p>
        </p:txBody>
      </p:sp>
      <p:sp>
        <p:nvSpPr>
          <p:cNvPr id="9" name="TextBox 8">
            <a:extLst>
              <a:ext uri="{FF2B5EF4-FFF2-40B4-BE49-F238E27FC236}">
                <a16:creationId xmlns:a16="http://schemas.microsoft.com/office/drawing/2014/main" id="{BB612CD7-E032-B9D9-4165-B1E18A6455D9}"/>
              </a:ext>
            </a:extLst>
          </p:cNvPr>
          <p:cNvSpPr txBox="1"/>
          <p:nvPr userDrawn="1"/>
        </p:nvSpPr>
        <p:spPr>
          <a:xfrm>
            <a:off x="225286" y="1338469"/>
            <a:ext cx="2199862" cy="4784035"/>
          </a:xfrm>
          <a:prstGeom prst="rect">
            <a:avLst/>
          </a:prstGeom>
          <a:noFill/>
        </p:spPr>
        <p:txBody>
          <a:bodyPr wrap="square" lIns="0" tIns="0" rIns="0" bIns="91440" rtlCol="0">
            <a:noAutofit/>
          </a:bodyPr>
          <a:lstStyle/>
          <a:p>
            <a:pPr algn="r">
              <a:spcBef>
                <a:spcPts val="1000"/>
              </a:spcBef>
              <a:spcAft>
                <a:spcPts val="2400"/>
              </a:spcAft>
            </a:pPr>
            <a:endParaRPr lang="en-US" sz="1500" dirty="0">
              <a:solidFill>
                <a:schemeClr val="bg1"/>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FADCC08C-B55C-9AED-651C-5DA27B7481B7}"/>
              </a:ext>
            </a:extLst>
          </p:cNvPr>
          <p:cNvSpPr>
            <a:spLocks noGrp="1"/>
          </p:cNvSpPr>
          <p:nvPr>
            <p:ph idx="13"/>
          </p:nvPr>
        </p:nvSpPr>
        <p:spPr>
          <a:xfrm>
            <a:off x="238539" y="1264977"/>
            <a:ext cx="2137896" cy="5112327"/>
          </a:xfrm>
          <a:prstGeom prst="rect">
            <a:avLst/>
          </a:prstGeom>
        </p:spPr>
        <p:txBody>
          <a:bodyPr>
            <a:normAutofit/>
          </a:bodyPr>
          <a:lstStyle>
            <a:lvl1pPr marL="0" indent="0" algn="r">
              <a:spcAft>
                <a:spcPts val="3000"/>
              </a:spcAft>
              <a:buNone/>
              <a:defRPr sz="2000" b="0" i="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0" name="Rectangle 9">
            <a:extLst>
              <a:ext uri="{FF2B5EF4-FFF2-40B4-BE49-F238E27FC236}">
                <a16:creationId xmlns:a16="http://schemas.microsoft.com/office/drawing/2014/main" id="{200700C7-8850-6CD7-4D16-45C6CEC77327}"/>
              </a:ext>
            </a:extLst>
          </p:cNvPr>
          <p:cNvSpPr/>
          <p:nvPr userDrawn="1"/>
        </p:nvSpPr>
        <p:spPr>
          <a:xfrm>
            <a:off x="5618480" y="6737085"/>
            <a:ext cx="6096000" cy="84639"/>
          </a:xfrm>
          <a:prstGeom prst="rect">
            <a:avLst/>
          </a:prstGeom>
        </p:spPr>
        <p:txBody>
          <a:bodyPr lIns="0" tIns="0" rIns="0" bIns="0">
            <a:spAutoFit/>
          </a:bodyPr>
          <a:lstStyle/>
          <a:p>
            <a:pPr algn="r"/>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773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Op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5742A3-AA2B-4952-F461-AE1CD2ABEC8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B032A3C-D05A-4F1A-29AD-91F65F37BAD5}"/>
              </a:ext>
            </a:extLst>
          </p:cNvPr>
          <p:cNvSpPr>
            <a:spLocks noGrp="1"/>
          </p:cNvSpPr>
          <p:nvPr>
            <p:ph type="sldNum" sz="quarter" idx="12"/>
          </p:nvPr>
        </p:nvSpPr>
        <p:spPr/>
        <p:txBody>
          <a:bodyPr/>
          <a:lstStyle>
            <a:lvl1pPr>
              <a:defRPr>
                <a:solidFill>
                  <a:schemeClr val="bg1"/>
                </a:solidFill>
              </a:defRPr>
            </a:lvl1pPr>
          </a:lstStyle>
          <a:p>
            <a:fld id="{B212C38A-D241-7041-9EFC-6446870ABFAA}" type="slidenum">
              <a:rPr lang="en-US" smtClean="0"/>
              <a:pPr/>
              <a:t>‹#›</a:t>
            </a:fld>
            <a:endParaRPr lang="en-US" dirty="0"/>
          </a:p>
        </p:txBody>
      </p:sp>
      <p:sp>
        <p:nvSpPr>
          <p:cNvPr id="9" name="TextBox 8">
            <a:extLst>
              <a:ext uri="{FF2B5EF4-FFF2-40B4-BE49-F238E27FC236}">
                <a16:creationId xmlns:a16="http://schemas.microsoft.com/office/drawing/2014/main" id="{BB612CD7-E032-B9D9-4165-B1E18A6455D9}"/>
              </a:ext>
            </a:extLst>
          </p:cNvPr>
          <p:cNvSpPr txBox="1"/>
          <p:nvPr userDrawn="1"/>
        </p:nvSpPr>
        <p:spPr>
          <a:xfrm>
            <a:off x="225286" y="1338469"/>
            <a:ext cx="2199862" cy="4784035"/>
          </a:xfrm>
          <a:prstGeom prst="rect">
            <a:avLst/>
          </a:prstGeom>
          <a:noFill/>
        </p:spPr>
        <p:txBody>
          <a:bodyPr wrap="square" lIns="0" tIns="0" rIns="0" bIns="91440" rtlCol="0">
            <a:noAutofit/>
          </a:bodyPr>
          <a:lstStyle/>
          <a:p>
            <a:pPr algn="r">
              <a:spcBef>
                <a:spcPts val="1000"/>
              </a:spcBef>
              <a:spcAft>
                <a:spcPts val="2400"/>
              </a:spcAft>
            </a:pPr>
            <a:endParaRPr lang="en-US" sz="1500" dirty="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414B05A9-E987-D1DF-83EF-D59B43A24892}"/>
              </a:ext>
            </a:extLst>
          </p:cNvPr>
          <p:cNvSpPr txBox="1">
            <a:spLocks/>
          </p:cNvSpPr>
          <p:nvPr userDrawn="1"/>
        </p:nvSpPr>
        <p:spPr>
          <a:xfrm>
            <a:off x="477520" y="1"/>
            <a:ext cx="7731760" cy="1605280"/>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r>
              <a:rPr lang="en-US" dirty="0"/>
              <a:t>Agenda</a:t>
            </a:r>
          </a:p>
        </p:txBody>
      </p:sp>
      <p:sp>
        <p:nvSpPr>
          <p:cNvPr id="12" name="Content Placeholder 2">
            <a:extLst>
              <a:ext uri="{FF2B5EF4-FFF2-40B4-BE49-F238E27FC236}">
                <a16:creationId xmlns:a16="http://schemas.microsoft.com/office/drawing/2014/main" id="{9249B6EC-7E38-5D3A-815E-EBD1852A3F09}"/>
              </a:ext>
            </a:extLst>
          </p:cNvPr>
          <p:cNvSpPr>
            <a:spLocks noGrp="1"/>
          </p:cNvSpPr>
          <p:nvPr>
            <p:ph idx="1"/>
          </p:nvPr>
        </p:nvSpPr>
        <p:spPr>
          <a:xfrm>
            <a:off x="477520" y="1869440"/>
            <a:ext cx="11236959" cy="4167926"/>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A red and black logo&#10;&#10;Description automatically generated with low confidence">
            <a:extLst>
              <a:ext uri="{FF2B5EF4-FFF2-40B4-BE49-F238E27FC236}">
                <a16:creationId xmlns:a16="http://schemas.microsoft.com/office/drawing/2014/main" id="{CF069490-6DE8-4164-40D4-8003E3BC3DC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1" name="Rectangle 10">
            <a:extLst>
              <a:ext uri="{FF2B5EF4-FFF2-40B4-BE49-F238E27FC236}">
                <a16:creationId xmlns:a16="http://schemas.microsoft.com/office/drawing/2014/main" id="{7A69186C-5399-A21F-446E-5635703C9771}"/>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259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e Layout 1">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70839"/>
            <a:ext cx="11236960" cy="620395"/>
          </a:xfrm>
          <a:prstGeom prst="rect">
            <a:avLst/>
          </a:prstGeo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253331"/>
            <a:ext cx="11236959" cy="4784035"/>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red and black logo&#10;&#10;Description automatically generated with low confidence">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564D8BDC-FB7A-6A02-DBF1-16A0D4638BEB}"/>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546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ive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1"/>
            <a:ext cx="11236960" cy="1574800"/>
          </a:xfrm>
          <a:prstGeom prst="rect">
            <a:avLst/>
          </a:prstGeom>
        </p:spPr>
        <p:txBody>
          <a:bodyPr/>
          <a:lstStyle>
            <a:lvl1pPr>
              <a:defRPr>
                <a:solidFill>
                  <a:schemeClr val="bg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838960"/>
            <a:ext cx="11236959" cy="4198406"/>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red and black logo&#10;&#10;Description automatically generated with low confidence">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A8BB06BA-F47B-A211-DA0A-9ED757401BD8}"/>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42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ternative Layout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hasCustomPrompt="1"/>
          </p:nvPr>
        </p:nvSpPr>
        <p:spPr>
          <a:xfrm>
            <a:off x="477518" y="229313"/>
            <a:ext cx="3535680" cy="903445"/>
          </a:xfrm>
          <a:prstGeom prst="rect">
            <a:avLst/>
          </a:prstGeom>
        </p:spPr>
        <p:txBody>
          <a:bodyPr/>
          <a:lstStyle>
            <a:lvl1pPr>
              <a:defRPr>
                <a:solidFill>
                  <a:schemeClr val="bg1"/>
                </a:solidFill>
              </a:defRPr>
            </a:lvl1pPr>
          </a:lstStyle>
          <a:p>
            <a:r>
              <a:rPr lang="en-US" dirty="0"/>
              <a:t>Sidebar</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846320" y="229313"/>
            <a:ext cx="6868159" cy="5808053"/>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77518" y="6181723"/>
            <a:ext cx="1461595" cy="282575"/>
          </a:xfrm>
          <a:prstGeom prst="rect">
            <a:avLst/>
          </a:prstGeom>
        </p:spPr>
      </p:pic>
      <p:sp>
        <p:nvSpPr>
          <p:cNvPr id="9" name="Content Placeholder 2">
            <a:extLst>
              <a:ext uri="{FF2B5EF4-FFF2-40B4-BE49-F238E27FC236}">
                <a16:creationId xmlns:a16="http://schemas.microsoft.com/office/drawing/2014/main" id="{0378B196-8888-2487-DCA4-C945AC17871A}"/>
              </a:ext>
            </a:extLst>
          </p:cNvPr>
          <p:cNvSpPr>
            <a:spLocks noGrp="1"/>
          </p:cNvSpPr>
          <p:nvPr>
            <p:ph idx="13"/>
          </p:nvPr>
        </p:nvSpPr>
        <p:spPr>
          <a:xfrm>
            <a:off x="477518" y="1253331"/>
            <a:ext cx="3535679" cy="4784035"/>
          </a:xfrm>
          <a:prstGeom prst="rect">
            <a:avLst/>
          </a:prstGeom>
        </p:spPr>
        <p:txBody>
          <a:bodyPr>
            <a:normAutofit/>
          </a:bodyPr>
          <a:lstStyle>
            <a:lvl1pPr marL="0" indent="0" algn="l">
              <a:spcAft>
                <a:spcPts val="3000"/>
              </a:spcAft>
              <a:buNone/>
              <a:defRPr sz="2000" b="0" i="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1" name="Rectangle 10">
            <a:extLst>
              <a:ext uri="{FF2B5EF4-FFF2-40B4-BE49-F238E27FC236}">
                <a16:creationId xmlns:a16="http://schemas.microsoft.com/office/drawing/2014/main" id="{E7FFD8CA-83AB-B2F6-D4F2-2BB5F8D510C9}"/>
              </a:ext>
            </a:extLst>
          </p:cNvPr>
          <p:cNvSpPr/>
          <p:nvPr userDrawn="1"/>
        </p:nvSpPr>
        <p:spPr>
          <a:xfrm>
            <a:off x="5618479" y="6737085"/>
            <a:ext cx="6096000" cy="84639"/>
          </a:xfrm>
          <a:prstGeom prst="rect">
            <a:avLst/>
          </a:prstGeom>
        </p:spPr>
        <p:txBody>
          <a:bodyPr lIns="0" tIns="0" rIns="0" bIns="0">
            <a:spAutoFit/>
          </a:bodyPr>
          <a:lstStyle/>
          <a:p>
            <a:pPr algn="r"/>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45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ive Layout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hasCustomPrompt="1"/>
          </p:nvPr>
        </p:nvSpPr>
        <p:spPr>
          <a:xfrm>
            <a:off x="477518" y="225743"/>
            <a:ext cx="4084320" cy="903445"/>
          </a:xfrm>
          <a:prstGeom prst="rect">
            <a:avLst/>
          </a:prstGeom>
        </p:spPr>
        <p:txBody>
          <a:bodyPr/>
          <a:lstStyle>
            <a:lvl1pPr>
              <a:defRPr>
                <a:solidFill>
                  <a:schemeClr val="bg1"/>
                </a:solidFill>
              </a:defRPr>
            </a:lvl1pPr>
          </a:lstStyle>
          <a:p>
            <a:r>
              <a:rPr lang="en-US" dirty="0"/>
              <a:t>Sidebar</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5176684" y="225743"/>
            <a:ext cx="6537795" cy="5811623"/>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77518" y="6181723"/>
            <a:ext cx="1461595" cy="282575"/>
          </a:xfrm>
          <a:prstGeom prst="rect">
            <a:avLst/>
          </a:prstGeom>
        </p:spPr>
      </p:pic>
      <p:sp>
        <p:nvSpPr>
          <p:cNvPr id="9" name="Content Placeholder 2">
            <a:extLst>
              <a:ext uri="{FF2B5EF4-FFF2-40B4-BE49-F238E27FC236}">
                <a16:creationId xmlns:a16="http://schemas.microsoft.com/office/drawing/2014/main" id="{0378B196-8888-2487-DCA4-C945AC17871A}"/>
              </a:ext>
            </a:extLst>
          </p:cNvPr>
          <p:cNvSpPr>
            <a:spLocks noGrp="1"/>
          </p:cNvSpPr>
          <p:nvPr>
            <p:ph idx="13"/>
          </p:nvPr>
        </p:nvSpPr>
        <p:spPr>
          <a:xfrm>
            <a:off x="477518" y="1253331"/>
            <a:ext cx="3535679" cy="4784035"/>
          </a:xfrm>
          <a:prstGeom prst="rect">
            <a:avLst/>
          </a:prstGeom>
        </p:spPr>
        <p:txBody>
          <a:bodyPr>
            <a:normAutofit/>
          </a:bodyPr>
          <a:lstStyle>
            <a:lvl1pPr marL="0" indent="0" algn="l">
              <a:spcAft>
                <a:spcPts val="3000"/>
              </a:spcAft>
              <a:buNone/>
              <a:defRPr sz="2000" b="0" i="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0" name="Rectangle 9">
            <a:extLst>
              <a:ext uri="{FF2B5EF4-FFF2-40B4-BE49-F238E27FC236}">
                <a16:creationId xmlns:a16="http://schemas.microsoft.com/office/drawing/2014/main" id="{EE6C1460-991B-AFD5-E7B0-0C7ADBE1A854}"/>
              </a:ext>
            </a:extLst>
          </p:cNvPr>
          <p:cNvSpPr/>
          <p:nvPr userDrawn="1"/>
        </p:nvSpPr>
        <p:spPr>
          <a:xfrm>
            <a:off x="5618480" y="6737085"/>
            <a:ext cx="6096000" cy="84639"/>
          </a:xfrm>
          <a:prstGeom prst="rect">
            <a:avLst/>
          </a:prstGeom>
        </p:spPr>
        <p:txBody>
          <a:bodyPr lIns="0" tIns="0" rIns="0" bIns="0">
            <a:spAutoFit/>
          </a:bodyPr>
          <a:lstStyle/>
          <a:p>
            <a:pPr algn="r"/>
            <a:r>
              <a:rPr lang="en-US" sz="550" b="0" i="0" u="none" strike="noStrike" dirty="0">
                <a:solidFill>
                  <a:srgbClr val="606264"/>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rgbClr val="6062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844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ternative Layout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F51959-22DB-1157-A720-CE3CD147253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238266"/>
            <a:ext cx="11236960" cy="620395"/>
          </a:xfrm>
          <a:prstGeom prst="rect">
            <a:avLst/>
          </a:prstGeom>
        </p:spPr>
        <p:txBody>
          <a:bodyPr>
            <a:normAutofit/>
          </a:bodyPr>
          <a:lstStyle>
            <a:lvl1pPr>
              <a:defRPr sz="3000">
                <a:solidFill>
                  <a:schemeClr val="tx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3964609"/>
            <a:ext cx="11236959" cy="2021957"/>
          </a:xfrm>
          <a:prstGeom prst="rect">
            <a:avLst/>
          </a:prstGeom>
        </p:spPr>
        <p:txBody>
          <a:bodyPr>
            <a:no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34BA1AB8-831A-AF61-52F2-7CD1A394D520}"/>
              </a:ext>
            </a:extLst>
          </p:cNvPr>
          <p:cNvSpPr>
            <a:spLocks noGrp="1"/>
          </p:cNvSpPr>
          <p:nvPr>
            <p:ph idx="13"/>
          </p:nvPr>
        </p:nvSpPr>
        <p:spPr>
          <a:xfrm>
            <a:off x="477520" y="0"/>
            <a:ext cx="9806167" cy="2902225"/>
          </a:xfrm>
          <a:prstGeom prst="rect">
            <a:avLst/>
          </a:prstGeom>
        </p:spPr>
        <p:txBody>
          <a:bodyPr tIns="0" bIns="0" anchor="ctr" anchorCtr="0">
            <a:normAutofit/>
          </a:bodyPr>
          <a:lstStyle>
            <a:lvl1pPr marL="0" indent="0">
              <a:spcAft>
                <a:spcPts val="300"/>
              </a:spcAft>
              <a:buNone/>
              <a:defRPr sz="2500" b="1" i="0">
                <a:solidFill>
                  <a:schemeClr val="bg1"/>
                </a:solidFill>
                <a:latin typeface="Arial" panose="020B0604020202020204" pitchFamily="34" charset="0"/>
                <a:cs typeface="Arial" panose="020B0604020202020204" pitchFamily="34" charset="0"/>
              </a:defRPr>
            </a:lvl1pPr>
            <a:lvl2pPr>
              <a:spcAft>
                <a:spcPts val="300"/>
              </a:spcAft>
              <a:defRPr/>
            </a:lvl2pPr>
          </a:lstStyle>
          <a:p>
            <a:pPr lvl="0"/>
            <a:r>
              <a:rPr lang="en-US" dirty="0"/>
              <a:t>Click to edit Master text styles</a:t>
            </a:r>
          </a:p>
        </p:txBody>
      </p:sp>
      <p:pic>
        <p:nvPicPr>
          <p:cNvPr id="9" name="Picture 8">
            <a:extLst>
              <a:ext uri="{FF2B5EF4-FFF2-40B4-BE49-F238E27FC236}">
                <a16:creationId xmlns:a16="http://schemas.microsoft.com/office/drawing/2014/main" id="{5478D5D1-3EF8-9731-80C5-2D6DAFD1CE1E}"/>
              </a:ext>
            </a:extLst>
          </p:cNvPr>
          <p:cNvPicPr>
            <a:picLocks noChangeAspect="1"/>
          </p:cNvPicPr>
          <p:nvPr userDrawn="1"/>
        </p:nvPicPr>
        <p:blipFill>
          <a:blip r:embed="rId3" cstate="print">
            <a:alphaModFix/>
            <a:extLst>
              <a:ext uri="{28A0092B-C50C-407E-A947-70E740481C1C}">
                <a14:useLocalDpi xmlns:a14="http://schemas.microsoft.com/office/drawing/2010/main"/>
              </a:ext>
            </a:extLst>
          </a:blip>
          <a:srcRect/>
          <a:stretch/>
        </p:blipFill>
        <p:spPr>
          <a:xfrm>
            <a:off x="10450324" y="480675"/>
            <a:ext cx="1213831" cy="1965959"/>
          </a:xfrm>
          <a:prstGeom prst="rect">
            <a:avLst/>
          </a:prstGeom>
        </p:spPr>
      </p:pic>
      <p:pic>
        <p:nvPicPr>
          <p:cNvPr id="11" name="Picture 10" descr="A red and black logo&#10;&#10;Description automatically generated with low confidence">
            <a:extLst>
              <a:ext uri="{FF2B5EF4-FFF2-40B4-BE49-F238E27FC236}">
                <a16:creationId xmlns:a16="http://schemas.microsoft.com/office/drawing/2014/main" id="{5AAEC1A4-E3D5-3ACF-FE5E-902F66C75F9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0" name="Rectangle 9">
            <a:extLst>
              <a:ext uri="{FF2B5EF4-FFF2-40B4-BE49-F238E27FC236}">
                <a16:creationId xmlns:a16="http://schemas.microsoft.com/office/drawing/2014/main" id="{C548AB90-4F34-4CA9-C328-0023F2709A7A}"/>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53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F6444B-3F7B-196B-D97A-08724F3F3978}"/>
              </a:ext>
            </a:extLst>
          </p:cNvPr>
          <p:cNvPicPr>
            <a:picLocks noChangeAspect="1"/>
          </p:cNvPicPr>
          <p:nvPr userDrawn="1"/>
        </p:nvPicPr>
        <p:blipFill>
          <a:blip r:embed="rId16"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1CBC320-6B43-64FF-C652-CE895AACBB47}"/>
              </a:ext>
            </a:extLst>
          </p:cNvPr>
          <p:cNvSpPr>
            <a:spLocks noGrp="1"/>
          </p:cNvSpPr>
          <p:nvPr>
            <p:ph type="title"/>
          </p:nvPr>
        </p:nvSpPr>
        <p:spPr>
          <a:xfrm>
            <a:off x="477520" y="370839"/>
            <a:ext cx="11236960" cy="620395"/>
          </a:xfrm>
          <a:prstGeom prst="rect">
            <a:avLst/>
          </a:prstGeom>
        </p:spPr>
        <p:txBody>
          <a:bodyPr vert="horz" lIns="0" tIns="45720" rIns="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8E8E74F-5752-44DB-8373-56078698ADF6}"/>
              </a:ext>
            </a:extLst>
          </p:cNvPr>
          <p:cNvSpPr>
            <a:spLocks noGrp="1"/>
          </p:cNvSpPr>
          <p:nvPr>
            <p:ph type="body" idx="1"/>
          </p:nvPr>
        </p:nvSpPr>
        <p:spPr>
          <a:xfrm>
            <a:off x="477520" y="1253331"/>
            <a:ext cx="11236960" cy="4351338"/>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E5FE36E-96EA-501B-B129-550ED613D77E}"/>
              </a:ext>
            </a:extLst>
          </p:cNvPr>
          <p:cNvSpPr>
            <a:spLocks noGrp="1"/>
          </p:cNvSpPr>
          <p:nvPr>
            <p:ph type="sldNum" sz="quarter" idx="4"/>
          </p:nvPr>
        </p:nvSpPr>
        <p:spPr>
          <a:xfrm>
            <a:off x="8971280" y="6377304"/>
            <a:ext cx="2743200" cy="130811"/>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212C38A-D241-7041-9EFC-6446870ABFAA}" type="slidenum">
              <a:rPr lang="en-US" smtClean="0"/>
              <a:pPr/>
              <a:t>‹#›</a:t>
            </a:fld>
            <a:endParaRPr lang="en-US" dirty="0"/>
          </a:p>
        </p:txBody>
      </p:sp>
      <p:pic>
        <p:nvPicPr>
          <p:cNvPr id="12" name="Picture 11" descr="A red and black logo&#10;&#10;Description automatically generated with low confidence">
            <a:extLst>
              <a:ext uri="{FF2B5EF4-FFF2-40B4-BE49-F238E27FC236}">
                <a16:creationId xmlns:a16="http://schemas.microsoft.com/office/drawing/2014/main" id="{5F46FF60-E4E9-9F9F-7779-34C3CC5192DE}"/>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A1FDD23F-F2EB-FA93-4F91-8F40F930A842}"/>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987340"/>
      </p:ext>
    </p:extLst>
  </p:cSld>
  <p:clrMap bg1="lt1" tx1="dk1" bg2="lt2" tx2="dk2" accent1="accent1" accent2="accent2" accent3="accent3" accent4="accent4" accent5="accent5" accent6="accent6" hlink="hlink" folHlink="folHlink"/>
  <p:sldLayoutIdLst>
    <p:sldLayoutId id="2147483668" r:id="rId1"/>
    <p:sldLayoutId id="2147483679" r:id="rId2"/>
    <p:sldLayoutId id="2147483669" r:id="rId3"/>
    <p:sldLayoutId id="2147483683" r:id="rId4"/>
    <p:sldLayoutId id="2147483684" r:id="rId5"/>
    <p:sldLayoutId id="2147483685" r:id="rId6"/>
    <p:sldLayoutId id="2147483686" r:id="rId7"/>
    <p:sldLayoutId id="2147483687" r:id="rId8"/>
    <p:sldLayoutId id="2147483688" r:id="rId9"/>
    <p:sldLayoutId id="2147483681" r:id="rId10"/>
    <p:sldLayoutId id="2147483682" r:id="rId11"/>
    <p:sldLayoutId id="2147483680" r:id="rId12"/>
    <p:sldLayoutId id="2147483689" r:id="rId13"/>
    <p:sldLayoutId id="2147483698" r:id="rId14"/>
  </p:sldLayoutIdLst>
  <p:hf hdr="0" ftr="0" dt="0"/>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33363" indent="-233363" algn="l" defTabSz="914400" rtl="0" eaLnBrk="1" latinLnBrk="0" hangingPunct="1">
        <a:lnSpc>
          <a:spcPct val="100000"/>
        </a:lnSpc>
        <a:spcBef>
          <a:spcPts val="1000"/>
        </a:spcBef>
        <a:buFont typeface="Wingdings" panose="05000000000000000000"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SzPct val="100000"/>
        <a:buFont typeface="System Font Regular"/>
        <a:buNone/>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B71AFC-5ACC-430D-9593-05CCC51775D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descr="A red and black logo&#10;&#10;Description automatically generated with low confidence">
            <a:extLst>
              <a:ext uri="{FF2B5EF4-FFF2-40B4-BE49-F238E27FC236}">
                <a16:creationId xmlns:a16="http://schemas.microsoft.com/office/drawing/2014/main" id="{D9A07CEB-207D-4E27-9983-6B50DAFA113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A4451272-AA2F-4D28-BCBD-710FAE129584}"/>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275693C8-D3B5-473D-AA2F-27A33E229D67}"/>
              </a:ext>
            </a:extLst>
          </p:cNvPr>
          <p:cNvSpPr>
            <a:spLocks noGrp="1"/>
          </p:cNvSpPr>
          <p:nvPr>
            <p:ph type="sldNum" sz="quarter" idx="4"/>
          </p:nvPr>
        </p:nvSpPr>
        <p:spPr>
          <a:xfrm>
            <a:off x="8971280" y="6377304"/>
            <a:ext cx="2743200" cy="130811"/>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212C38A-D241-7041-9EFC-6446870ABFAA}" type="slidenum">
              <a:rPr lang="en-US" smtClean="0"/>
              <a:pPr/>
              <a:t>‹#›</a:t>
            </a:fld>
            <a:endParaRPr lang="en-US" dirty="0"/>
          </a:p>
        </p:txBody>
      </p:sp>
      <p:sp>
        <p:nvSpPr>
          <p:cNvPr id="11" name="Rectangle 10">
            <a:extLst>
              <a:ext uri="{FF2B5EF4-FFF2-40B4-BE49-F238E27FC236}">
                <a16:creationId xmlns:a16="http://schemas.microsoft.com/office/drawing/2014/main" id="{06A646AF-4956-4503-9CDB-274536106114}"/>
              </a:ext>
            </a:extLst>
          </p:cNvPr>
          <p:cNvSpPr/>
          <p:nvPr userDrawn="1"/>
        </p:nvSpPr>
        <p:spPr>
          <a:xfrm>
            <a:off x="183173" y="325314"/>
            <a:ext cx="11825654" cy="5618610"/>
          </a:xfrm>
          <a:prstGeom prst="rect">
            <a:avLst/>
          </a:prstGeom>
          <a:solidFill>
            <a:srgbClr val="60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rgbClr val="606264"/>
              </a:solidFill>
            </a:endParaRPr>
          </a:p>
        </p:txBody>
      </p:sp>
    </p:spTree>
    <p:extLst>
      <p:ext uri="{BB962C8B-B14F-4D97-AF65-F5344CB8AC3E}">
        <p14:creationId xmlns:p14="http://schemas.microsoft.com/office/powerpoint/2010/main" val="1973437904"/>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9D1FB-7A2A-4B1D-B9D6-0777BDC37EE2}"/>
              </a:ext>
            </a:extLst>
          </p:cNvPr>
          <p:cNvSpPr>
            <a:spLocks noGrp="1"/>
          </p:cNvSpPr>
          <p:nvPr>
            <p:ph type="ctrTitle"/>
          </p:nvPr>
        </p:nvSpPr>
        <p:spPr/>
        <p:txBody>
          <a:bodyPr>
            <a:normAutofit/>
          </a:bodyPr>
          <a:lstStyle/>
          <a:p>
            <a:r>
              <a:rPr lang="en-US" dirty="0"/>
              <a:t>Board of Directors Best Practices</a:t>
            </a:r>
          </a:p>
        </p:txBody>
      </p:sp>
      <p:sp>
        <p:nvSpPr>
          <p:cNvPr id="3" name="Subtitle 2">
            <a:extLst>
              <a:ext uri="{FF2B5EF4-FFF2-40B4-BE49-F238E27FC236}">
                <a16:creationId xmlns:a16="http://schemas.microsoft.com/office/drawing/2014/main" id="{4FB4C798-2122-7EB1-1DF3-0E20D25E152B}"/>
              </a:ext>
            </a:extLst>
          </p:cNvPr>
          <p:cNvSpPr>
            <a:spLocks noGrp="1"/>
          </p:cNvSpPr>
          <p:nvPr>
            <p:ph type="subTitle" idx="1"/>
          </p:nvPr>
        </p:nvSpPr>
        <p:spPr/>
        <p:txBody>
          <a:bodyPr>
            <a:normAutofit/>
          </a:bodyPr>
          <a:lstStyle/>
          <a:p>
            <a:pPr algn="r"/>
            <a:r>
              <a:rPr lang="en-US" dirty="0"/>
              <a:t>May 18, 2023</a:t>
            </a:r>
          </a:p>
        </p:txBody>
      </p:sp>
      <p:sp>
        <p:nvSpPr>
          <p:cNvPr id="5" name="Subtitle 2">
            <a:extLst>
              <a:ext uri="{FF2B5EF4-FFF2-40B4-BE49-F238E27FC236}">
                <a16:creationId xmlns:a16="http://schemas.microsoft.com/office/drawing/2014/main" id="{0501C336-0C98-4925-81D9-4982C0957E87}"/>
              </a:ext>
            </a:extLst>
          </p:cNvPr>
          <p:cNvSpPr txBox="1">
            <a:spLocks/>
          </p:cNvSpPr>
          <p:nvPr/>
        </p:nvSpPr>
        <p:spPr>
          <a:xfrm>
            <a:off x="5165455" y="4059399"/>
            <a:ext cx="6597054" cy="917893"/>
          </a:xfrm>
          <a:prstGeom prst="rect">
            <a:avLst/>
          </a:prstGeom>
        </p:spPr>
        <p:txBody>
          <a:bodyPr vert="horz" lIns="0" tIns="0" rIns="0" bIns="0" rtlCol="0" anchor="b" anchorCtr="0">
            <a:normAutofit fontScale="85000" lnSpcReduction="20000"/>
          </a:bodyPr>
          <a:lstStyle>
            <a:lvl1pPr marL="0" indent="0" algn="l" defTabSz="914400" rtl="0" eaLnBrk="1" latinLnBrk="0" hangingPunct="1">
              <a:lnSpc>
                <a:spcPct val="100000"/>
              </a:lnSpc>
              <a:spcBef>
                <a:spcPts val="1000"/>
              </a:spcBef>
              <a:buFont typeface="Wingdings" panose="05000000000000000000" pitchFamily="2" charset="2"/>
              <a:buNone/>
              <a:tabLst/>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Font typeface="System Font Regular"/>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SzPct val="100000"/>
              <a:buFont typeface="System Font Regular"/>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Font typeface="System Font Regular"/>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b="1" dirty="0">
                <a:solidFill>
                  <a:schemeClr val="bg1"/>
                </a:solidFill>
                <a:latin typeface="Arial"/>
                <a:cs typeface="Arial"/>
              </a:rPr>
              <a:t>Presented in conjunction with:</a:t>
            </a:r>
          </a:p>
          <a:p>
            <a:pPr algn="r"/>
            <a:r>
              <a:rPr lang="en-US" b="1" dirty="0">
                <a:solidFill>
                  <a:schemeClr val="bg1"/>
                </a:solidFill>
                <a:latin typeface="Arial"/>
                <a:cs typeface="Arial"/>
              </a:rPr>
              <a:t>Wisconsin Department of Administration (DOA)</a:t>
            </a:r>
          </a:p>
          <a:p>
            <a:pPr algn="r"/>
            <a:r>
              <a:rPr lang="en-US" b="1" dirty="0">
                <a:solidFill>
                  <a:schemeClr val="bg1"/>
                </a:solidFill>
                <a:latin typeface="Arial"/>
                <a:cs typeface="Arial"/>
              </a:rPr>
              <a:t>Wisconsin Economic Development Corporation (WEDC) </a:t>
            </a:r>
            <a:endParaRPr lang="en-US" b="1" dirty="0">
              <a:solidFill>
                <a:schemeClr val="bg1"/>
              </a:solidFill>
            </a:endParaRPr>
          </a:p>
          <a:p>
            <a:pPr algn="r"/>
            <a:endParaRPr lang="en-US" b="1" dirty="0">
              <a:solidFill>
                <a:schemeClr val="bg1"/>
              </a:solidFill>
            </a:endParaRPr>
          </a:p>
        </p:txBody>
      </p:sp>
      <p:pic>
        <p:nvPicPr>
          <p:cNvPr id="4" name="Picture 3">
            <a:extLst>
              <a:ext uri="{FF2B5EF4-FFF2-40B4-BE49-F238E27FC236}">
                <a16:creationId xmlns:a16="http://schemas.microsoft.com/office/drawing/2014/main" id="{BBEDE8F1-D22F-451F-AD06-64978C7AFDE6}"/>
              </a:ext>
            </a:extLst>
          </p:cNvPr>
          <p:cNvPicPr>
            <a:picLocks noChangeAspect="1"/>
          </p:cNvPicPr>
          <p:nvPr/>
        </p:nvPicPr>
        <p:blipFill>
          <a:blip r:embed="rId3"/>
          <a:stretch>
            <a:fillRect/>
          </a:stretch>
        </p:blipFill>
        <p:spPr>
          <a:xfrm>
            <a:off x="330047" y="3152097"/>
            <a:ext cx="1736455" cy="1736455"/>
          </a:xfrm>
          <a:prstGeom prst="rect">
            <a:avLst/>
          </a:prstGeom>
        </p:spPr>
      </p:pic>
      <p:pic>
        <p:nvPicPr>
          <p:cNvPr id="6" name="Picture 5">
            <a:extLst>
              <a:ext uri="{FF2B5EF4-FFF2-40B4-BE49-F238E27FC236}">
                <a16:creationId xmlns:a16="http://schemas.microsoft.com/office/drawing/2014/main" id="{AC266E5E-C29A-4B44-AC7C-755198D75E4E}"/>
              </a:ext>
            </a:extLst>
          </p:cNvPr>
          <p:cNvPicPr>
            <a:picLocks noChangeAspect="1"/>
          </p:cNvPicPr>
          <p:nvPr/>
        </p:nvPicPr>
        <p:blipFill rotWithShape="1">
          <a:blip r:embed="rId4"/>
          <a:srcRect l="30095" t="4869" r="29364" b="-2999"/>
          <a:stretch/>
        </p:blipFill>
        <p:spPr>
          <a:xfrm>
            <a:off x="2224081" y="3666881"/>
            <a:ext cx="2783794" cy="785035"/>
          </a:xfrm>
          <a:prstGeom prst="rect">
            <a:avLst/>
          </a:prstGeom>
        </p:spPr>
      </p:pic>
    </p:spTree>
    <p:extLst>
      <p:ext uri="{BB962C8B-B14F-4D97-AF65-F5344CB8AC3E}">
        <p14:creationId xmlns:p14="http://schemas.microsoft.com/office/powerpoint/2010/main" val="1339096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F597F-190A-4FA3-A698-39916820AEF9}"/>
              </a:ext>
            </a:extLst>
          </p:cNvPr>
          <p:cNvSpPr>
            <a:spLocks noGrp="1"/>
          </p:cNvSpPr>
          <p:nvPr>
            <p:ph type="title"/>
          </p:nvPr>
        </p:nvSpPr>
        <p:spPr/>
        <p:txBody>
          <a:bodyPr/>
          <a:lstStyle/>
          <a:p>
            <a:r>
              <a:rPr lang="en-US" dirty="0"/>
              <a:t>Starting-Point Myths</a:t>
            </a:r>
          </a:p>
        </p:txBody>
      </p:sp>
      <p:sp>
        <p:nvSpPr>
          <p:cNvPr id="3" name="Slide Number Placeholder 2">
            <a:extLst>
              <a:ext uri="{FF2B5EF4-FFF2-40B4-BE49-F238E27FC236}">
                <a16:creationId xmlns:a16="http://schemas.microsoft.com/office/drawing/2014/main" id="{DC4F5C07-77DD-40E2-B3EA-B38AAC8F971E}"/>
              </a:ext>
            </a:extLst>
          </p:cNvPr>
          <p:cNvSpPr>
            <a:spLocks noGrp="1"/>
          </p:cNvSpPr>
          <p:nvPr>
            <p:ph type="sldNum" sz="quarter" idx="12"/>
          </p:nvPr>
        </p:nvSpPr>
        <p:spPr/>
        <p:txBody>
          <a:bodyPr/>
          <a:lstStyle/>
          <a:p>
            <a:fld id="{B212C38A-D241-7041-9EFC-6446870ABFAA}" type="slidenum">
              <a:rPr lang="en-US" smtClean="0"/>
              <a:t>10</a:t>
            </a:fld>
            <a:endParaRPr lang="en-US" dirty="0"/>
          </a:p>
        </p:txBody>
      </p:sp>
      <p:sp>
        <p:nvSpPr>
          <p:cNvPr id="4" name="Content Placeholder 3">
            <a:extLst>
              <a:ext uri="{FF2B5EF4-FFF2-40B4-BE49-F238E27FC236}">
                <a16:creationId xmlns:a16="http://schemas.microsoft.com/office/drawing/2014/main" id="{89B4B827-D97C-4980-87EE-A887D591C962}"/>
              </a:ext>
            </a:extLst>
          </p:cNvPr>
          <p:cNvSpPr>
            <a:spLocks noGrp="1"/>
          </p:cNvSpPr>
          <p:nvPr>
            <p:ph idx="1"/>
          </p:nvPr>
        </p:nvSpPr>
        <p:spPr/>
        <p:txBody>
          <a:bodyPr>
            <a:normAutofit/>
          </a:bodyPr>
          <a:lstStyle/>
          <a:p>
            <a:r>
              <a:rPr lang="en-US" dirty="0"/>
              <a:t>When people join nonprofit boards:</a:t>
            </a:r>
          </a:p>
          <a:p>
            <a:pPr lvl="1"/>
            <a:r>
              <a:rPr lang="en-US" dirty="0"/>
              <a:t>They know what to do and how to do it</a:t>
            </a:r>
          </a:p>
          <a:p>
            <a:pPr lvl="1"/>
            <a:r>
              <a:rPr lang="en-US" dirty="0"/>
              <a:t>They know how to be good board members</a:t>
            </a:r>
          </a:p>
          <a:p>
            <a:pPr lvl="1"/>
            <a:r>
              <a:rPr lang="en-US" dirty="0"/>
              <a:t>They know how to be engaged</a:t>
            </a:r>
          </a:p>
          <a:p>
            <a:r>
              <a:rPr lang="en-US" dirty="0"/>
              <a:t>Serving on a board somewhere else qualifies one to serve on this board</a:t>
            </a:r>
          </a:p>
          <a:p>
            <a:r>
              <a:rPr lang="en-US" dirty="0"/>
              <a:t>Being successful in a for-profit business or other industry almost guarantees one will be successful in helping a nonprofit</a:t>
            </a:r>
          </a:p>
          <a:p>
            <a:endParaRPr lang="en-US" dirty="0"/>
          </a:p>
        </p:txBody>
      </p:sp>
      <p:pic>
        <p:nvPicPr>
          <p:cNvPr id="5" name="Picture 4">
            <a:extLst>
              <a:ext uri="{FF2B5EF4-FFF2-40B4-BE49-F238E27FC236}">
                <a16:creationId xmlns:a16="http://schemas.microsoft.com/office/drawing/2014/main" id="{D5318F61-213D-4C35-BD65-7E913BD92953}"/>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702561" y="532892"/>
            <a:ext cx="509017" cy="509017"/>
          </a:xfrm>
          <a:prstGeom prst="rect">
            <a:avLst/>
          </a:prstGeom>
        </p:spPr>
      </p:pic>
    </p:spTree>
    <p:extLst>
      <p:ext uri="{BB962C8B-B14F-4D97-AF65-F5344CB8AC3E}">
        <p14:creationId xmlns:p14="http://schemas.microsoft.com/office/powerpoint/2010/main" val="1514041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AADDED-36FC-4197-9E97-4E65756D1C3B}"/>
              </a:ext>
            </a:extLst>
          </p:cNvPr>
          <p:cNvSpPr>
            <a:spLocks noGrp="1"/>
          </p:cNvSpPr>
          <p:nvPr>
            <p:ph type="sldNum" sz="quarter" idx="12"/>
          </p:nvPr>
        </p:nvSpPr>
        <p:spPr/>
        <p:txBody>
          <a:bodyPr/>
          <a:lstStyle/>
          <a:p>
            <a:fld id="{B212C38A-D241-7041-9EFC-6446870ABFAA}" type="slidenum">
              <a:rPr lang="en-US" smtClean="0"/>
              <a:t>11</a:t>
            </a:fld>
            <a:endParaRPr lang="en-US" dirty="0"/>
          </a:p>
        </p:txBody>
      </p:sp>
      <p:sp>
        <p:nvSpPr>
          <p:cNvPr id="4" name="Content Placeholder 3">
            <a:extLst>
              <a:ext uri="{FF2B5EF4-FFF2-40B4-BE49-F238E27FC236}">
                <a16:creationId xmlns:a16="http://schemas.microsoft.com/office/drawing/2014/main" id="{CCB9B378-E1E5-46D7-AAE3-64E36ECF1D2D}"/>
              </a:ext>
            </a:extLst>
          </p:cNvPr>
          <p:cNvSpPr>
            <a:spLocks noGrp="1"/>
          </p:cNvSpPr>
          <p:nvPr>
            <p:ph idx="1"/>
          </p:nvPr>
        </p:nvSpPr>
        <p:spPr/>
        <p:txBody>
          <a:bodyPr/>
          <a:lstStyle/>
          <a:p>
            <a:r>
              <a:rPr lang="en-US" dirty="0"/>
              <a:t>The board has the </a:t>
            </a:r>
            <a:r>
              <a:rPr lang="en-US" b="1" dirty="0"/>
              <a:t>ultimate authority and responsibility </a:t>
            </a:r>
            <a:r>
              <a:rPr lang="en-US" dirty="0"/>
              <a:t>for the performance of the organization, even if it employs people in executive leadership roles</a:t>
            </a:r>
          </a:p>
          <a:p>
            <a:r>
              <a:rPr lang="en-US" dirty="0"/>
              <a:t>The board is </a:t>
            </a:r>
            <a:r>
              <a:rPr lang="en-US" b="1" dirty="0"/>
              <a:t>accountable to the community and to the people they serve</a:t>
            </a:r>
          </a:p>
          <a:p>
            <a:endParaRPr lang="en-US" dirty="0"/>
          </a:p>
        </p:txBody>
      </p:sp>
    </p:spTree>
    <p:extLst>
      <p:ext uri="{BB962C8B-B14F-4D97-AF65-F5344CB8AC3E}">
        <p14:creationId xmlns:p14="http://schemas.microsoft.com/office/powerpoint/2010/main" val="2251886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AB302-7160-4BE5-B8AB-0B8D474F1E74}"/>
              </a:ext>
            </a:extLst>
          </p:cNvPr>
          <p:cNvSpPr>
            <a:spLocks noGrp="1"/>
          </p:cNvSpPr>
          <p:nvPr>
            <p:ph type="title"/>
          </p:nvPr>
        </p:nvSpPr>
        <p:spPr/>
        <p:txBody>
          <a:bodyPr>
            <a:normAutofit fontScale="90000"/>
          </a:bodyPr>
          <a:lstStyle/>
          <a:p>
            <a:r>
              <a:rPr lang="en-US" dirty="0"/>
              <a:t>Governance is the act of leading, guiding, and making decisions on behalf of the community</a:t>
            </a:r>
          </a:p>
        </p:txBody>
      </p:sp>
      <p:sp>
        <p:nvSpPr>
          <p:cNvPr id="3" name="Slide Number Placeholder 2">
            <a:extLst>
              <a:ext uri="{FF2B5EF4-FFF2-40B4-BE49-F238E27FC236}">
                <a16:creationId xmlns:a16="http://schemas.microsoft.com/office/drawing/2014/main" id="{3ACCEF40-C3F4-4B10-9F8D-D6F8127001BE}"/>
              </a:ext>
            </a:extLst>
          </p:cNvPr>
          <p:cNvSpPr>
            <a:spLocks noGrp="1"/>
          </p:cNvSpPr>
          <p:nvPr>
            <p:ph type="sldNum" sz="quarter" idx="12"/>
          </p:nvPr>
        </p:nvSpPr>
        <p:spPr/>
        <p:txBody>
          <a:bodyPr/>
          <a:lstStyle/>
          <a:p>
            <a:fld id="{B212C38A-D241-7041-9EFC-6446870ABFAA}" type="slidenum">
              <a:rPr lang="en-US" smtClean="0"/>
              <a:t>12</a:t>
            </a:fld>
            <a:endParaRPr lang="en-US" dirty="0"/>
          </a:p>
        </p:txBody>
      </p:sp>
      <p:sp>
        <p:nvSpPr>
          <p:cNvPr id="4" name="Content Placeholder 3">
            <a:extLst>
              <a:ext uri="{FF2B5EF4-FFF2-40B4-BE49-F238E27FC236}">
                <a16:creationId xmlns:a16="http://schemas.microsoft.com/office/drawing/2014/main" id="{3AD8BA12-8C30-4408-9D50-9259AC25FB26}"/>
              </a:ext>
            </a:extLst>
          </p:cNvPr>
          <p:cNvSpPr>
            <a:spLocks noGrp="1"/>
          </p:cNvSpPr>
          <p:nvPr>
            <p:ph idx="1"/>
          </p:nvPr>
        </p:nvSpPr>
        <p:spPr>
          <a:xfrm>
            <a:off x="477520" y="1393784"/>
            <a:ext cx="11236959" cy="4217444"/>
          </a:xfrm>
        </p:spPr>
        <p:txBody>
          <a:bodyPr/>
          <a:lstStyle/>
          <a:p>
            <a:r>
              <a:rPr lang="en-US" dirty="0"/>
              <a:t>Nonprofits boards must be conscious of the impact of their decisions as they create the future of their organization, the future of lives the organization touches, and the future of the community overall</a:t>
            </a:r>
          </a:p>
          <a:p>
            <a:r>
              <a:rPr lang="en-US" dirty="0"/>
              <a:t>Interconnectedness</a:t>
            </a:r>
          </a:p>
        </p:txBody>
      </p:sp>
    </p:spTree>
    <p:extLst>
      <p:ext uri="{BB962C8B-B14F-4D97-AF65-F5344CB8AC3E}">
        <p14:creationId xmlns:p14="http://schemas.microsoft.com/office/powerpoint/2010/main" val="2846323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421C2-4CFA-4950-BA27-21D4C02BB575}"/>
              </a:ext>
            </a:extLst>
          </p:cNvPr>
          <p:cNvSpPr>
            <a:spLocks noGrp="1"/>
          </p:cNvSpPr>
          <p:nvPr>
            <p:ph type="title"/>
          </p:nvPr>
        </p:nvSpPr>
        <p:spPr/>
        <p:txBody>
          <a:bodyPr/>
          <a:lstStyle/>
          <a:p>
            <a:r>
              <a:rPr lang="en-US" dirty="0"/>
              <a:t>Great Governance</a:t>
            </a:r>
          </a:p>
        </p:txBody>
      </p:sp>
      <p:sp>
        <p:nvSpPr>
          <p:cNvPr id="3" name="Slide Number Placeholder 2">
            <a:extLst>
              <a:ext uri="{FF2B5EF4-FFF2-40B4-BE49-F238E27FC236}">
                <a16:creationId xmlns:a16="http://schemas.microsoft.com/office/drawing/2014/main" id="{28BF09E0-92AB-4A25-A41E-61133E3A8162}"/>
              </a:ext>
            </a:extLst>
          </p:cNvPr>
          <p:cNvSpPr>
            <a:spLocks noGrp="1"/>
          </p:cNvSpPr>
          <p:nvPr>
            <p:ph type="sldNum" sz="quarter" idx="12"/>
          </p:nvPr>
        </p:nvSpPr>
        <p:spPr/>
        <p:txBody>
          <a:bodyPr/>
          <a:lstStyle/>
          <a:p>
            <a:fld id="{B212C38A-D241-7041-9EFC-6446870ABFAA}" type="slidenum">
              <a:rPr lang="en-US" smtClean="0"/>
              <a:t>13</a:t>
            </a:fld>
            <a:endParaRPr lang="en-US" dirty="0"/>
          </a:p>
        </p:txBody>
      </p:sp>
      <p:graphicFrame>
        <p:nvGraphicFramePr>
          <p:cNvPr id="5" name="Content Placeholder 4">
            <a:extLst>
              <a:ext uri="{FF2B5EF4-FFF2-40B4-BE49-F238E27FC236}">
                <a16:creationId xmlns:a16="http://schemas.microsoft.com/office/drawing/2014/main" id="{0C267E95-66D2-4630-946F-5547602774FA}"/>
              </a:ext>
            </a:extLst>
          </p:cNvPr>
          <p:cNvGraphicFramePr>
            <a:graphicFrameLocks noGrp="1"/>
          </p:cNvGraphicFramePr>
          <p:nvPr>
            <p:ph idx="1"/>
            <p:extLst>
              <p:ext uri="{D42A27DB-BD31-4B8C-83A1-F6EECF244321}">
                <p14:modId xmlns:p14="http://schemas.microsoft.com/office/powerpoint/2010/main" val="3134534650"/>
              </p:ext>
            </p:extLst>
          </p:nvPr>
        </p:nvGraphicFramePr>
        <p:xfrm>
          <a:off x="477838" y="1838325"/>
          <a:ext cx="11236325" cy="4198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0324F398-3292-4A0E-94DA-A33DED8FA928}"/>
              </a:ext>
            </a:extLst>
          </p:cNvPr>
          <p:cNvPicPr>
            <a:picLocks noChangeAspect="1"/>
          </p:cNvPicPr>
          <p:nvPr/>
        </p:nvPicPr>
        <p:blipFill>
          <a:blip r:embed="rId7">
            <a:extLst>
              <a:ext uri="{28A0092B-C50C-407E-A947-70E740481C1C}">
                <a14:useLocalDpi xmlns:a14="http://schemas.microsoft.com/office/drawing/2010/main"/>
              </a:ext>
            </a:extLst>
          </a:blip>
          <a:srcRect/>
          <a:stretch/>
        </p:blipFill>
        <p:spPr>
          <a:xfrm>
            <a:off x="5111983" y="532892"/>
            <a:ext cx="509017" cy="509017"/>
          </a:xfrm>
          <a:prstGeom prst="rect">
            <a:avLst/>
          </a:prstGeom>
        </p:spPr>
      </p:pic>
    </p:spTree>
    <p:extLst>
      <p:ext uri="{BB962C8B-B14F-4D97-AF65-F5344CB8AC3E}">
        <p14:creationId xmlns:p14="http://schemas.microsoft.com/office/powerpoint/2010/main" val="2938251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0F55-80B0-4FA7-89EA-E2C4F549034A}"/>
              </a:ext>
            </a:extLst>
          </p:cNvPr>
          <p:cNvSpPr>
            <a:spLocks noGrp="1"/>
          </p:cNvSpPr>
          <p:nvPr>
            <p:ph type="title"/>
          </p:nvPr>
        </p:nvSpPr>
        <p:spPr/>
        <p:txBody>
          <a:bodyPr/>
          <a:lstStyle/>
          <a:p>
            <a:r>
              <a:rPr lang="en-US" dirty="0"/>
              <a:t>Three Legal Responsibilities</a:t>
            </a:r>
          </a:p>
        </p:txBody>
      </p:sp>
      <p:sp>
        <p:nvSpPr>
          <p:cNvPr id="3" name="Slide Number Placeholder 2">
            <a:extLst>
              <a:ext uri="{FF2B5EF4-FFF2-40B4-BE49-F238E27FC236}">
                <a16:creationId xmlns:a16="http://schemas.microsoft.com/office/drawing/2014/main" id="{9F97DCF3-0FAE-4B5E-963A-0D2CC41AAA3C}"/>
              </a:ext>
            </a:extLst>
          </p:cNvPr>
          <p:cNvSpPr>
            <a:spLocks noGrp="1"/>
          </p:cNvSpPr>
          <p:nvPr>
            <p:ph type="sldNum" sz="quarter" idx="12"/>
          </p:nvPr>
        </p:nvSpPr>
        <p:spPr/>
        <p:txBody>
          <a:bodyPr/>
          <a:lstStyle/>
          <a:p>
            <a:fld id="{B212C38A-D241-7041-9EFC-6446870ABFAA}" type="slidenum">
              <a:rPr lang="en-US" smtClean="0"/>
              <a:t>14</a:t>
            </a:fld>
            <a:endParaRPr lang="en-US" dirty="0"/>
          </a:p>
        </p:txBody>
      </p:sp>
      <p:sp>
        <p:nvSpPr>
          <p:cNvPr id="4" name="Content Placeholder 3">
            <a:extLst>
              <a:ext uri="{FF2B5EF4-FFF2-40B4-BE49-F238E27FC236}">
                <a16:creationId xmlns:a16="http://schemas.microsoft.com/office/drawing/2014/main" id="{445EDE44-A106-4494-B4C2-EC9448710AEA}"/>
              </a:ext>
            </a:extLst>
          </p:cNvPr>
          <p:cNvSpPr>
            <a:spLocks noGrp="1"/>
          </p:cNvSpPr>
          <p:nvPr>
            <p:ph idx="1"/>
          </p:nvPr>
        </p:nvSpPr>
        <p:spPr/>
        <p:txBody>
          <a:bodyPr>
            <a:normAutofit/>
          </a:bodyPr>
          <a:lstStyle/>
          <a:p>
            <a:r>
              <a:rPr lang="en-US" b="1" u="sng" dirty="0"/>
              <a:t>1. Duty of care</a:t>
            </a:r>
          </a:p>
          <a:p>
            <a:pPr lvl="1"/>
            <a:r>
              <a:rPr lang="en-US" dirty="0"/>
              <a:t>Board members must use their best judgment in all dealings with the organization </a:t>
            </a:r>
          </a:p>
          <a:p>
            <a:pPr lvl="1"/>
            <a:r>
              <a:rPr lang="en-US" dirty="0"/>
              <a:t>Regularly attend and participate in board meetings and attend special events/fundraisers and other activities</a:t>
            </a:r>
          </a:p>
          <a:p>
            <a:pPr lvl="1"/>
            <a:r>
              <a:rPr lang="en-US" dirty="0"/>
              <a:t>Raise proper and necessary questions</a:t>
            </a:r>
          </a:p>
          <a:p>
            <a:pPr lvl="1"/>
            <a:r>
              <a:rPr lang="en-US" dirty="0"/>
              <a:t>Provide careful oversight</a:t>
            </a:r>
          </a:p>
          <a:p>
            <a:pPr lvl="1"/>
            <a:endParaRPr lang="en-US" b="1" u="sng" dirty="0"/>
          </a:p>
        </p:txBody>
      </p:sp>
      <p:sp>
        <p:nvSpPr>
          <p:cNvPr id="5" name="TextBox 4">
            <a:extLst>
              <a:ext uri="{FF2B5EF4-FFF2-40B4-BE49-F238E27FC236}">
                <a16:creationId xmlns:a16="http://schemas.microsoft.com/office/drawing/2014/main" id="{4BC5E98C-C992-495E-82D7-570B79DC1D57}"/>
              </a:ext>
            </a:extLst>
          </p:cNvPr>
          <p:cNvSpPr txBox="1"/>
          <p:nvPr/>
        </p:nvSpPr>
        <p:spPr>
          <a:xfrm>
            <a:off x="9934113" y="220469"/>
            <a:ext cx="1686758" cy="1200329"/>
          </a:xfrm>
          <a:prstGeom prst="rect">
            <a:avLst/>
          </a:prstGeom>
          <a:solidFill>
            <a:schemeClr val="bg2"/>
          </a:solidFill>
        </p:spPr>
        <p:txBody>
          <a:bodyPr wrap="square" rtlCol="0">
            <a:spAutoFit/>
          </a:bodyPr>
          <a:lstStyle/>
          <a:p>
            <a:pPr algn="ctr"/>
            <a:r>
              <a:rPr lang="en-US" dirty="0"/>
              <a:t>Delegate with care, considering qualifications</a:t>
            </a:r>
          </a:p>
        </p:txBody>
      </p:sp>
      <p:pic>
        <p:nvPicPr>
          <p:cNvPr id="6" name="Picture 5">
            <a:extLst>
              <a:ext uri="{FF2B5EF4-FFF2-40B4-BE49-F238E27FC236}">
                <a16:creationId xmlns:a16="http://schemas.microsoft.com/office/drawing/2014/main" id="{2841EFA6-5820-4BE7-8B02-7A0A7FA128DB}"/>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7568486" y="462238"/>
            <a:ext cx="509017" cy="509017"/>
          </a:xfrm>
          <a:prstGeom prst="rect">
            <a:avLst/>
          </a:prstGeom>
        </p:spPr>
      </p:pic>
    </p:spTree>
    <p:extLst>
      <p:ext uri="{BB962C8B-B14F-4D97-AF65-F5344CB8AC3E}">
        <p14:creationId xmlns:p14="http://schemas.microsoft.com/office/powerpoint/2010/main" val="1427974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0F55-80B0-4FA7-89EA-E2C4F549034A}"/>
              </a:ext>
            </a:extLst>
          </p:cNvPr>
          <p:cNvSpPr>
            <a:spLocks noGrp="1"/>
          </p:cNvSpPr>
          <p:nvPr>
            <p:ph type="title"/>
          </p:nvPr>
        </p:nvSpPr>
        <p:spPr/>
        <p:txBody>
          <a:bodyPr/>
          <a:lstStyle/>
          <a:p>
            <a:r>
              <a:rPr lang="en-US" dirty="0"/>
              <a:t>Three Legal Responsibilities</a:t>
            </a:r>
          </a:p>
        </p:txBody>
      </p:sp>
      <p:sp>
        <p:nvSpPr>
          <p:cNvPr id="3" name="Slide Number Placeholder 2">
            <a:extLst>
              <a:ext uri="{FF2B5EF4-FFF2-40B4-BE49-F238E27FC236}">
                <a16:creationId xmlns:a16="http://schemas.microsoft.com/office/drawing/2014/main" id="{9F97DCF3-0FAE-4B5E-963A-0D2CC41AAA3C}"/>
              </a:ext>
            </a:extLst>
          </p:cNvPr>
          <p:cNvSpPr>
            <a:spLocks noGrp="1"/>
          </p:cNvSpPr>
          <p:nvPr>
            <p:ph type="sldNum" sz="quarter" idx="12"/>
          </p:nvPr>
        </p:nvSpPr>
        <p:spPr/>
        <p:txBody>
          <a:bodyPr/>
          <a:lstStyle/>
          <a:p>
            <a:fld id="{B212C38A-D241-7041-9EFC-6446870ABFAA}" type="slidenum">
              <a:rPr lang="en-US" smtClean="0"/>
              <a:t>15</a:t>
            </a:fld>
            <a:endParaRPr lang="en-US" dirty="0"/>
          </a:p>
        </p:txBody>
      </p:sp>
      <p:sp>
        <p:nvSpPr>
          <p:cNvPr id="4" name="Content Placeholder 3">
            <a:extLst>
              <a:ext uri="{FF2B5EF4-FFF2-40B4-BE49-F238E27FC236}">
                <a16:creationId xmlns:a16="http://schemas.microsoft.com/office/drawing/2014/main" id="{445EDE44-A106-4494-B4C2-EC9448710AEA}"/>
              </a:ext>
            </a:extLst>
          </p:cNvPr>
          <p:cNvSpPr>
            <a:spLocks noGrp="1"/>
          </p:cNvSpPr>
          <p:nvPr>
            <p:ph idx="1"/>
          </p:nvPr>
        </p:nvSpPr>
        <p:spPr/>
        <p:txBody>
          <a:bodyPr>
            <a:normAutofit/>
          </a:bodyPr>
          <a:lstStyle/>
          <a:p>
            <a:r>
              <a:rPr lang="en-US" b="1" u="sng" dirty="0"/>
              <a:t>2. Duty of loyalty</a:t>
            </a:r>
          </a:p>
          <a:p>
            <a:pPr lvl="1"/>
            <a:r>
              <a:rPr lang="en-US" dirty="0"/>
              <a:t>Board members must act in good faith to advance the organization's interests</a:t>
            </a:r>
          </a:p>
          <a:p>
            <a:pPr lvl="2"/>
            <a:r>
              <a:rPr lang="en-US" dirty="0"/>
              <a:t>Will </a:t>
            </a:r>
            <a:r>
              <a:rPr lang="en-US" u="sng" dirty="0"/>
              <a:t>not authorize or engage in transactions </a:t>
            </a:r>
            <a:r>
              <a:rPr lang="en-US" dirty="0"/>
              <a:t>except those that provide the best outcomes for the organization</a:t>
            </a:r>
          </a:p>
          <a:p>
            <a:pPr lvl="2"/>
            <a:r>
              <a:rPr lang="en-US" dirty="0"/>
              <a:t>Will </a:t>
            </a:r>
            <a:r>
              <a:rPr lang="en-US" u="sng" dirty="0"/>
              <a:t>not allow a conflict of interest</a:t>
            </a:r>
            <a:r>
              <a:rPr lang="en-US" dirty="0"/>
              <a:t>, real or perceived, where they might benefit or if they are involved in multiple organizations</a:t>
            </a:r>
          </a:p>
          <a:p>
            <a:pPr lvl="1"/>
            <a:endParaRPr lang="en-US" b="1" u="sng" dirty="0"/>
          </a:p>
        </p:txBody>
      </p:sp>
      <p:sp>
        <p:nvSpPr>
          <p:cNvPr id="5" name="TextBox 4">
            <a:extLst>
              <a:ext uri="{FF2B5EF4-FFF2-40B4-BE49-F238E27FC236}">
                <a16:creationId xmlns:a16="http://schemas.microsoft.com/office/drawing/2014/main" id="{4BC5E98C-C992-495E-82D7-570B79DC1D57}"/>
              </a:ext>
            </a:extLst>
          </p:cNvPr>
          <p:cNvSpPr txBox="1"/>
          <p:nvPr/>
        </p:nvSpPr>
        <p:spPr>
          <a:xfrm>
            <a:off x="9934113" y="220469"/>
            <a:ext cx="1686758" cy="369332"/>
          </a:xfrm>
          <a:prstGeom prst="rect">
            <a:avLst/>
          </a:prstGeom>
          <a:solidFill>
            <a:schemeClr val="bg2"/>
          </a:solidFill>
        </p:spPr>
        <p:txBody>
          <a:bodyPr wrap="square" rtlCol="0">
            <a:spAutoFit/>
          </a:bodyPr>
          <a:lstStyle/>
          <a:p>
            <a:pPr algn="ctr"/>
            <a:r>
              <a:rPr lang="en-US" dirty="0"/>
              <a:t>Confidentiality</a:t>
            </a:r>
          </a:p>
        </p:txBody>
      </p:sp>
      <p:pic>
        <p:nvPicPr>
          <p:cNvPr id="6" name="Picture 5">
            <a:extLst>
              <a:ext uri="{FF2B5EF4-FFF2-40B4-BE49-F238E27FC236}">
                <a16:creationId xmlns:a16="http://schemas.microsoft.com/office/drawing/2014/main" id="{6C75AC1C-FE57-4A65-A38C-0B081CDBA455}"/>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7592194" y="468467"/>
            <a:ext cx="509017" cy="509017"/>
          </a:xfrm>
          <a:prstGeom prst="rect">
            <a:avLst/>
          </a:prstGeom>
        </p:spPr>
      </p:pic>
    </p:spTree>
    <p:extLst>
      <p:ext uri="{BB962C8B-B14F-4D97-AF65-F5344CB8AC3E}">
        <p14:creationId xmlns:p14="http://schemas.microsoft.com/office/powerpoint/2010/main" val="966019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91D5CD-8C0C-4F91-A844-8F129F56F992}"/>
              </a:ext>
            </a:extLst>
          </p:cNvPr>
          <p:cNvSpPr>
            <a:spLocks noGrp="1"/>
          </p:cNvSpPr>
          <p:nvPr>
            <p:ph type="sldNum" sz="quarter" idx="12"/>
          </p:nvPr>
        </p:nvSpPr>
        <p:spPr/>
        <p:txBody>
          <a:bodyPr/>
          <a:lstStyle/>
          <a:p>
            <a:fld id="{B212C38A-D241-7041-9EFC-6446870ABFAA}" type="slidenum">
              <a:rPr lang="en-US" smtClean="0"/>
              <a:t>16</a:t>
            </a:fld>
            <a:endParaRPr lang="en-US" dirty="0"/>
          </a:p>
        </p:txBody>
      </p:sp>
      <p:sp>
        <p:nvSpPr>
          <p:cNvPr id="5" name="Title 1">
            <a:extLst>
              <a:ext uri="{FF2B5EF4-FFF2-40B4-BE49-F238E27FC236}">
                <a16:creationId xmlns:a16="http://schemas.microsoft.com/office/drawing/2014/main" id="{D7912F49-DDD2-48AB-A3C7-A135BB3A55FF}"/>
              </a:ext>
            </a:extLst>
          </p:cNvPr>
          <p:cNvSpPr>
            <a:spLocks noGrp="1"/>
          </p:cNvSpPr>
          <p:nvPr>
            <p:ph type="title"/>
          </p:nvPr>
        </p:nvSpPr>
        <p:spPr>
          <a:xfrm>
            <a:off x="509529" y="1814889"/>
            <a:ext cx="11172942" cy="3014564"/>
          </a:xfrm>
        </p:spPr>
        <p:txBody>
          <a:bodyPr>
            <a:noAutofit/>
          </a:bodyPr>
          <a:lstStyle/>
          <a:p>
            <a:pPr algn="ctr"/>
            <a:r>
              <a:rPr lang="en-US" sz="4800" dirty="0"/>
              <a:t>But what about rural areas, where there</a:t>
            </a:r>
            <a:br>
              <a:rPr lang="en-US" sz="4800" dirty="0"/>
            </a:br>
            <a:r>
              <a:rPr lang="en-US" sz="4800" dirty="0"/>
              <a:t>is a limited pool of board candidates?</a:t>
            </a:r>
          </a:p>
        </p:txBody>
      </p:sp>
    </p:spTree>
    <p:extLst>
      <p:ext uri="{BB962C8B-B14F-4D97-AF65-F5344CB8AC3E}">
        <p14:creationId xmlns:p14="http://schemas.microsoft.com/office/powerpoint/2010/main" val="3466562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0F55-80B0-4FA7-89EA-E2C4F549034A}"/>
              </a:ext>
            </a:extLst>
          </p:cNvPr>
          <p:cNvSpPr>
            <a:spLocks noGrp="1"/>
          </p:cNvSpPr>
          <p:nvPr>
            <p:ph type="title"/>
          </p:nvPr>
        </p:nvSpPr>
        <p:spPr/>
        <p:txBody>
          <a:bodyPr/>
          <a:lstStyle/>
          <a:p>
            <a:r>
              <a:rPr lang="en-US" dirty="0"/>
              <a:t>Three Legal Responsibilities</a:t>
            </a:r>
          </a:p>
        </p:txBody>
      </p:sp>
      <p:sp>
        <p:nvSpPr>
          <p:cNvPr id="3" name="Slide Number Placeholder 2">
            <a:extLst>
              <a:ext uri="{FF2B5EF4-FFF2-40B4-BE49-F238E27FC236}">
                <a16:creationId xmlns:a16="http://schemas.microsoft.com/office/drawing/2014/main" id="{9F97DCF3-0FAE-4B5E-963A-0D2CC41AAA3C}"/>
              </a:ext>
            </a:extLst>
          </p:cNvPr>
          <p:cNvSpPr>
            <a:spLocks noGrp="1"/>
          </p:cNvSpPr>
          <p:nvPr>
            <p:ph type="sldNum" sz="quarter" idx="12"/>
          </p:nvPr>
        </p:nvSpPr>
        <p:spPr/>
        <p:txBody>
          <a:bodyPr/>
          <a:lstStyle/>
          <a:p>
            <a:fld id="{B212C38A-D241-7041-9EFC-6446870ABFAA}" type="slidenum">
              <a:rPr lang="en-US" smtClean="0"/>
              <a:t>17</a:t>
            </a:fld>
            <a:endParaRPr lang="en-US" dirty="0"/>
          </a:p>
        </p:txBody>
      </p:sp>
      <p:sp>
        <p:nvSpPr>
          <p:cNvPr id="4" name="Content Placeholder 3">
            <a:extLst>
              <a:ext uri="{FF2B5EF4-FFF2-40B4-BE49-F238E27FC236}">
                <a16:creationId xmlns:a16="http://schemas.microsoft.com/office/drawing/2014/main" id="{445EDE44-A106-4494-B4C2-EC9448710AEA}"/>
              </a:ext>
            </a:extLst>
          </p:cNvPr>
          <p:cNvSpPr>
            <a:spLocks noGrp="1"/>
          </p:cNvSpPr>
          <p:nvPr>
            <p:ph idx="1"/>
          </p:nvPr>
        </p:nvSpPr>
        <p:spPr/>
        <p:txBody>
          <a:bodyPr>
            <a:normAutofit/>
          </a:bodyPr>
          <a:lstStyle/>
          <a:p>
            <a:r>
              <a:rPr lang="en-US" b="1" u="sng" dirty="0"/>
              <a:t>3. Duty of obedience</a:t>
            </a:r>
          </a:p>
          <a:p>
            <a:pPr lvl="1"/>
            <a:r>
              <a:rPr lang="en-US" dirty="0"/>
              <a:t>Board members must stay true to the organization’s mission and to applicable laws and regulations</a:t>
            </a:r>
            <a:endParaRPr lang="en-US" b="1" u="sng" dirty="0"/>
          </a:p>
        </p:txBody>
      </p:sp>
      <p:sp>
        <p:nvSpPr>
          <p:cNvPr id="5" name="TextBox 4">
            <a:extLst>
              <a:ext uri="{FF2B5EF4-FFF2-40B4-BE49-F238E27FC236}">
                <a16:creationId xmlns:a16="http://schemas.microsoft.com/office/drawing/2014/main" id="{4BC5E98C-C992-495E-82D7-570B79DC1D57}"/>
              </a:ext>
            </a:extLst>
          </p:cNvPr>
          <p:cNvSpPr txBox="1"/>
          <p:nvPr/>
        </p:nvSpPr>
        <p:spPr>
          <a:xfrm>
            <a:off x="9934113" y="220469"/>
            <a:ext cx="1686758" cy="369332"/>
          </a:xfrm>
          <a:prstGeom prst="rect">
            <a:avLst/>
          </a:prstGeom>
          <a:solidFill>
            <a:schemeClr val="bg2"/>
          </a:solidFill>
        </p:spPr>
        <p:txBody>
          <a:bodyPr wrap="square" rtlCol="0">
            <a:spAutoFit/>
          </a:bodyPr>
          <a:lstStyle/>
          <a:p>
            <a:pPr algn="ctr"/>
            <a:r>
              <a:rPr lang="en-US" dirty="0"/>
              <a:t>Confidentiality</a:t>
            </a:r>
          </a:p>
        </p:txBody>
      </p:sp>
      <p:sp>
        <p:nvSpPr>
          <p:cNvPr id="6" name="TextBox 5">
            <a:extLst>
              <a:ext uri="{FF2B5EF4-FFF2-40B4-BE49-F238E27FC236}">
                <a16:creationId xmlns:a16="http://schemas.microsoft.com/office/drawing/2014/main" id="{BDDCE016-BA32-44CF-873D-C390C4765534}"/>
              </a:ext>
            </a:extLst>
          </p:cNvPr>
          <p:cNvSpPr txBox="1"/>
          <p:nvPr/>
        </p:nvSpPr>
        <p:spPr>
          <a:xfrm>
            <a:off x="2325948" y="3938163"/>
            <a:ext cx="2814221" cy="1077218"/>
          </a:xfrm>
          <a:prstGeom prst="rect">
            <a:avLst/>
          </a:prstGeom>
          <a:solidFill>
            <a:schemeClr val="bg2"/>
          </a:solidFill>
          <a:ln>
            <a:solidFill>
              <a:schemeClr val="accent1"/>
            </a:solidFill>
          </a:ln>
        </p:spPr>
        <p:txBody>
          <a:bodyPr wrap="square" rtlCol="0">
            <a:spAutoFit/>
          </a:bodyPr>
          <a:lstStyle/>
          <a:p>
            <a:pPr algn="ctr"/>
            <a:r>
              <a:rPr lang="en-US" sz="3200" dirty="0"/>
              <a:t>Federal &amp; State Laws</a:t>
            </a:r>
          </a:p>
        </p:txBody>
      </p:sp>
      <p:sp>
        <p:nvSpPr>
          <p:cNvPr id="7" name="TextBox 6">
            <a:extLst>
              <a:ext uri="{FF2B5EF4-FFF2-40B4-BE49-F238E27FC236}">
                <a16:creationId xmlns:a16="http://schemas.microsoft.com/office/drawing/2014/main" id="{7490C852-66AE-4E5E-945D-78EFCB1C9527}"/>
              </a:ext>
            </a:extLst>
          </p:cNvPr>
          <p:cNvSpPr txBox="1"/>
          <p:nvPr/>
        </p:nvSpPr>
        <p:spPr>
          <a:xfrm>
            <a:off x="6157059" y="4055051"/>
            <a:ext cx="2814221" cy="584775"/>
          </a:xfrm>
          <a:prstGeom prst="rect">
            <a:avLst/>
          </a:prstGeom>
          <a:solidFill>
            <a:schemeClr val="bg2"/>
          </a:solidFill>
          <a:ln>
            <a:solidFill>
              <a:schemeClr val="accent1"/>
            </a:solidFill>
          </a:ln>
        </p:spPr>
        <p:txBody>
          <a:bodyPr wrap="square" rtlCol="0">
            <a:spAutoFit/>
          </a:bodyPr>
          <a:lstStyle/>
          <a:p>
            <a:pPr algn="ctr"/>
            <a:r>
              <a:rPr lang="en-US" sz="3200" dirty="0"/>
              <a:t>Bylaws</a:t>
            </a:r>
          </a:p>
        </p:txBody>
      </p:sp>
      <p:pic>
        <p:nvPicPr>
          <p:cNvPr id="8" name="Picture 7">
            <a:extLst>
              <a:ext uri="{FF2B5EF4-FFF2-40B4-BE49-F238E27FC236}">
                <a16:creationId xmlns:a16="http://schemas.microsoft.com/office/drawing/2014/main" id="{10C5969E-F901-4845-A3BB-376FCA9B63F6}"/>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7638533" y="476406"/>
            <a:ext cx="509017" cy="509017"/>
          </a:xfrm>
          <a:prstGeom prst="rect">
            <a:avLst/>
          </a:prstGeom>
        </p:spPr>
      </p:pic>
    </p:spTree>
    <p:extLst>
      <p:ext uri="{BB962C8B-B14F-4D97-AF65-F5344CB8AC3E}">
        <p14:creationId xmlns:p14="http://schemas.microsoft.com/office/powerpoint/2010/main" val="19185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6308D-B583-4482-8D59-D95BCAD4242F}"/>
              </a:ext>
            </a:extLst>
          </p:cNvPr>
          <p:cNvSpPr>
            <a:spLocks noGrp="1"/>
          </p:cNvSpPr>
          <p:nvPr>
            <p:ph type="title"/>
          </p:nvPr>
        </p:nvSpPr>
        <p:spPr/>
        <p:txBody>
          <a:bodyPr/>
          <a:lstStyle/>
          <a:p>
            <a:r>
              <a:rPr lang="en-US" dirty="0"/>
              <a:t>Legal Responsibility &amp; Grants</a:t>
            </a:r>
          </a:p>
        </p:txBody>
      </p:sp>
      <p:sp>
        <p:nvSpPr>
          <p:cNvPr id="3" name="Slide Number Placeholder 2">
            <a:extLst>
              <a:ext uri="{FF2B5EF4-FFF2-40B4-BE49-F238E27FC236}">
                <a16:creationId xmlns:a16="http://schemas.microsoft.com/office/drawing/2014/main" id="{FFA69054-262D-4329-A06B-4F9EFC5ACB2F}"/>
              </a:ext>
            </a:extLst>
          </p:cNvPr>
          <p:cNvSpPr>
            <a:spLocks noGrp="1"/>
          </p:cNvSpPr>
          <p:nvPr>
            <p:ph type="sldNum" sz="quarter" idx="12"/>
          </p:nvPr>
        </p:nvSpPr>
        <p:spPr/>
        <p:txBody>
          <a:bodyPr/>
          <a:lstStyle/>
          <a:p>
            <a:fld id="{B212C38A-D241-7041-9EFC-6446870ABFAA}" type="slidenum">
              <a:rPr lang="en-US" smtClean="0"/>
              <a:t>18</a:t>
            </a:fld>
            <a:endParaRPr lang="en-US" dirty="0"/>
          </a:p>
        </p:txBody>
      </p:sp>
      <p:sp>
        <p:nvSpPr>
          <p:cNvPr id="4" name="Content Placeholder 3">
            <a:extLst>
              <a:ext uri="{FF2B5EF4-FFF2-40B4-BE49-F238E27FC236}">
                <a16:creationId xmlns:a16="http://schemas.microsoft.com/office/drawing/2014/main" id="{5B17EAAB-C95A-4EB8-A132-11359C081E4E}"/>
              </a:ext>
            </a:extLst>
          </p:cNvPr>
          <p:cNvSpPr>
            <a:spLocks noGrp="1"/>
          </p:cNvSpPr>
          <p:nvPr>
            <p:ph idx="1"/>
          </p:nvPr>
        </p:nvSpPr>
        <p:spPr/>
        <p:txBody>
          <a:bodyPr/>
          <a:lstStyle/>
          <a:p>
            <a:r>
              <a:rPr lang="en-US" dirty="0"/>
              <a:t>Board members are responsible for oversight of the organization</a:t>
            </a:r>
          </a:p>
          <a:p>
            <a:r>
              <a:rPr lang="en-US" dirty="0"/>
              <a:t>Compliance with state and federal laws is the responsibility of the Board</a:t>
            </a:r>
          </a:p>
          <a:p>
            <a:r>
              <a:rPr lang="en-US" dirty="0"/>
              <a:t>Grants have legal compliance requirements</a:t>
            </a:r>
          </a:p>
          <a:p>
            <a:r>
              <a:rPr lang="en-US" b="1" dirty="0"/>
              <a:t>Grant compliance is a board issue</a:t>
            </a:r>
          </a:p>
        </p:txBody>
      </p:sp>
    </p:spTree>
    <p:extLst>
      <p:ext uri="{BB962C8B-B14F-4D97-AF65-F5344CB8AC3E}">
        <p14:creationId xmlns:p14="http://schemas.microsoft.com/office/powerpoint/2010/main" val="118982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BFF01-0A7A-4DB4-8623-3AB90F0DB7B9}"/>
              </a:ext>
            </a:extLst>
          </p:cNvPr>
          <p:cNvSpPr>
            <a:spLocks noGrp="1"/>
          </p:cNvSpPr>
          <p:nvPr>
            <p:ph type="sldNum" sz="quarter" idx="12"/>
          </p:nvPr>
        </p:nvSpPr>
        <p:spPr/>
        <p:txBody>
          <a:bodyPr/>
          <a:lstStyle/>
          <a:p>
            <a:fld id="{B212C38A-D241-7041-9EFC-6446870ABFAA}" type="slidenum">
              <a:rPr lang="en-US" smtClean="0"/>
              <a:t>19</a:t>
            </a:fld>
            <a:endParaRPr lang="en-US" dirty="0"/>
          </a:p>
        </p:txBody>
      </p:sp>
      <p:sp>
        <p:nvSpPr>
          <p:cNvPr id="4" name="Content Placeholder 3">
            <a:extLst>
              <a:ext uri="{FF2B5EF4-FFF2-40B4-BE49-F238E27FC236}">
                <a16:creationId xmlns:a16="http://schemas.microsoft.com/office/drawing/2014/main" id="{E506C790-3F70-4B25-97E6-160FA91F6BCC}"/>
              </a:ext>
            </a:extLst>
          </p:cNvPr>
          <p:cNvSpPr>
            <a:spLocks noGrp="1"/>
          </p:cNvSpPr>
          <p:nvPr>
            <p:ph idx="1"/>
          </p:nvPr>
        </p:nvSpPr>
        <p:spPr>
          <a:xfrm>
            <a:off x="4348184" y="1519662"/>
            <a:ext cx="5834503" cy="1560890"/>
          </a:xfrm>
        </p:spPr>
        <p:txBody>
          <a:bodyPr/>
          <a:lstStyle/>
          <a:p>
            <a:pPr marL="0" indent="0" algn="ctr">
              <a:buNone/>
            </a:pPr>
            <a:r>
              <a:rPr lang="en-US" dirty="0"/>
              <a:t>Board members are not a step up from </a:t>
            </a:r>
            <a:r>
              <a:rPr lang="en-US" b="1" dirty="0"/>
              <a:t>Management</a:t>
            </a:r>
          </a:p>
          <a:p>
            <a:endParaRPr lang="en-US" dirty="0"/>
          </a:p>
        </p:txBody>
      </p:sp>
      <p:sp>
        <p:nvSpPr>
          <p:cNvPr id="5" name="Content Placeholder 3">
            <a:extLst>
              <a:ext uri="{FF2B5EF4-FFF2-40B4-BE49-F238E27FC236}">
                <a16:creationId xmlns:a16="http://schemas.microsoft.com/office/drawing/2014/main" id="{1709FB64-AFC7-4436-B05B-875196ED7F8C}"/>
              </a:ext>
            </a:extLst>
          </p:cNvPr>
          <p:cNvSpPr txBox="1">
            <a:spLocks/>
          </p:cNvSpPr>
          <p:nvPr/>
        </p:nvSpPr>
        <p:spPr>
          <a:xfrm>
            <a:off x="4599718" y="3323308"/>
            <a:ext cx="5834503" cy="1560890"/>
          </a:xfrm>
          <a:prstGeom prst="rect">
            <a:avLst/>
          </a:prstGeom>
        </p:spPr>
        <p:txBody>
          <a:bodyPr vert="horz" lIns="0" tIns="45720" rIns="0" bIns="45720" rtlCol="0">
            <a:normAutofit/>
          </a:bodyPr>
          <a:lstStyle>
            <a:lvl1pPr marL="457200" indent="-457200" algn="l" defTabSz="914400" rtl="0" eaLnBrk="1" latinLnBrk="0" hangingPunct="1">
              <a:lnSpc>
                <a:spcPct val="100000"/>
              </a:lnSpc>
              <a:spcBef>
                <a:spcPts val="1000"/>
              </a:spcBef>
              <a:spcAft>
                <a:spcPts val="300"/>
              </a:spcAft>
              <a:buFont typeface="Wingdings" panose="05000000000000000000" pitchFamily="2" charset="2"/>
              <a:buChar char="§"/>
              <a:tabLst/>
              <a:defRPr lang="en-US" sz="2800" kern="1200" dirty="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SzPct val="100000"/>
              <a:buFont typeface="System Font Regular"/>
              <a:buNone/>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dirty="0"/>
              <a:t>Board members are not a step down from </a:t>
            </a:r>
            <a:r>
              <a:rPr lang="en-US" b="1" dirty="0"/>
              <a:t>Ownership</a:t>
            </a:r>
          </a:p>
          <a:p>
            <a:endParaRPr lang="en-US" dirty="0"/>
          </a:p>
        </p:txBody>
      </p:sp>
      <p:sp>
        <p:nvSpPr>
          <p:cNvPr id="6" name="Arrow: Up 5">
            <a:extLst>
              <a:ext uri="{FF2B5EF4-FFF2-40B4-BE49-F238E27FC236}">
                <a16:creationId xmlns:a16="http://schemas.microsoft.com/office/drawing/2014/main" id="{A9C9DC4E-5D5F-496D-A13A-F7DAC04D7555}"/>
              </a:ext>
            </a:extLst>
          </p:cNvPr>
          <p:cNvSpPr/>
          <p:nvPr/>
        </p:nvSpPr>
        <p:spPr>
          <a:xfrm>
            <a:off x="1757779" y="1420427"/>
            <a:ext cx="914400" cy="9765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6312A2D1-9BA7-49CF-A643-ACD8E11F6E04}"/>
              </a:ext>
            </a:extLst>
          </p:cNvPr>
          <p:cNvSpPr/>
          <p:nvPr/>
        </p:nvSpPr>
        <p:spPr>
          <a:xfrm>
            <a:off x="1757779" y="3429000"/>
            <a:ext cx="985421" cy="8722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5820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8629DA-2697-4F64-B563-56D732416677}"/>
              </a:ext>
            </a:extLst>
          </p:cNvPr>
          <p:cNvSpPr>
            <a:spLocks noGrp="1"/>
          </p:cNvSpPr>
          <p:nvPr>
            <p:ph type="title"/>
          </p:nvPr>
        </p:nvSpPr>
        <p:spPr>
          <a:ln>
            <a:solidFill>
              <a:schemeClr val="tx2"/>
            </a:solidFill>
          </a:ln>
        </p:spPr>
        <p:txBody>
          <a:bodyPr/>
          <a:lstStyle/>
          <a:p>
            <a:r>
              <a:rPr lang="en-US" dirty="0"/>
              <a:t>Presenters</a:t>
            </a:r>
          </a:p>
        </p:txBody>
      </p:sp>
      <p:sp>
        <p:nvSpPr>
          <p:cNvPr id="9" name="Text Placeholder 8">
            <a:extLst>
              <a:ext uri="{FF2B5EF4-FFF2-40B4-BE49-F238E27FC236}">
                <a16:creationId xmlns:a16="http://schemas.microsoft.com/office/drawing/2014/main" id="{B142ECC0-2758-487B-A875-96ADD432C077}"/>
              </a:ext>
            </a:extLst>
          </p:cNvPr>
          <p:cNvSpPr>
            <a:spLocks noGrp="1"/>
          </p:cNvSpPr>
          <p:nvPr>
            <p:ph type="body" sz="quarter" idx="14"/>
          </p:nvPr>
        </p:nvSpPr>
        <p:spPr>
          <a:xfrm>
            <a:off x="2208212" y="1820921"/>
            <a:ext cx="4040190" cy="365126"/>
          </a:xfrm>
        </p:spPr>
        <p:txBody>
          <a:bodyPr/>
          <a:lstStyle/>
          <a:p>
            <a:r>
              <a:rPr lang="en-US" dirty="0"/>
              <a:t>Julie Murdock</a:t>
            </a:r>
          </a:p>
        </p:txBody>
      </p:sp>
      <p:sp>
        <p:nvSpPr>
          <p:cNvPr id="11" name="Text Placeholder 10">
            <a:extLst>
              <a:ext uri="{FF2B5EF4-FFF2-40B4-BE49-F238E27FC236}">
                <a16:creationId xmlns:a16="http://schemas.microsoft.com/office/drawing/2014/main" id="{B54A4DEB-8809-4FC7-A860-08F45504D748}"/>
              </a:ext>
            </a:extLst>
          </p:cNvPr>
          <p:cNvSpPr>
            <a:spLocks noGrp="1"/>
          </p:cNvSpPr>
          <p:nvPr>
            <p:ph type="body" sz="quarter" idx="20"/>
          </p:nvPr>
        </p:nvSpPr>
        <p:spPr>
          <a:xfrm>
            <a:off x="2289173" y="2327741"/>
            <a:ext cx="3735388" cy="678971"/>
          </a:xfrm>
        </p:spPr>
        <p:txBody>
          <a:bodyPr>
            <a:normAutofit/>
          </a:bodyPr>
          <a:lstStyle/>
          <a:p>
            <a:r>
              <a:rPr lang="en-US" sz="1700" dirty="0"/>
              <a:t>Managing Director, Practice Leader National Grants Management Services</a:t>
            </a:r>
          </a:p>
        </p:txBody>
      </p:sp>
      <p:sp>
        <p:nvSpPr>
          <p:cNvPr id="12" name="Text Placeholder 11">
            <a:extLst>
              <a:ext uri="{FF2B5EF4-FFF2-40B4-BE49-F238E27FC236}">
                <a16:creationId xmlns:a16="http://schemas.microsoft.com/office/drawing/2014/main" id="{CE67664C-B8F7-4EE1-AC71-5954711CA96C}"/>
              </a:ext>
            </a:extLst>
          </p:cNvPr>
          <p:cNvSpPr>
            <a:spLocks noGrp="1"/>
          </p:cNvSpPr>
          <p:nvPr>
            <p:ph type="body" sz="quarter" idx="30"/>
          </p:nvPr>
        </p:nvSpPr>
        <p:spPr/>
        <p:txBody>
          <a:bodyPr/>
          <a:lstStyle/>
          <a:p>
            <a:r>
              <a:rPr lang="en-US" dirty="0"/>
              <a:t>Darshana Shyamsunder</a:t>
            </a:r>
          </a:p>
        </p:txBody>
      </p:sp>
      <p:sp>
        <p:nvSpPr>
          <p:cNvPr id="13" name="Text Placeholder 12">
            <a:extLst>
              <a:ext uri="{FF2B5EF4-FFF2-40B4-BE49-F238E27FC236}">
                <a16:creationId xmlns:a16="http://schemas.microsoft.com/office/drawing/2014/main" id="{C3CC0980-5BED-4BA8-A287-BEDD39F22839}"/>
              </a:ext>
            </a:extLst>
          </p:cNvPr>
          <p:cNvSpPr>
            <a:spLocks noGrp="1"/>
          </p:cNvSpPr>
          <p:nvPr>
            <p:ph type="body" sz="quarter" idx="31"/>
          </p:nvPr>
        </p:nvSpPr>
        <p:spPr>
          <a:xfrm>
            <a:off x="8112185" y="2327741"/>
            <a:ext cx="3735388" cy="768096"/>
          </a:xfrm>
        </p:spPr>
        <p:txBody>
          <a:bodyPr>
            <a:noAutofit/>
          </a:bodyPr>
          <a:lstStyle/>
          <a:p>
            <a:pPr>
              <a:lnSpc>
                <a:spcPct val="90000"/>
              </a:lnSpc>
            </a:pPr>
            <a:r>
              <a:rPr lang="en-US" sz="1700" dirty="0"/>
              <a:t>Managing Consultant, National Grants Management Services</a:t>
            </a:r>
          </a:p>
        </p:txBody>
      </p:sp>
      <p:sp>
        <p:nvSpPr>
          <p:cNvPr id="3" name="Slide Number Placeholder 2">
            <a:extLst>
              <a:ext uri="{FF2B5EF4-FFF2-40B4-BE49-F238E27FC236}">
                <a16:creationId xmlns:a16="http://schemas.microsoft.com/office/drawing/2014/main" id="{B0B77192-DAC6-46C0-9B5F-E99ED91A08F8}"/>
              </a:ext>
            </a:extLst>
          </p:cNvPr>
          <p:cNvSpPr>
            <a:spLocks noGrp="1"/>
          </p:cNvSpPr>
          <p:nvPr>
            <p:ph type="sldNum" sz="quarter" idx="12"/>
          </p:nvPr>
        </p:nvSpPr>
        <p:spPr>
          <a:xfrm>
            <a:off x="8128060" y="6299200"/>
            <a:ext cx="2011392" cy="365125"/>
          </a:xfrm>
        </p:spPr>
        <p:txBody>
          <a:bodyPr/>
          <a:lstStyle/>
          <a:p>
            <a:fld id="{FF61BBD8-984F-4BBB-B5A7-40B9B7753958}" type="slidenum">
              <a:rPr lang="en-US" smtClean="0"/>
              <a:pPr/>
              <a:t>2</a:t>
            </a:fld>
            <a:endParaRPr lang="en-US" dirty="0"/>
          </a:p>
        </p:txBody>
      </p:sp>
      <p:pic>
        <p:nvPicPr>
          <p:cNvPr id="14" name="Picture 13" descr="Icon&#10;&#10;Description automatically generated">
            <a:extLst>
              <a:ext uri="{FF2B5EF4-FFF2-40B4-BE49-F238E27FC236}">
                <a16:creationId xmlns:a16="http://schemas.microsoft.com/office/drawing/2014/main" id="{194163EF-8309-4CB0-90F1-3F1AC0655C4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48859" y="523081"/>
            <a:ext cx="509017" cy="509017"/>
          </a:xfrm>
          <a:prstGeom prst="rect">
            <a:avLst/>
          </a:prstGeom>
        </p:spPr>
      </p:pic>
      <p:pic>
        <p:nvPicPr>
          <p:cNvPr id="10" name="Picture 2">
            <a:extLst>
              <a:ext uri="{FF2B5EF4-FFF2-40B4-BE49-F238E27FC236}">
                <a16:creationId xmlns:a16="http://schemas.microsoft.com/office/drawing/2014/main" id="{9E27C018-E772-459D-A3E2-85AC4FCD8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153" y="1820921"/>
            <a:ext cx="1309246" cy="18101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DCE22ACB-6CC1-4828-810F-67EA2B15A0E5}"/>
              </a:ext>
            </a:extLst>
          </p:cNvPr>
          <p:cNvPicPr>
            <a:picLocks noChangeAspect="1"/>
          </p:cNvPicPr>
          <p:nvPr/>
        </p:nvPicPr>
        <p:blipFill>
          <a:blip r:embed="rId5"/>
          <a:stretch>
            <a:fillRect/>
          </a:stretch>
        </p:blipFill>
        <p:spPr>
          <a:xfrm>
            <a:off x="6600601" y="1820921"/>
            <a:ext cx="1383226" cy="1596026"/>
          </a:xfrm>
          <a:prstGeom prst="rect">
            <a:avLst/>
          </a:prstGeom>
        </p:spPr>
      </p:pic>
    </p:spTree>
    <p:extLst>
      <p:ext uri="{BB962C8B-B14F-4D97-AF65-F5344CB8AC3E}">
        <p14:creationId xmlns:p14="http://schemas.microsoft.com/office/powerpoint/2010/main" val="551724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1D686-FF67-4063-A33E-ABCA799D5F3F}"/>
              </a:ext>
            </a:extLst>
          </p:cNvPr>
          <p:cNvSpPr>
            <a:spLocks noGrp="1"/>
          </p:cNvSpPr>
          <p:nvPr>
            <p:ph type="title"/>
          </p:nvPr>
        </p:nvSpPr>
        <p:spPr/>
        <p:txBody>
          <a:bodyPr>
            <a:normAutofit fontScale="90000"/>
          </a:bodyPr>
          <a:lstStyle/>
          <a:p>
            <a:r>
              <a:rPr lang="en-US" dirty="0"/>
              <a:t>Great Governance</a:t>
            </a:r>
          </a:p>
        </p:txBody>
      </p:sp>
      <p:sp>
        <p:nvSpPr>
          <p:cNvPr id="3" name="Slide Number Placeholder 2">
            <a:extLst>
              <a:ext uri="{FF2B5EF4-FFF2-40B4-BE49-F238E27FC236}">
                <a16:creationId xmlns:a16="http://schemas.microsoft.com/office/drawing/2014/main" id="{6B7A9EEC-558F-43C6-8C0D-4BB979AE8B9D}"/>
              </a:ext>
            </a:extLst>
          </p:cNvPr>
          <p:cNvSpPr>
            <a:spLocks noGrp="1"/>
          </p:cNvSpPr>
          <p:nvPr>
            <p:ph type="sldNum" sz="quarter" idx="12"/>
          </p:nvPr>
        </p:nvSpPr>
        <p:spPr/>
        <p:txBody>
          <a:bodyPr/>
          <a:lstStyle/>
          <a:p>
            <a:fld id="{B212C38A-D241-7041-9EFC-6446870ABFAA}" type="slidenum">
              <a:rPr lang="en-US" smtClean="0"/>
              <a:t>20</a:t>
            </a:fld>
            <a:endParaRPr lang="en-US" dirty="0"/>
          </a:p>
        </p:txBody>
      </p:sp>
      <p:sp>
        <p:nvSpPr>
          <p:cNvPr id="5" name="Oval 4">
            <a:extLst>
              <a:ext uri="{FF2B5EF4-FFF2-40B4-BE49-F238E27FC236}">
                <a16:creationId xmlns:a16="http://schemas.microsoft.com/office/drawing/2014/main" id="{F706A2CA-6E54-4081-BC65-305EC7BD7E12}"/>
              </a:ext>
            </a:extLst>
          </p:cNvPr>
          <p:cNvSpPr/>
          <p:nvPr/>
        </p:nvSpPr>
        <p:spPr>
          <a:xfrm>
            <a:off x="4511501" y="2587948"/>
            <a:ext cx="2833879" cy="17186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AD1DF0B-1C31-4230-A972-060A57B8FD5B}"/>
              </a:ext>
            </a:extLst>
          </p:cNvPr>
          <p:cNvSpPr txBox="1"/>
          <p:nvPr/>
        </p:nvSpPr>
        <p:spPr>
          <a:xfrm>
            <a:off x="4511501" y="3013501"/>
            <a:ext cx="2776195" cy="830997"/>
          </a:xfrm>
          <a:prstGeom prst="rect">
            <a:avLst/>
          </a:prstGeom>
          <a:noFill/>
          <a:ln w="76200">
            <a:noFill/>
          </a:ln>
        </p:spPr>
        <p:txBody>
          <a:bodyPr wrap="square" rtlCol="0">
            <a:spAutoFit/>
          </a:bodyPr>
          <a:lstStyle/>
          <a:p>
            <a:pPr algn="ctr"/>
            <a:r>
              <a:rPr lang="en-US" sz="2400" dirty="0">
                <a:latin typeface="Arial" panose="020B0604020202020204" pitchFamily="34" charset="0"/>
                <a:cs typeface="Arial" panose="020B0604020202020204" pitchFamily="34" charset="0"/>
              </a:rPr>
              <a:t>Common</a:t>
            </a:r>
          </a:p>
          <a:p>
            <a:pPr algn="ctr"/>
            <a:r>
              <a:rPr lang="en-US" sz="2400" dirty="0">
                <a:latin typeface="Arial" panose="020B0604020202020204" pitchFamily="34" charset="0"/>
                <a:cs typeface="Arial" panose="020B0604020202020204" pitchFamily="34" charset="0"/>
              </a:rPr>
              <a:t>Characteristics</a:t>
            </a:r>
          </a:p>
        </p:txBody>
      </p:sp>
      <p:sp>
        <p:nvSpPr>
          <p:cNvPr id="7" name="Arrow: Up 6">
            <a:extLst>
              <a:ext uri="{FF2B5EF4-FFF2-40B4-BE49-F238E27FC236}">
                <a16:creationId xmlns:a16="http://schemas.microsoft.com/office/drawing/2014/main" id="{5815B608-38D5-4B33-978C-BE2093722563}"/>
              </a:ext>
            </a:extLst>
          </p:cNvPr>
          <p:cNvSpPr/>
          <p:nvPr/>
        </p:nvSpPr>
        <p:spPr>
          <a:xfrm rot="13398018">
            <a:off x="4331497" y="4095715"/>
            <a:ext cx="261257" cy="574117"/>
          </a:xfrm>
          <a:prstGeom prst="upArrow">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Arrow: Up 7">
            <a:extLst>
              <a:ext uri="{FF2B5EF4-FFF2-40B4-BE49-F238E27FC236}">
                <a16:creationId xmlns:a16="http://schemas.microsoft.com/office/drawing/2014/main" id="{68ECDF60-1EF3-46C2-A39D-18D4352F8D2D}"/>
              </a:ext>
            </a:extLst>
          </p:cNvPr>
          <p:cNvSpPr/>
          <p:nvPr/>
        </p:nvSpPr>
        <p:spPr>
          <a:xfrm rot="16200000">
            <a:off x="3867038" y="3203543"/>
            <a:ext cx="261257" cy="574117"/>
          </a:xfrm>
          <a:prstGeom prst="upArrow">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Arrow: Up 8">
            <a:extLst>
              <a:ext uri="{FF2B5EF4-FFF2-40B4-BE49-F238E27FC236}">
                <a16:creationId xmlns:a16="http://schemas.microsoft.com/office/drawing/2014/main" id="{97DE9346-E7B3-4140-BA89-59EC5E7E7960}"/>
              </a:ext>
            </a:extLst>
          </p:cNvPr>
          <p:cNvSpPr/>
          <p:nvPr/>
        </p:nvSpPr>
        <p:spPr>
          <a:xfrm rot="18572247">
            <a:off x="4304097" y="2378537"/>
            <a:ext cx="261257" cy="574117"/>
          </a:xfrm>
          <a:prstGeom prst="upArrow">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Arrow: Up 9">
            <a:extLst>
              <a:ext uri="{FF2B5EF4-FFF2-40B4-BE49-F238E27FC236}">
                <a16:creationId xmlns:a16="http://schemas.microsoft.com/office/drawing/2014/main" id="{B3993E2A-C955-42FD-A491-5AFBCC3C47CF}"/>
              </a:ext>
            </a:extLst>
          </p:cNvPr>
          <p:cNvSpPr/>
          <p:nvPr/>
        </p:nvSpPr>
        <p:spPr>
          <a:xfrm>
            <a:off x="5765315" y="1919107"/>
            <a:ext cx="261257" cy="574117"/>
          </a:xfrm>
          <a:prstGeom prst="upArrow">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Arrow: Up 10">
            <a:extLst>
              <a:ext uri="{FF2B5EF4-FFF2-40B4-BE49-F238E27FC236}">
                <a16:creationId xmlns:a16="http://schemas.microsoft.com/office/drawing/2014/main" id="{042C5B06-441E-4ED4-8123-B1C3257C2FC4}"/>
              </a:ext>
            </a:extLst>
          </p:cNvPr>
          <p:cNvSpPr/>
          <p:nvPr/>
        </p:nvSpPr>
        <p:spPr>
          <a:xfrm rot="2696748">
            <a:off x="7194066" y="2232719"/>
            <a:ext cx="261257" cy="574117"/>
          </a:xfrm>
          <a:prstGeom prst="upArrow">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Arrow: Up 11">
            <a:extLst>
              <a:ext uri="{FF2B5EF4-FFF2-40B4-BE49-F238E27FC236}">
                <a16:creationId xmlns:a16="http://schemas.microsoft.com/office/drawing/2014/main" id="{7321054D-1461-40D2-941A-45E0015E30E1}"/>
              </a:ext>
            </a:extLst>
          </p:cNvPr>
          <p:cNvSpPr/>
          <p:nvPr/>
        </p:nvSpPr>
        <p:spPr>
          <a:xfrm rot="5400000">
            <a:off x="7717632" y="3184493"/>
            <a:ext cx="261257" cy="574117"/>
          </a:xfrm>
          <a:prstGeom prst="upArrow">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Arrow: Up 12">
            <a:extLst>
              <a:ext uri="{FF2B5EF4-FFF2-40B4-BE49-F238E27FC236}">
                <a16:creationId xmlns:a16="http://schemas.microsoft.com/office/drawing/2014/main" id="{B137F09C-08A4-47FC-AAC7-6E579420433F}"/>
              </a:ext>
            </a:extLst>
          </p:cNvPr>
          <p:cNvSpPr/>
          <p:nvPr/>
        </p:nvSpPr>
        <p:spPr>
          <a:xfrm rot="7032900">
            <a:off x="7301290" y="3990492"/>
            <a:ext cx="261257" cy="574117"/>
          </a:xfrm>
          <a:prstGeom prst="upArrow">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Arrow: Up 13">
            <a:extLst>
              <a:ext uri="{FF2B5EF4-FFF2-40B4-BE49-F238E27FC236}">
                <a16:creationId xmlns:a16="http://schemas.microsoft.com/office/drawing/2014/main" id="{C4E1072D-C48D-4D88-993F-E3378648BC0A}"/>
              </a:ext>
            </a:extLst>
          </p:cNvPr>
          <p:cNvSpPr/>
          <p:nvPr/>
        </p:nvSpPr>
        <p:spPr>
          <a:xfrm rot="10800000">
            <a:off x="5768943" y="4446831"/>
            <a:ext cx="261257" cy="574117"/>
          </a:xfrm>
          <a:prstGeom prst="upArrow">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BA83F81-32DD-48C5-B2C6-B6D38DA0D5A8}"/>
              </a:ext>
            </a:extLst>
          </p:cNvPr>
          <p:cNvSpPr txBox="1"/>
          <p:nvPr/>
        </p:nvSpPr>
        <p:spPr>
          <a:xfrm>
            <a:off x="4601450" y="1385301"/>
            <a:ext cx="2596244" cy="461665"/>
          </a:xfrm>
          <a:prstGeom prst="rect">
            <a:avLst/>
          </a:prstGeom>
          <a:noFill/>
          <a:ln>
            <a:solidFill>
              <a:srgbClr val="C00000"/>
            </a:solidFill>
          </a:ln>
        </p:spPr>
        <p:txBody>
          <a:bodyPr wrap="square" rtlCol="0">
            <a:spAutoFit/>
          </a:bodyPr>
          <a:lstStyle/>
          <a:p>
            <a:pPr algn="ctr"/>
            <a:r>
              <a:rPr lang="en-US" sz="2400" dirty="0">
                <a:latin typeface="Arial" panose="020B0604020202020204" pitchFamily="34" charset="0"/>
                <a:cs typeface="Arial" panose="020B0604020202020204" pitchFamily="34" charset="0"/>
              </a:rPr>
              <a:t>Accountable</a:t>
            </a:r>
          </a:p>
        </p:txBody>
      </p:sp>
      <p:sp>
        <p:nvSpPr>
          <p:cNvPr id="17" name="TextBox 16">
            <a:extLst>
              <a:ext uri="{FF2B5EF4-FFF2-40B4-BE49-F238E27FC236}">
                <a16:creationId xmlns:a16="http://schemas.microsoft.com/office/drawing/2014/main" id="{AB5F6382-0CBA-41C2-B44A-7F939F95EF74}"/>
              </a:ext>
            </a:extLst>
          </p:cNvPr>
          <p:cNvSpPr txBox="1"/>
          <p:nvPr/>
        </p:nvSpPr>
        <p:spPr>
          <a:xfrm>
            <a:off x="7682113" y="2016504"/>
            <a:ext cx="2596244" cy="461665"/>
          </a:xfrm>
          <a:prstGeom prst="rect">
            <a:avLst/>
          </a:prstGeom>
          <a:noFill/>
          <a:ln>
            <a:solidFill>
              <a:srgbClr val="C00000"/>
            </a:solidFill>
          </a:ln>
        </p:spPr>
        <p:txBody>
          <a:bodyPr wrap="square" rtlCol="0">
            <a:spAutoFit/>
          </a:bodyPr>
          <a:lstStyle/>
          <a:p>
            <a:pPr algn="ctr"/>
            <a:r>
              <a:rPr lang="en-US" sz="2400" dirty="0">
                <a:latin typeface="Arial" panose="020B0604020202020204" pitchFamily="34" charset="0"/>
                <a:cs typeface="Arial" panose="020B0604020202020204" pitchFamily="34" charset="0"/>
              </a:rPr>
              <a:t>Transparent</a:t>
            </a:r>
          </a:p>
        </p:txBody>
      </p:sp>
      <p:sp>
        <p:nvSpPr>
          <p:cNvPr id="18" name="TextBox 17">
            <a:extLst>
              <a:ext uri="{FF2B5EF4-FFF2-40B4-BE49-F238E27FC236}">
                <a16:creationId xmlns:a16="http://schemas.microsoft.com/office/drawing/2014/main" id="{0C947121-6740-45BE-BEFF-C7AB28711780}"/>
              </a:ext>
            </a:extLst>
          </p:cNvPr>
          <p:cNvSpPr txBox="1"/>
          <p:nvPr/>
        </p:nvSpPr>
        <p:spPr>
          <a:xfrm>
            <a:off x="8235875" y="3240718"/>
            <a:ext cx="2596244" cy="461665"/>
          </a:xfrm>
          <a:prstGeom prst="rect">
            <a:avLst/>
          </a:prstGeom>
          <a:noFill/>
          <a:ln>
            <a:solidFill>
              <a:srgbClr val="C00000"/>
            </a:solidFill>
          </a:ln>
        </p:spPr>
        <p:txBody>
          <a:bodyPr wrap="square" rtlCol="0">
            <a:spAutoFit/>
          </a:bodyPr>
          <a:lstStyle/>
          <a:p>
            <a:pPr algn="ctr"/>
            <a:r>
              <a:rPr lang="en-US" sz="2400" dirty="0">
                <a:latin typeface="Arial" panose="020B0604020202020204" pitchFamily="34" charset="0"/>
                <a:cs typeface="Arial" panose="020B0604020202020204" pitchFamily="34" charset="0"/>
              </a:rPr>
              <a:t>Responsive</a:t>
            </a:r>
          </a:p>
        </p:txBody>
      </p:sp>
      <p:sp>
        <p:nvSpPr>
          <p:cNvPr id="19" name="TextBox 18">
            <a:extLst>
              <a:ext uri="{FF2B5EF4-FFF2-40B4-BE49-F238E27FC236}">
                <a16:creationId xmlns:a16="http://schemas.microsoft.com/office/drawing/2014/main" id="{90618372-4C6E-4FB3-8C7B-40019156E3FB}"/>
              </a:ext>
            </a:extLst>
          </p:cNvPr>
          <p:cNvSpPr txBox="1"/>
          <p:nvPr/>
        </p:nvSpPr>
        <p:spPr>
          <a:xfrm>
            <a:off x="7746940" y="4277550"/>
            <a:ext cx="1778179" cy="830997"/>
          </a:xfrm>
          <a:prstGeom prst="rect">
            <a:avLst/>
          </a:prstGeom>
          <a:noFill/>
          <a:ln>
            <a:solidFill>
              <a:srgbClr val="C00000"/>
            </a:solidFill>
          </a:ln>
        </p:spPr>
        <p:txBody>
          <a:bodyPr wrap="square" rtlCol="0">
            <a:spAutoFit/>
          </a:bodyPr>
          <a:lstStyle/>
          <a:p>
            <a:pPr algn="ctr"/>
            <a:r>
              <a:rPr lang="en-US" sz="2400" dirty="0">
                <a:latin typeface="Arial" panose="020B0604020202020204" pitchFamily="34" charset="0"/>
                <a:cs typeface="Arial" panose="020B0604020202020204" pitchFamily="34" charset="0"/>
              </a:rPr>
              <a:t>Consensus</a:t>
            </a:r>
          </a:p>
          <a:p>
            <a:pPr algn="ctr"/>
            <a:r>
              <a:rPr lang="en-US" sz="2400" dirty="0">
                <a:latin typeface="Arial" panose="020B0604020202020204" pitchFamily="34" charset="0"/>
                <a:cs typeface="Arial" panose="020B0604020202020204" pitchFamily="34" charset="0"/>
              </a:rPr>
              <a:t>Oriented</a:t>
            </a:r>
          </a:p>
        </p:txBody>
      </p:sp>
      <p:sp>
        <p:nvSpPr>
          <p:cNvPr id="20" name="TextBox 19">
            <a:extLst>
              <a:ext uri="{FF2B5EF4-FFF2-40B4-BE49-F238E27FC236}">
                <a16:creationId xmlns:a16="http://schemas.microsoft.com/office/drawing/2014/main" id="{7D5FB5C3-7F89-4ABE-9D79-5E3A5C152D43}"/>
              </a:ext>
            </a:extLst>
          </p:cNvPr>
          <p:cNvSpPr txBox="1"/>
          <p:nvPr/>
        </p:nvSpPr>
        <p:spPr>
          <a:xfrm>
            <a:off x="4601450" y="5106777"/>
            <a:ext cx="2596244" cy="461665"/>
          </a:xfrm>
          <a:prstGeom prst="rect">
            <a:avLst/>
          </a:prstGeom>
          <a:noFill/>
          <a:ln>
            <a:solidFill>
              <a:srgbClr val="C00000"/>
            </a:solidFill>
          </a:ln>
        </p:spPr>
        <p:txBody>
          <a:bodyPr wrap="square" rtlCol="0">
            <a:spAutoFit/>
          </a:bodyPr>
          <a:lstStyle/>
          <a:p>
            <a:pPr algn="ctr"/>
            <a:r>
              <a:rPr lang="en-US" sz="2400" dirty="0">
                <a:latin typeface="Arial" panose="020B0604020202020204" pitchFamily="34" charset="0"/>
                <a:cs typeface="Arial" panose="020B0604020202020204" pitchFamily="34" charset="0"/>
              </a:rPr>
              <a:t>Participatory</a:t>
            </a:r>
          </a:p>
        </p:txBody>
      </p:sp>
      <p:sp>
        <p:nvSpPr>
          <p:cNvPr id="21" name="TextBox 20">
            <a:extLst>
              <a:ext uri="{FF2B5EF4-FFF2-40B4-BE49-F238E27FC236}">
                <a16:creationId xmlns:a16="http://schemas.microsoft.com/office/drawing/2014/main" id="{F3CF8546-8631-4B5F-BE2C-636C141D42D6}"/>
              </a:ext>
            </a:extLst>
          </p:cNvPr>
          <p:cNvSpPr txBox="1"/>
          <p:nvPr/>
        </p:nvSpPr>
        <p:spPr>
          <a:xfrm>
            <a:off x="2520968" y="4432425"/>
            <a:ext cx="1626596" cy="830997"/>
          </a:xfrm>
          <a:prstGeom prst="rect">
            <a:avLst/>
          </a:prstGeom>
          <a:noFill/>
          <a:ln>
            <a:solidFill>
              <a:srgbClr val="C00000"/>
            </a:solidFill>
          </a:ln>
        </p:spPr>
        <p:txBody>
          <a:bodyPr wrap="square" rtlCol="0">
            <a:spAutoFit/>
          </a:bodyPr>
          <a:lstStyle/>
          <a:p>
            <a:pPr algn="ctr"/>
            <a:r>
              <a:rPr lang="en-US" sz="2400" dirty="0">
                <a:latin typeface="Arial" panose="020B0604020202020204" pitchFamily="34" charset="0"/>
                <a:cs typeface="Arial" panose="020B0604020202020204" pitchFamily="34" charset="0"/>
              </a:rPr>
              <a:t>Diverse, </a:t>
            </a:r>
          </a:p>
          <a:p>
            <a:pPr algn="ctr"/>
            <a:r>
              <a:rPr lang="en-US" sz="2400" dirty="0">
                <a:latin typeface="Arial" panose="020B0604020202020204" pitchFamily="34" charset="0"/>
                <a:cs typeface="Arial" panose="020B0604020202020204" pitchFamily="34" charset="0"/>
              </a:rPr>
              <a:t>Inclusive</a:t>
            </a:r>
          </a:p>
        </p:txBody>
      </p:sp>
      <p:sp>
        <p:nvSpPr>
          <p:cNvPr id="22" name="TextBox 21">
            <a:extLst>
              <a:ext uri="{FF2B5EF4-FFF2-40B4-BE49-F238E27FC236}">
                <a16:creationId xmlns:a16="http://schemas.microsoft.com/office/drawing/2014/main" id="{F3F9B69F-7A48-409F-B722-625862836A59}"/>
              </a:ext>
            </a:extLst>
          </p:cNvPr>
          <p:cNvSpPr txBox="1"/>
          <p:nvPr/>
        </p:nvSpPr>
        <p:spPr>
          <a:xfrm>
            <a:off x="972134" y="2996272"/>
            <a:ext cx="2596244" cy="830997"/>
          </a:xfrm>
          <a:prstGeom prst="rect">
            <a:avLst/>
          </a:prstGeom>
          <a:noFill/>
          <a:ln>
            <a:solidFill>
              <a:srgbClr val="C00000"/>
            </a:solidFill>
          </a:ln>
        </p:spPr>
        <p:txBody>
          <a:bodyPr wrap="square" rtlCol="0">
            <a:spAutoFit/>
          </a:bodyPr>
          <a:lstStyle/>
          <a:p>
            <a:pPr algn="ctr"/>
            <a:r>
              <a:rPr lang="en-US" sz="2400" dirty="0">
                <a:latin typeface="Arial" panose="020B0604020202020204" pitchFamily="34" charset="0"/>
                <a:cs typeface="Arial" panose="020B0604020202020204" pitchFamily="34" charset="0"/>
              </a:rPr>
              <a:t>Follows </a:t>
            </a:r>
          </a:p>
          <a:p>
            <a:pPr algn="ctr"/>
            <a:r>
              <a:rPr lang="en-US" sz="2400" dirty="0">
                <a:latin typeface="Arial" panose="020B0604020202020204" pitchFamily="34" charset="0"/>
                <a:cs typeface="Arial" panose="020B0604020202020204" pitchFamily="34" charset="0"/>
              </a:rPr>
              <a:t>Rule of Law</a:t>
            </a:r>
          </a:p>
        </p:txBody>
      </p:sp>
      <p:sp>
        <p:nvSpPr>
          <p:cNvPr id="23" name="TextBox 22">
            <a:extLst>
              <a:ext uri="{FF2B5EF4-FFF2-40B4-BE49-F238E27FC236}">
                <a16:creationId xmlns:a16="http://schemas.microsoft.com/office/drawing/2014/main" id="{5A865576-DC26-45C0-911A-BBFC91797C02}"/>
              </a:ext>
            </a:extLst>
          </p:cNvPr>
          <p:cNvSpPr txBox="1"/>
          <p:nvPr/>
        </p:nvSpPr>
        <p:spPr>
          <a:xfrm>
            <a:off x="1471770" y="2016504"/>
            <a:ext cx="2596244" cy="461665"/>
          </a:xfrm>
          <a:prstGeom prst="rect">
            <a:avLst/>
          </a:prstGeom>
          <a:noFill/>
          <a:ln>
            <a:solidFill>
              <a:srgbClr val="C00000"/>
            </a:solidFill>
          </a:ln>
        </p:spPr>
        <p:txBody>
          <a:bodyPr wrap="square" rtlCol="0">
            <a:spAutoFit/>
          </a:bodyPr>
          <a:lstStyle/>
          <a:p>
            <a:pPr algn="ctr"/>
            <a:r>
              <a:rPr lang="en-US" sz="2400" dirty="0">
                <a:latin typeface="Arial" panose="020B0604020202020204" pitchFamily="34" charset="0"/>
                <a:cs typeface="Arial" panose="020B0604020202020204" pitchFamily="34" charset="0"/>
              </a:rPr>
              <a:t>Efficient</a:t>
            </a:r>
          </a:p>
        </p:txBody>
      </p:sp>
    </p:spTree>
    <p:extLst>
      <p:ext uri="{BB962C8B-B14F-4D97-AF65-F5344CB8AC3E}">
        <p14:creationId xmlns:p14="http://schemas.microsoft.com/office/powerpoint/2010/main" val="507827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3C185-DEA1-4273-B9BE-A7384EC08BA4}"/>
              </a:ext>
            </a:extLst>
          </p:cNvPr>
          <p:cNvSpPr>
            <a:spLocks noGrp="1"/>
          </p:cNvSpPr>
          <p:nvPr>
            <p:ph type="title"/>
          </p:nvPr>
        </p:nvSpPr>
        <p:spPr/>
        <p:txBody>
          <a:bodyPr/>
          <a:lstStyle/>
          <a:p>
            <a:r>
              <a:rPr lang="en-US" dirty="0"/>
              <a:t>Five W’s</a:t>
            </a:r>
          </a:p>
        </p:txBody>
      </p:sp>
      <p:sp>
        <p:nvSpPr>
          <p:cNvPr id="3" name="Slide Number Placeholder 2">
            <a:extLst>
              <a:ext uri="{FF2B5EF4-FFF2-40B4-BE49-F238E27FC236}">
                <a16:creationId xmlns:a16="http://schemas.microsoft.com/office/drawing/2014/main" id="{CC26E9DE-9060-46D8-965C-8B87E9324E3F}"/>
              </a:ext>
            </a:extLst>
          </p:cNvPr>
          <p:cNvSpPr>
            <a:spLocks noGrp="1"/>
          </p:cNvSpPr>
          <p:nvPr>
            <p:ph type="sldNum" sz="quarter" idx="12"/>
          </p:nvPr>
        </p:nvSpPr>
        <p:spPr/>
        <p:txBody>
          <a:bodyPr/>
          <a:lstStyle/>
          <a:p>
            <a:fld id="{B212C38A-D241-7041-9EFC-6446870ABFAA}" type="slidenum">
              <a:rPr lang="en-US" smtClean="0"/>
              <a:t>21</a:t>
            </a:fld>
            <a:endParaRPr lang="en-US" dirty="0"/>
          </a:p>
        </p:txBody>
      </p:sp>
      <p:sp>
        <p:nvSpPr>
          <p:cNvPr id="4" name="Content Placeholder 3">
            <a:extLst>
              <a:ext uri="{FF2B5EF4-FFF2-40B4-BE49-F238E27FC236}">
                <a16:creationId xmlns:a16="http://schemas.microsoft.com/office/drawing/2014/main" id="{012A06A8-91E7-459F-A3F6-74D2848C6BA1}"/>
              </a:ext>
            </a:extLst>
          </p:cNvPr>
          <p:cNvSpPr>
            <a:spLocks noGrp="1"/>
          </p:cNvSpPr>
          <p:nvPr>
            <p:ph idx="1"/>
          </p:nvPr>
        </p:nvSpPr>
        <p:spPr/>
        <p:txBody>
          <a:bodyPr/>
          <a:lstStyle/>
          <a:p>
            <a:r>
              <a:rPr lang="en-US" b="1" dirty="0"/>
              <a:t>Want</a:t>
            </a:r>
            <a:r>
              <a:rPr lang="en-US" dirty="0"/>
              <a:t> (passionate about the cause)</a:t>
            </a:r>
          </a:p>
          <a:p>
            <a:r>
              <a:rPr lang="en-US" b="1" dirty="0"/>
              <a:t>Willingness</a:t>
            </a:r>
            <a:r>
              <a:rPr lang="en-US" dirty="0"/>
              <a:t> (willing to make commitment)</a:t>
            </a:r>
          </a:p>
          <a:p>
            <a:r>
              <a:rPr lang="en-US" b="1" dirty="0"/>
              <a:t>Wisdom</a:t>
            </a:r>
            <a:r>
              <a:rPr lang="en-US" dirty="0"/>
              <a:t> (smart, know cause, sound judgment)</a:t>
            </a:r>
          </a:p>
          <a:p>
            <a:r>
              <a:rPr lang="en-US" b="1" dirty="0"/>
              <a:t>Wallet</a:t>
            </a:r>
            <a:r>
              <a:rPr lang="en-US" dirty="0"/>
              <a:t> (can bring resources—not just money—to organization)</a:t>
            </a:r>
          </a:p>
          <a:p>
            <a:r>
              <a:rPr lang="en-US" b="1" dirty="0"/>
              <a:t>Wallop</a:t>
            </a:r>
            <a:r>
              <a:rPr lang="en-US" dirty="0"/>
              <a:t> (have influence with key people)</a:t>
            </a:r>
          </a:p>
          <a:p>
            <a:endParaRPr lang="en-US" dirty="0"/>
          </a:p>
        </p:txBody>
      </p:sp>
      <p:pic>
        <p:nvPicPr>
          <p:cNvPr id="5" name="Picture 4">
            <a:extLst>
              <a:ext uri="{FF2B5EF4-FFF2-40B4-BE49-F238E27FC236}">
                <a16:creationId xmlns:a16="http://schemas.microsoft.com/office/drawing/2014/main" id="{D686C037-34A7-4C14-BD4D-E10E9AFB7116}"/>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055691" y="532892"/>
            <a:ext cx="509017" cy="509017"/>
          </a:xfrm>
          <a:prstGeom prst="rect">
            <a:avLst/>
          </a:prstGeom>
        </p:spPr>
      </p:pic>
    </p:spTree>
    <p:extLst>
      <p:ext uri="{BB962C8B-B14F-4D97-AF65-F5344CB8AC3E}">
        <p14:creationId xmlns:p14="http://schemas.microsoft.com/office/powerpoint/2010/main" val="1909557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1160E-EC70-49A2-8F89-13847AB49821}"/>
              </a:ext>
            </a:extLst>
          </p:cNvPr>
          <p:cNvSpPr>
            <a:spLocks noGrp="1"/>
          </p:cNvSpPr>
          <p:nvPr>
            <p:ph type="title"/>
          </p:nvPr>
        </p:nvSpPr>
        <p:spPr>
          <a:xfrm>
            <a:off x="477521" y="2525555"/>
            <a:ext cx="3535680" cy="903445"/>
          </a:xfrm>
        </p:spPr>
        <p:txBody>
          <a:bodyPr>
            <a:normAutofit fontScale="90000"/>
          </a:bodyPr>
          <a:lstStyle/>
          <a:p>
            <a:pPr algn="ctr"/>
            <a:r>
              <a:rPr lang="en-US" dirty="0"/>
              <a:t>Eight Core Responsibilities</a:t>
            </a:r>
          </a:p>
        </p:txBody>
      </p:sp>
      <p:sp>
        <p:nvSpPr>
          <p:cNvPr id="3" name="Slide Number Placeholder 2">
            <a:extLst>
              <a:ext uri="{FF2B5EF4-FFF2-40B4-BE49-F238E27FC236}">
                <a16:creationId xmlns:a16="http://schemas.microsoft.com/office/drawing/2014/main" id="{FB834E4E-7AC7-4034-87AB-D8348232841E}"/>
              </a:ext>
            </a:extLst>
          </p:cNvPr>
          <p:cNvSpPr>
            <a:spLocks noGrp="1"/>
          </p:cNvSpPr>
          <p:nvPr>
            <p:ph type="sldNum" sz="quarter" idx="12"/>
          </p:nvPr>
        </p:nvSpPr>
        <p:spPr/>
        <p:txBody>
          <a:bodyPr/>
          <a:lstStyle/>
          <a:p>
            <a:fld id="{B212C38A-D241-7041-9EFC-6446870ABFAA}" type="slidenum">
              <a:rPr lang="en-US" smtClean="0"/>
              <a:t>22</a:t>
            </a:fld>
            <a:endParaRPr lang="en-US" dirty="0"/>
          </a:p>
        </p:txBody>
      </p:sp>
      <p:sp>
        <p:nvSpPr>
          <p:cNvPr id="4" name="Content Placeholder 3">
            <a:extLst>
              <a:ext uri="{FF2B5EF4-FFF2-40B4-BE49-F238E27FC236}">
                <a16:creationId xmlns:a16="http://schemas.microsoft.com/office/drawing/2014/main" id="{85AC92E4-8255-47D7-8C8B-BDDB5660F065}"/>
              </a:ext>
            </a:extLst>
          </p:cNvPr>
          <p:cNvSpPr>
            <a:spLocks noGrp="1"/>
          </p:cNvSpPr>
          <p:nvPr>
            <p:ph idx="1"/>
          </p:nvPr>
        </p:nvSpPr>
        <p:spPr/>
        <p:txBody>
          <a:bodyPr/>
          <a:lstStyle/>
          <a:p>
            <a:pPr marL="0" indent="0">
              <a:buNone/>
            </a:pPr>
            <a:r>
              <a:rPr lang="en-US" b="1" dirty="0"/>
              <a:t>1. </a:t>
            </a:r>
            <a:r>
              <a:rPr lang="en-US" b="1" u="sng" dirty="0"/>
              <a:t>Lead the organization</a:t>
            </a:r>
          </a:p>
          <a:p>
            <a:r>
              <a:rPr lang="en-US" dirty="0"/>
              <a:t>Discuss, debate, review, adjust, and approve strategic direction—are we still relevant?</a:t>
            </a:r>
          </a:p>
          <a:p>
            <a:r>
              <a:rPr lang="en-US" b="1" dirty="0"/>
              <a:t>Set mission, vision, values</a:t>
            </a:r>
          </a:p>
          <a:p>
            <a:r>
              <a:rPr lang="en-US" dirty="0"/>
              <a:t>Establish goals and objectives</a:t>
            </a:r>
          </a:p>
          <a:p>
            <a:r>
              <a:rPr lang="en-US" dirty="0"/>
              <a:t>Board defined strategy should inform grants strategy</a:t>
            </a:r>
          </a:p>
          <a:p>
            <a:endParaRPr lang="en-US" dirty="0"/>
          </a:p>
        </p:txBody>
      </p:sp>
      <p:pic>
        <p:nvPicPr>
          <p:cNvPr id="6" name="Picture 5">
            <a:extLst>
              <a:ext uri="{FF2B5EF4-FFF2-40B4-BE49-F238E27FC236}">
                <a16:creationId xmlns:a16="http://schemas.microsoft.com/office/drawing/2014/main" id="{181BA52E-5D3D-4E74-880D-AB5E279165DB}"/>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990852" y="3615732"/>
            <a:ext cx="509017" cy="509017"/>
          </a:xfrm>
          <a:prstGeom prst="rect">
            <a:avLst/>
          </a:prstGeom>
        </p:spPr>
      </p:pic>
    </p:spTree>
    <p:extLst>
      <p:ext uri="{BB962C8B-B14F-4D97-AF65-F5344CB8AC3E}">
        <p14:creationId xmlns:p14="http://schemas.microsoft.com/office/powerpoint/2010/main" val="3458322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D803-EE28-4DA8-864F-AD42ED5B680F}"/>
              </a:ext>
            </a:extLst>
          </p:cNvPr>
          <p:cNvSpPr>
            <a:spLocks noGrp="1"/>
          </p:cNvSpPr>
          <p:nvPr>
            <p:ph type="title"/>
          </p:nvPr>
        </p:nvSpPr>
        <p:spPr/>
        <p:txBody>
          <a:bodyPr/>
          <a:lstStyle/>
          <a:p>
            <a:r>
              <a:rPr lang="en-US" dirty="0"/>
              <a:t>Eight Core Responsibilities</a:t>
            </a:r>
          </a:p>
        </p:txBody>
      </p:sp>
      <p:sp>
        <p:nvSpPr>
          <p:cNvPr id="3" name="Slide Number Placeholder 2">
            <a:extLst>
              <a:ext uri="{FF2B5EF4-FFF2-40B4-BE49-F238E27FC236}">
                <a16:creationId xmlns:a16="http://schemas.microsoft.com/office/drawing/2014/main" id="{C62A7EF7-3741-40CD-9EA9-B261E274D43B}"/>
              </a:ext>
            </a:extLst>
          </p:cNvPr>
          <p:cNvSpPr>
            <a:spLocks noGrp="1"/>
          </p:cNvSpPr>
          <p:nvPr>
            <p:ph type="sldNum" sz="quarter" idx="12"/>
          </p:nvPr>
        </p:nvSpPr>
        <p:spPr/>
        <p:txBody>
          <a:bodyPr/>
          <a:lstStyle/>
          <a:p>
            <a:fld id="{B212C38A-D241-7041-9EFC-6446870ABFAA}" type="slidenum">
              <a:rPr lang="en-US" smtClean="0"/>
              <a:t>23</a:t>
            </a:fld>
            <a:endParaRPr lang="en-US" dirty="0"/>
          </a:p>
        </p:txBody>
      </p:sp>
      <p:sp>
        <p:nvSpPr>
          <p:cNvPr id="4" name="Content Placeholder 3">
            <a:extLst>
              <a:ext uri="{FF2B5EF4-FFF2-40B4-BE49-F238E27FC236}">
                <a16:creationId xmlns:a16="http://schemas.microsoft.com/office/drawing/2014/main" id="{B92B486B-8272-41FF-8E64-0A6BB227A5CF}"/>
              </a:ext>
            </a:extLst>
          </p:cNvPr>
          <p:cNvSpPr>
            <a:spLocks noGrp="1"/>
          </p:cNvSpPr>
          <p:nvPr>
            <p:ph idx="1"/>
          </p:nvPr>
        </p:nvSpPr>
        <p:spPr/>
        <p:txBody>
          <a:bodyPr/>
          <a:lstStyle/>
          <a:p>
            <a:pPr marL="0" indent="0">
              <a:buNone/>
            </a:pPr>
            <a:r>
              <a:rPr lang="en-US" sz="4000" b="1" dirty="0"/>
              <a:t>Be Guardians of the Mission</a:t>
            </a:r>
          </a:p>
          <a:p>
            <a:r>
              <a:rPr lang="en-US" dirty="0"/>
              <a:t>Avoiding Mission Drift</a:t>
            </a:r>
          </a:p>
        </p:txBody>
      </p:sp>
      <p:pic>
        <p:nvPicPr>
          <p:cNvPr id="6" name="Picture 5">
            <a:extLst>
              <a:ext uri="{FF2B5EF4-FFF2-40B4-BE49-F238E27FC236}">
                <a16:creationId xmlns:a16="http://schemas.microsoft.com/office/drawing/2014/main" id="{EBA7E1F5-C25D-4F90-8AC7-AC0F6133C4C0}"/>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7234258" y="518857"/>
            <a:ext cx="509017" cy="509017"/>
          </a:xfrm>
          <a:prstGeom prst="rect">
            <a:avLst/>
          </a:prstGeom>
        </p:spPr>
      </p:pic>
    </p:spTree>
    <p:extLst>
      <p:ext uri="{BB962C8B-B14F-4D97-AF65-F5344CB8AC3E}">
        <p14:creationId xmlns:p14="http://schemas.microsoft.com/office/powerpoint/2010/main" val="3972478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834E4E-7AC7-4034-87AB-D8348232841E}"/>
              </a:ext>
            </a:extLst>
          </p:cNvPr>
          <p:cNvSpPr>
            <a:spLocks noGrp="1"/>
          </p:cNvSpPr>
          <p:nvPr>
            <p:ph type="sldNum" sz="quarter" idx="12"/>
          </p:nvPr>
        </p:nvSpPr>
        <p:spPr/>
        <p:txBody>
          <a:bodyPr/>
          <a:lstStyle/>
          <a:p>
            <a:fld id="{B212C38A-D241-7041-9EFC-6446870ABFAA}" type="slidenum">
              <a:rPr lang="en-US" smtClean="0"/>
              <a:t>24</a:t>
            </a:fld>
            <a:endParaRPr lang="en-US" dirty="0"/>
          </a:p>
        </p:txBody>
      </p:sp>
      <p:sp>
        <p:nvSpPr>
          <p:cNvPr id="4" name="Content Placeholder 3">
            <a:extLst>
              <a:ext uri="{FF2B5EF4-FFF2-40B4-BE49-F238E27FC236}">
                <a16:creationId xmlns:a16="http://schemas.microsoft.com/office/drawing/2014/main" id="{85AC92E4-8255-47D7-8C8B-BDDB5660F065}"/>
              </a:ext>
            </a:extLst>
          </p:cNvPr>
          <p:cNvSpPr>
            <a:spLocks noGrp="1"/>
          </p:cNvSpPr>
          <p:nvPr>
            <p:ph idx="1"/>
          </p:nvPr>
        </p:nvSpPr>
        <p:spPr/>
        <p:txBody>
          <a:bodyPr/>
          <a:lstStyle/>
          <a:p>
            <a:pPr marL="0" indent="0">
              <a:buNone/>
            </a:pPr>
            <a:r>
              <a:rPr lang="en-US" b="1" dirty="0"/>
              <a:t>2. </a:t>
            </a:r>
            <a:r>
              <a:rPr lang="en-US" b="1" u="sng" dirty="0"/>
              <a:t>Establish policies </a:t>
            </a:r>
          </a:p>
          <a:p>
            <a:r>
              <a:rPr lang="en-US" dirty="0"/>
              <a:t>Be proactive in establishing policies that will guide the operations – risk management and protection of assets</a:t>
            </a:r>
          </a:p>
          <a:p>
            <a:endParaRPr lang="en-US" dirty="0"/>
          </a:p>
        </p:txBody>
      </p:sp>
      <p:sp>
        <p:nvSpPr>
          <p:cNvPr id="5" name="TextBox 4">
            <a:extLst>
              <a:ext uri="{FF2B5EF4-FFF2-40B4-BE49-F238E27FC236}">
                <a16:creationId xmlns:a16="http://schemas.microsoft.com/office/drawing/2014/main" id="{ADCEF008-AE3A-4774-939A-5DE344C00BBF}"/>
              </a:ext>
            </a:extLst>
          </p:cNvPr>
          <p:cNvSpPr txBox="1"/>
          <p:nvPr/>
        </p:nvSpPr>
        <p:spPr>
          <a:xfrm>
            <a:off x="5521910" y="2503500"/>
            <a:ext cx="2379216" cy="2677656"/>
          </a:xfrm>
          <a:prstGeom prst="rect">
            <a:avLst/>
          </a:prstGeom>
          <a:noFill/>
        </p:spPr>
        <p:txBody>
          <a:bodyPr wrap="square" rtlCol="0">
            <a:spAutoFit/>
          </a:bodyPr>
          <a:lstStyle/>
          <a:p>
            <a:r>
              <a:rPr lang="en-US" sz="2400" b="1" u="sng" dirty="0">
                <a:latin typeface="Arial" panose="020B0604020202020204" pitchFamily="34" charset="0"/>
                <a:cs typeface="Arial" panose="020B0604020202020204" pitchFamily="34" charset="0"/>
              </a:rPr>
              <a:t>Financial</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Separation of duties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Delegation of authority</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Cash handling</a:t>
            </a:r>
          </a:p>
        </p:txBody>
      </p:sp>
      <p:sp>
        <p:nvSpPr>
          <p:cNvPr id="6" name="TextBox 5">
            <a:extLst>
              <a:ext uri="{FF2B5EF4-FFF2-40B4-BE49-F238E27FC236}">
                <a16:creationId xmlns:a16="http://schemas.microsoft.com/office/drawing/2014/main" id="{C600F929-90E4-4E3F-803A-8B77A853CF58}"/>
              </a:ext>
            </a:extLst>
          </p:cNvPr>
          <p:cNvSpPr txBox="1"/>
          <p:nvPr/>
        </p:nvSpPr>
        <p:spPr>
          <a:xfrm>
            <a:off x="8657207" y="2476871"/>
            <a:ext cx="2502024" cy="3046988"/>
          </a:xfrm>
          <a:prstGeom prst="rect">
            <a:avLst/>
          </a:prstGeom>
          <a:noFill/>
        </p:spPr>
        <p:txBody>
          <a:bodyPr wrap="square" rtlCol="0">
            <a:spAutoFit/>
          </a:bodyPr>
          <a:lstStyle/>
          <a:p>
            <a:r>
              <a:rPr lang="en-US" sz="2400" b="1" u="sng" dirty="0">
                <a:latin typeface="Arial" panose="020B0604020202020204" pitchFamily="34" charset="0"/>
                <a:cs typeface="Arial" panose="020B0604020202020204" pitchFamily="34" charset="0"/>
              </a:rPr>
              <a:t>Technology</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Use access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System security</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Document retention</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Protective private data</a:t>
            </a:r>
          </a:p>
        </p:txBody>
      </p:sp>
      <p:sp>
        <p:nvSpPr>
          <p:cNvPr id="10" name="Title 1">
            <a:extLst>
              <a:ext uri="{FF2B5EF4-FFF2-40B4-BE49-F238E27FC236}">
                <a16:creationId xmlns:a16="http://schemas.microsoft.com/office/drawing/2014/main" id="{7C20AA4C-A2C1-4D71-91F3-9B286544CA56}"/>
              </a:ext>
            </a:extLst>
          </p:cNvPr>
          <p:cNvSpPr txBox="1">
            <a:spLocks/>
          </p:cNvSpPr>
          <p:nvPr/>
        </p:nvSpPr>
        <p:spPr>
          <a:xfrm>
            <a:off x="477521" y="2525555"/>
            <a:ext cx="3535680" cy="903445"/>
          </a:xfrm>
          <a:prstGeom prst="rect">
            <a:avLst/>
          </a:prstGeom>
        </p:spPr>
        <p:txBody>
          <a:bodyPr vert="horz" lIns="0" tIns="45720" rIns="0" bIns="45720" rtlCol="0" anchor="ctr">
            <a:normAutofit fontScale="90000" lnSpcReduction="20000"/>
          </a:bodyPr>
          <a:lst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a:lstStyle>
          <a:p>
            <a:pPr algn="ctr"/>
            <a:r>
              <a:rPr lang="en-US" dirty="0"/>
              <a:t>Eight Core Responsibilities</a:t>
            </a:r>
          </a:p>
        </p:txBody>
      </p:sp>
      <p:pic>
        <p:nvPicPr>
          <p:cNvPr id="11" name="Picture 10">
            <a:extLst>
              <a:ext uri="{FF2B5EF4-FFF2-40B4-BE49-F238E27FC236}">
                <a16:creationId xmlns:a16="http://schemas.microsoft.com/office/drawing/2014/main" id="{47292E4D-2DB4-4AB6-B046-739F8304BEB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990852" y="3615732"/>
            <a:ext cx="509017" cy="509017"/>
          </a:xfrm>
          <a:prstGeom prst="rect">
            <a:avLst/>
          </a:prstGeom>
        </p:spPr>
      </p:pic>
    </p:spTree>
    <p:extLst>
      <p:ext uri="{BB962C8B-B14F-4D97-AF65-F5344CB8AC3E}">
        <p14:creationId xmlns:p14="http://schemas.microsoft.com/office/powerpoint/2010/main" val="495644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834E4E-7AC7-4034-87AB-D8348232841E}"/>
              </a:ext>
            </a:extLst>
          </p:cNvPr>
          <p:cNvSpPr>
            <a:spLocks noGrp="1"/>
          </p:cNvSpPr>
          <p:nvPr>
            <p:ph type="sldNum" sz="quarter" idx="12"/>
          </p:nvPr>
        </p:nvSpPr>
        <p:spPr/>
        <p:txBody>
          <a:bodyPr/>
          <a:lstStyle/>
          <a:p>
            <a:fld id="{B212C38A-D241-7041-9EFC-6446870ABFAA}" type="slidenum">
              <a:rPr lang="en-US" smtClean="0"/>
              <a:t>25</a:t>
            </a:fld>
            <a:endParaRPr lang="en-US" dirty="0"/>
          </a:p>
        </p:txBody>
      </p:sp>
      <p:sp>
        <p:nvSpPr>
          <p:cNvPr id="4" name="Content Placeholder 3">
            <a:extLst>
              <a:ext uri="{FF2B5EF4-FFF2-40B4-BE49-F238E27FC236}">
                <a16:creationId xmlns:a16="http://schemas.microsoft.com/office/drawing/2014/main" id="{85AC92E4-8255-47D7-8C8B-BDDB5660F065}"/>
              </a:ext>
            </a:extLst>
          </p:cNvPr>
          <p:cNvSpPr>
            <a:spLocks noGrp="1"/>
          </p:cNvSpPr>
          <p:nvPr>
            <p:ph idx="1"/>
          </p:nvPr>
        </p:nvSpPr>
        <p:spPr/>
        <p:txBody>
          <a:bodyPr/>
          <a:lstStyle/>
          <a:p>
            <a:pPr marL="0" indent="0">
              <a:buNone/>
            </a:pPr>
            <a:r>
              <a:rPr lang="en-US" b="1" dirty="0"/>
              <a:t>2. </a:t>
            </a:r>
            <a:r>
              <a:rPr lang="en-US" b="1" u="sng" dirty="0"/>
              <a:t>Establish policies </a:t>
            </a:r>
          </a:p>
          <a:p>
            <a:r>
              <a:rPr lang="en-US" dirty="0"/>
              <a:t>Be proactive in establishing policies that will guide the operations—risk management and protection of assets</a:t>
            </a:r>
          </a:p>
          <a:p>
            <a:endParaRPr lang="en-US" dirty="0"/>
          </a:p>
        </p:txBody>
      </p:sp>
      <p:sp>
        <p:nvSpPr>
          <p:cNvPr id="5" name="TextBox 4">
            <a:extLst>
              <a:ext uri="{FF2B5EF4-FFF2-40B4-BE49-F238E27FC236}">
                <a16:creationId xmlns:a16="http://schemas.microsoft.com/office/drawing/2014/main" id="{ADCEF008-AE3A-4774-939A-5DE344C00BBF}"/>
              </a:ext>
            </a:extLst>
          </p:cNvPr>
          <p:cNvSpPr txBox="1"/>
          <p:nvPr/>
        </p:nvSpPr>
        <p:spPr>
          <a:xfrm>
            <a:off x="5444872" y="2361455"/>
            <a:ext cx="2379216" cy="2246769"/>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Conflict of interest</a:t>
            </a:r>
          </a:p>
          <a:p>
            <a:pPr marL="28575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Whistleblower</a:t>
            </a:r>
          </a:p>
          <a:p>
            <a:pPr marL="28575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HR – hiring/firing</a:t>
            </a:r>
          </a:p>
        </p:txBody>
      </p:sp>
      <p:sp>
        <p:nvSpPr>
          <p:cNvPr id="6" name="TextBox 5">
            <a:extLst>
              <a:ext uri="{FF2B5EF4-FFF2-40B4-BE49-F238E27FC236}">
                <a16:creationId xmlns:a16="http://schemas.microsoft.com/office/drawing/2014/main" id="{C600F929-90E4-4E3F-803A-8B77A853CF58}"/>
              </a:ext>
            </a:extLst>
          </p:cNvPr>
          <p:cNvSpPr txBox="1"/>
          <p:nvPr/>
        </p:nvSpPr>
        <p:spPr>
          <a:xfrm>
            <a:off x="8518271" y="2361455"/>
            <a:ext cx="2502024" cy="2246769"/>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Gift acceptance</a:t>
            </a:r>
          </a:p>
          <a:p>
            <a:pPr marL="342900" indent="-34290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Anti-terrorism</a:t>
            </a:r>
          </a:p>
          <a:p>
            <a:pPr marL="342900" indent="-34290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Grants Management</a:t>
            </a:r>
          </a:p>
        </p:txBody>
      </p:sp>
      <p:sp>
        <p:nvSpPr>
          <p:cNvPr id="10" name="Title 1">
            <a:extLst>
              <a:ext uri="{FF2B5EF4-FFF2-40B4-BE49-F238E27FC236}">
                <a16:creationId xmlns:a16="http://schemas.microsoft.com/office/drawing/2014/main" id="{DF6B949B-A038-410B-AB2B-0A19A058025E}"/>
              </a:ext>
            </a:extLst>
          </p:cNvPr>
          <p:cNvSpPr txBox="1">
            <a:spLocks/>
          </p:cNvSpPr>
          <p:nvPr/>
        </p:nvSpPr>
        <p:spPr>
          <a:xfrm>
            <a:off x="477521" y="2525555"/>
            <a:ext cx="3535680" cy="903445"/>
          </a:xfrm>
          <a:prstGeom prst="rect">
            <a:avLst/>
          </a:prstGeom>
        </p:spPr>
        <p:txBody>
          <a:bodyPr vert="horz" lIns="0" tIns="45720" rIns="0" bIns="45720" rtlCol="0" anchor="ctr">
            <a:normAutofit fontScale="90000" lnSpcReduction="20000"/>
          </a:bodyPr>
          <a:lst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a:lstStyle>
          <a:p>
            <a:pPr algn="ctr"/>
            <a:r>
              <a:rPr lang="en-US" dirty="0"/>
              <a:t>Eight Core Responsibilities</a:t>
            </a:r>
          </a:p>
        </p:txBody>
      </p:sp>
      <p:pic>
        <p:nvPicPr>
          <p:cNvPr id="11" name="Picture 10">
            <a:extLst>
              <a:ext uri="{FF2B5EF4-FFF2-40B4-BE49-F238E27FC236}">
                <a16:creationId xmlns:a16="http://schemas.microsoft.com/office/drawing/2014/main" id="{6B2BDE31-2A54-4C24-A763-C93D6170B28F}"/>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990852" y="3615732"/>
            <a:ext cx="509017" cy="509017"/>
          </a:xfrm>
          <a:prstGeom prst="rect">
            <a:avLst/>
          </a:prstGeom>
        </p:spPr>
      </p:pic>
    </p:spTree>
    <p:extLst>
      <p:ext uri="{BB962C8B-B14F-4D97-AF65-F5344CB8AC3E}">
        <p14:creationId xmlns:p14="http://schemas.microsoft.com/office/powerpoint/2010/main" val="1485817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834E4E-7AC7-4034-87AB-D8348232841E}"/>
              </a:ext>
            </a:extLst>
          </p:cNvPr>
          <p:cNvSpPr>
            <a:spLocks noGrp="1"/>
          </p:cNvSpPr>
          <p:nvPr>
            <p:ph type="sldNum" sz="quarter" idx="12"/>
          </p:nvPr>
        </p:nvSpPr>
        <p:spPr/>
        <p:txBody>
          <a:bodyPr/>
          <a:lstStyle/>
          <a:p>
            <a:fld id="{B212C38A-D241-7041-9EFC-6446870ABFAA}" type="slidenum">
              <a:rPr lang="en-US" smtClean="0"/>
              <a:t>26</a:t>
            </a:fld>
            <a:endParaRPr lang="en-US" dirty="0"/>
          </a:p>
        </p:txBody>
      </p:sp>
      <p:sp>
        <p:nvSpPr>
          <p:cNvPr id="4" name="Content Placeholder 3">
            <a:extLst>
              <a:ext uri="{FF2B5EF4-FFF2-40B4-BE49-F238E27FC236}">
                <a16:creationId xmlns:a16="http://schemas.microsoft.com/office/drawing/2014/main" id="{85AC92E4-8255-47D7-8C8B-BDDB5660F065}"/>
              </a:ext>
            </a:extLst>
          </p:cNvPr>
          <p:cNvSpPr>
            <a:spLocks noGrp="1"/>
          </p:cNvSpPr>
          <p:nvPr>
            <p:ph idx="1"/>
          </p:nvPr>
        </p:nvSpPr>
        <p:spPr/>
        <p:txBody>
          <a:bodyPr/>
          <a:lstStyle/>
          <a:p>
            <a:pPr marL="0" indent="0">
              <a:buNone/>
            </a:pPr>
            <a:r>
              <a:rPr lang="en-US" b="1" dirty="0"/>
              <a:t>3. </a:t>
            </a:r>
            <a:r>
              <a:rPr lang="en-US" b="1" u="sng" dirty="0"/>
              <a:t>Secure essential resources</a:t>
            </a:r>
          </a:p>
          <a:p>
            <a:r>
              <a:rPr lang="en-US" dirty="0"/>
              <a:t>Make sure the organization secures the resources that it needs to accomplish its mission, vision, and goals</a:t>
            </a:r>
          </a:p>
          <a:p>
            <a:pPr marL="0" indent="0">
              <a:buNone/>
            </a:pPr>
            <a:r>
              <a:rPr lang="en-US" b="1" dirty="0"/>
              <a:t>4. </a:t>
            </a:r>
            <a:r>
              <a:rPr lang="en-US" b="1" u="sng" dirty="0"/>
              <a:t>Ensure effective resource use </a:t>
            </a:r>
          </a:p>
          <a:p>
            <a:r>
              <a:rPr lang="en-US" dirty="0"/>
              <a:t>Ensure the organization makes effective use of its resources</a:t>
            </a:r>
          </a:p>
          <a:p>
            <a:endParaRPr lang="en-US" dirty="0"/>
          </a:p>
        </p:txBody>
      </p:sp>
      <p:sp>
        <p:nvSpPr>
          <p:cNvPr id="8" name="Title 1">
            <a:extLst>
              <a:ext uri="{FF2B5EF4-FFF2-40B4-BE49-F238E27FC236}">
                <a16:creationId xmlns:a16="http://schemas.microsoft.com/office/drawing/2014/main" id="{696C5D5A-2155-4178-A104-584679540321}"/>
              </a:ext>
            </a:extLst>
          </p:cNvPr>
          <p:cNvSpPr txBox="1">
            <a:spLocks/>
          </p:cNvSpPr>
          <p:nvPr/>
        </p:nvSpPr>
        <p:spPr>
          <a:xfrm>
            <a:off x="477521" y="2525555"/>
            <a:ext cx="3535680" cy="903445"/>
          </a:xfrm>
          <a:prstGeom prst="rect">
            <a:avLst/>
          </a:prstGeom>
        </p:spPr>
        <p:txBody>
          <a:bodyPr vert="horz" lIns="0" tIns="45720" rIns="0" bIns="45720" rtlCol="0" anchor="ctr">
            <a:normAutofit fontScale="90000" lnSpcReduction="20000"/>
          </a:bodyPr>
          <a:lst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a:lstStyle>
          <a:p>
            <a:pPr algn="ctr"/>
            <a:r>
              <a:rPr lang="en-US" dirty="0"/>
              <a:t>Eight Core Responsibilities</a:t>
            </a:r>
          </a:p>
        </p:txBody>
      </p:sp>
      <p:pic>
        <p:nvPicPr>
          <p:cNvPr id="9" name="Picture 8">
            <a:extLst>
              <a:ext uri="{FF2B5EF4-FFF2-40B4-BE49-F238E27FC236}">
                <a16:creationId xmlns:a16="http://schemas.microsoft.com/office/drawing/2014/main" id="{B576636C-7519-49BA-9EB4-DABF318BAB79}"/>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990852" y="3615732"/>
            <a:ext cx="509017" cy="509017"/>
          </a:xfrm>
          <a:prstGeom prst="rect">
            <a:avLst/>
          </a:prstGeom>
        </p:spPr>
      </p:pic>
    </p:spTree>
    <p:extLst>
      <p:ext uri="{BB962C8B-B14F-4D97-AF65-F5344CB8AC3E}">
        <p14:creationId xmlns:p14="http://schemas.microsoft.com/office/powerpoint/2010/main" val="3008563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834E4E-7AC7-4034-87AB-D8348232841E}"/>
              </a:ext>
            </a:extLst>
          </p:cNvPr>
          <p:cNvSpPr>
            <a:spLocks noGrp="1"/>
          </p:cNvSpPr>
          <p:nvPr>
            <p:ph type="sldNum" sz="quarter" idx="12"/>
          </p:nvPr>
        </p:nvSpPr>
        <p:spPr/>
        <p:txBody>
          <a:bodyPr/>
          <a:lstStyle/>
          <a:p>
            <a:fld id="{B212C38A-D241-7041-9EFC-6446870ABFAA}" type="slidenum">
              <a:rPr lang="en-US" smtClean="0"/>
              <a:t>27</a:t>
            </a:fld>
            <a:endParaRPr lang="en-US" dirty="0"/>
          </a:p>
        </p:txBody>
      </p:sp>
      <p:sp>
        <p:nvSpPr>
          <p:cNvPr id="4" name="Content Placeholder 3">
            <a:extLst>
              <a:ext uri="{FF2B5EF4-FFF2-40B4-BE49-F238E27FC236}">
                <a16:creationId xmlns:a16="http://schemas.microsoft.com/office/drawing/2014/main" id="{85AC92E4-8255-47D7-8C8B-BDDB5660F065}"/>
              </a:ext>
            </a:extLst>
          </p:cNvPr>
          <p:cNvSpPr>
            <a:spLocks noGrp="1"/>
          </p:cNvSpPr>
          <p:nvPr>
            <p:ph idx="1"/>
          </p:nvPr>
        </p:nvSpPr>
        <p:spPr/>
        <p:txBody>
          <a:bodyPr/>
          <a:lstStyle/>
          <a:p>
            <a:pPr marL="0" indent="0">
              <a:buNone/>
            </a:pPr>
            <a:r>
              <a:rPr lang="en-US" b="1" dirty="0"/>
              <a:t>5. </a:t>
            </a:r>
            <a:r>
              <a:rPr lang="en-US" b="1" u="sng" dirty="0"/>
              <a:t>Lead and manage ED </a:t>
            </a:r>
            <a:r>
              <a:rPr lang="en-US" dirty="0"/>
              <a:t>(if applicable)</a:t>
            </a:r>
            <a:br>
              <a:rPr lang="en-US" dirty="0"/>
            </a:br>
            <a:r>
              <a:rPr lang="en-US" dirty="0"/>
              <a:t>Provide direction, support, and performance feedback </a:t>
            </a:r>
          </a:p>
          <a:p>
            <a:endParaRPr lang="en-US" dirty="0"/>
          </a:p>
        </p:txBody>
      </p:sp>
      <p:sp>
        <p:nvSpPr>
          <p:cNvPr id="5" name="TextBox 4">
            <a:extLst>
              <a:ext uri="{FF2B5EF4-FFF2-40B4-BE49-F238E27FC236}">
                <a16:creationId xmlns:a16="http://schemas.microsoft.com/office/drawing/2014/main" id="{ADCEF008-AE3A-4774-939A-5DE344C00BBF}"/>
              </a:ext>
            </a:extLst>
          </p:cNvPr>
          <p:cNvSpPr txBox="1"/>
          <p:nvPr/>
        </p:nvSpPr>
        <p:spPr>
          <a:xfrm>
            <a:off x="4927501" y="1775534"/>
            <a:ext cx="3352898" cy="2246769"/>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Annual performance reviews, consistent feedback</a:t>
            </a:r>
          </a:p>
          <a:p>
            <a:pPr marL="28575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Training and support</a:t>
            </a:r>
          </a:p>
          <a:p>
            <a:pPr marL="28575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Encouragement</a:t>
            </a:r>
          </a:p>
        </p:txBody>
      </p:sp>
      <p:sp>
        <p:nvSpPr>
          <p:cNvPr id="9" name="Title 1">
            <a:extLst>
              <a:ext uri="{FF2B5EF4-FFF2-40B4-BE49-F238E27FC236}">
                <a16:creationId xmlns:a16="http://schemas.microsoft.com/office/drawing/2014/main" id="{398D316F-F644-4824-9F71-72154D03881B}"/>
              </a:ext>
            </a:extLst>
          </p:cNvPr>
          <p:cNvSpPr txBox="1">
            <a:spLocks/>
          </p:cNvSpPr>
          <p:nvPr/>
        </p:nvSpPr>
        <p:spPr>
          <a:xfrm>
            <a:off x="477521" y="2525555"/>
            <a:ext cx="3535680" cy="903445"/>
          </a:xfrm>
          <a:prstGeom prst="rect">
            <a:avLst/>
          </a:prstGeom>
        </p:spPr>
        <p:txBody>
          <a:bodyPr vert="horz" lIns="0" tIns="45720" rIns="0" bIns="45720" rtlCol="0" anchor="ctr">
            <a:normAutofit fontScale="90000" lnSpcReduction="20000"/>
          </a:bodyPr>
          <a:lst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a:lstStyle>
          <a:p>
            <a:pPr algn="ctr"/>
            <a:r>
              <a:rPr lang="en-US" dirty="0"/>
              <a:t>Eight Core Responsibilities</a:t>
            </a:r>
          </a:p>
        </p:txBody>
      </p:sp>
      <p:pic>
        <p:nvPicPr>
          <p:cNvPr id="10" name="Picture 9">
            <a:extLst>
              <a:ext uri="{FF2B5EF4-FFF2-40B4-BE49-F238E27FC236}">
                <a16:creationId xmlns:a16="http://schemas.microsoft.com/office/drawing/2014/main" id="{F2A2A07D-8371-4962-A640-EDC4A3AF286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990852" y="3615732"/>
            <a:ext cx="509017" cy="509017"/>
          </a:xfrm>
          <a:prstGeom prst="rect">
            <a:avLst/>
          </a:prstGeom>
        </p:spPr>
      </p:pic>
    </p:spTree>
    <p:extLst>
      <p:ext uri="{BB962C8B-B14F-4D97-AF65-F5344CB8AC3E}">
        <p14:creationId xmlns:p14="http://schemas.microsoft.com/office/powerpoint/2010/main" val="2360945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834E4E-7AC7-4034-87AB-D8348232841E}"/>
              </a:ext>
            </a:extLst>
          </p:cNvPr>
          <p:cNvSpPr>
            <a:spLocks noGrp="1"/>
          </p:cNvSpPr>
          <p:nvPr>
            <p:ph type="sldNum" sz="quarter" idx="12"/>
          </p:nvPr>
        </p:nvSpPr>
        <p:spPr/>
        <p:txBody>
          <a:bodyPr/>
          <a:lstStyle/>
          <a:p>
            <a:fld id="{B212C38A-D241-7041-9EFC-6446870ABFAA}" type="slidenum">
              <a:rPr lang="en-US" smtClean="0"/>
              <a:t>28</a:t>
            </a:fld>
            <a:endParaRPr lang="en-US" dirty="0"/>
          </a:p>
        </p:txBody>
      </p:sp>
      <p:sp>
        <p:nvSpPr>
          <p:cNvPr id="4" name="Content Placeholder 3">
            <a:extLst>
              <a:ext uri="{FF2B5EF4-FFF2-40B4-BE49-F238E27FC236}">
                <a16:creationId xmlns:a16="http://schemas.microsoft.com/office/drawing/2014/main" id="{85AC92E4-8255-47D7-8C8B-BDDB5660F065}"/>
              </a:ext>
            </a:extLst>
          </p:cNvPr>
          <p:cNvSpPr>
            <a:spLocks noGrp="1"/>
          </p:cNvSpPr>
          <p:nvPr>
            <p:ph idx="1"/>
          </p:nvPr>
        </p:nvSpPr>
        <p:spPr/>
        <p:txBody>
          <a:bodyPr>
            <a:normAutofit/>
          </a:bodyPr>
          <a:lstStyle/>
          <a:p>
            <a:pPr marL="514350" indent="-514350">
              <a:buAutoNum type="arabicPeriod" startAt="6"/>
            </a:pPr>
            <a:r>
              <a:rPr lang="en-US" b="1" u="sng" dirty="0"/>
              <a:t>Engage with community and constituents</a:t>
            </a:r>
          </a:p>
          <a:p>
            <a:r>
              <a:rPr lang="en-US" dirty="0"/>
              <a:t>Actively help the organization develop and sustain important relationships</a:t>
            </a:r>
          </a:p>
          <a:p>
            <a:r>
              <a:rPr lang="en-US" dirty="0"/>
              <a:t>Open up new circles—your office, civic groups, social clubs, church, etc.</a:t>
            </a:r>
          </a:p>
          <a:p>
            <a:endParaRPr lang="en-US" dirty="0"/>
          </a:p>
        </p:txBody>
      </p:sp>
      <p:sp>
        <p:nvSpPr>
          <p:cNvPr id="8" name="Title 1">
            <a:extLst>
              <a:ext uri="{FF2B5EF4-FFF2-40B4-BE49-F238E27FC236}">
                <a16:creationId xmlns:a16="http://schemas.microsoft.com/office/drawing/2014/main" id="{22409E14-2926-4DC6-96D8-9F8EDF6DF5A2}"/>
              </a:ext>
            </a:extLst>
          </p:cNvPr>
          <p:cNvSpPr txBox="1">
            <a:spLocks/>
          </p:cNvSpPr>
          <p:nvPr/>
        </p:nvSpPr>
        <p:spPr>
          <a:xfrm>
            <a:off x="477521" y="2525555"/>
            <a:ext cx="3535680" cy="903445"/>
          </a:xfrm>
          <a:prstGeom prst="rect">
            <a:avLst/>
          </a:prstGeom>
        </p:spPr>
        <p:txBody>
          <a:bodyPr vert="horz" lIns="0" tIns="45720" rIns="0" bIns="45720" rtlCol="0" anchor="ctr">
            <a:normAutofit fontScale="90000" lnSpcReduction="20000"/>
          </a:bodyPr>
          <a:lst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a:lstStyle>
          <a:p>
            <a:pPr algn="ctr"/>
            <a:r>
              <a:rPr lang="en-US" dirty="0"/>
              <a:t>Eight Core Responsibilities</a:t>
            </a:r>
          </a:p>
        </p:txBody>
      </p:sp>
      <p:pic>
        <p:nvPicPr>
          <p:cNvPr id="9" name="Picture 8">
            <a:extLst>
              <a:ext uri="{FF2B5EF4-FFF2-40B4-BE49-F238E27FC236}">
                <a16:creationId xmlns:a16="http://schemas.microsoft.com/office/drawing/2014/main" id="{3C298B46-4F6C-4D8F-898A-814028165D36}"/>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990852" y="3615732"/>
            <a:ext cx="509017" cy="509017"/>
          </a:xfrm>
          <a:prstGeom prst="rect">
            <a:avLst/>
          </a:prstGeom>
        </p:spPr>
      </p:pic>
    </p:spTree>
    <p:extLst>
      <p:ext uri="{BB962C8B-B14F-4D97-AF65-F5344CB8AC3E}">
        <p14:creationId xmlns:p14="http://schemas.microsoft.com/office/powerpoint/2010/main" val="1324246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834E4E-7AC7-4034-87AB-D8348232841E}"/>
              </a:ext>
            </a:extLst>
          </p:cNvPr>
          <p:cNvSpPr>
            <a:spLocks noGrp="1"/>
          </p:cNvSpPr>
          <p:nvPr>
            <p:ph type="sldNum" sz="quarter" idx="12"/>
          </p:nvPr>
        </p:nvSpPr>
        <p:spPr/>
        <p:txBody>
          <a:bodyPr/>
          <a:lstStyle/>
          <a:p>
            <a:fld id="{B212C38A-D241-7041-9EFC-6446870ABFAA}" type="slidenum">
              <a:rPr lang="en-US" smtClean="0"/>
              <a:t>29</a:t>
            </a:fld>
            <a:endParaRPr lang="en-US" dirty="0"/>
          </a:p>
        </p:txBody>
      </p:sp>
      <p:sp>
        <p:nvSpPr>
          <p:cNvPr id="4" name="Content Placeholder 3">
            <a:extLst>
              <a:ext uri="{FF2B5EF4-FFF2-40B4-BE49-F238E27FC236}">
                <a16:creationId xmlns:a16="http://schemas.microsoft.com/office/drawing/2014/main" id="{85AC92E4-8255-47D7-8C8B-BDDB5660F065}"/>
              </a:ext>
            </a:extLst>
          </p:cNvPr>
          <p:cNvSpPr>
            <a:spLocks noGrp="1"/>
          </p:cNvSpPr>
          <p:nvPr>
            <p:ph idx="1"/>
          </p:nvPr>
        </p:nvSpPr>
        <p:spPr/>
        <p:txBody>
          <a:bodyPr/>
          <a:lstStyle/>
          <a:p>
            <a:pPr marL="0" indent="0">
              <a:buNone/>
            </a:pPr>
            <a:r>
              <a:rPr lang="en-US" sz="2800" b="1" dirty="0"/>
              <a:t>7.  </a:t>
            </a:r>
            <a:r>
              <a:rPr lang="en-US" sz="2800" b="1" u="sng" dirty="0"/>
              <a:t>Ensure and enable accountability</a:t>
            </a:r>
            <a:endParaRPr lang="en-US" b="1" u="sng" dirty="0"/>
          </a:p>
          <a:p>
            <a:r>
              <a:rPr lang="en-US" sz="2800" dirty="0"/>
              <a:t>Make certain the organization has established standards and implemented systems by which to ensure that it is accountable and effective in serving the community and people it exists to serve</a:t>
            </a:r>
          </a:p>
          <a:p>
            <a:endParaRPr lang="en-US" dirty="0"/>
          </a:p>
        </p:txBody>
      </p:sp>
      <p:sp>
        <p:nvSpPr>
          <p:cNvPr id="5" name="TextBox 4">
            <a:extLst>
              <a:ext uri="{FF2B5EF4-FFF2-40B4-BE49-F238E27FC236}">
                <a16:creationId xmlns:a16="http://schemas.microsoft.com/office/drawing/2014/main" id="{ADCEF008-AE3A-4774-939A-5DE344C00BBF}"/>
              </a:ext>
            </a:extLst>
          </p:cNvPr>
          <p:cNvSpPr txBox="1"/>
          <p:nvPr/>
        </p:nvSpPr>
        <p:spPr>
          <a:xfrm>
            <a:off x="5267319" y="3133339"/>
            <a:ext cx="4702304" cy="255454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Proper controls/system</a:t>
            </a:r>
          </a:p>
          <a:p>
            <a:pPr marL="285750" indent="-285750">
              <a:spcBef>
                <a:spcPts val="600"/>
              </a:spcBef>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Have necessary tools?</a:t>
            </a:r>
          </a:p>
          <a:p>
            <a:pPr marL="285750" indent="-285750">
              <a:spcBef>
                <a:spcPts val="600"/>
              </a:spcBef>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Compliance</a:t>
            </a:r>
          </a:p>
          <a:p>
            <a:pPr marL="285750" indent="-285750">
              <a:spcBef>
                <a:spcPts val="600"/>
              </a:spcBef>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Surveys and assessments</a:t>
            </a:r>
          </a:p>
          <a:p>
            <a:pPr marL="285750" indent="-285750">
              <a:spcBef>
                <a:spcPts val="600"/>
              </a:spcBef>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Independent audits</a:t>
            </a:r>
          </a:p>
        </p:txBody>
      </p:sp>
      <p:sp>
        <p:nvSpPr>
          <p:cNvPr id="9" name="Title 1">
            <a:extLst>
              <a:ext uri="{FF2B5EF4-FFF2-40B4-BE49-F238E27FC236}">
                <a16:creationId xmlns:a16="http://schemas.microsoft.com/office/drawing/2014/main" id="{EFA49307-F97A-4F52-86C2-80A0D29B3D30}"/>
              </a:ext>
            </a:extLst>
          </p:cNvPr>
          <p:cNvSpPr txBox="1">
            <a:spLocks/>
          </p:cNvSpPr>
          <p:nvPr/>
        </p:nvSpPr>
        <p:spPr>
          <a:xfrm>
            <a:off x="477521" y="2525555"/>
            <a:ext cx="3535680" cy="903445"/>
          </a:xfrm>
          <a:prstGeom prst="rect">
            <a:avLst/>
          </a:prstGeom>
        </p:spPr>
        <p:txBody>
          <a:bodyPr vert="horz" lIns="0" tIns="45720" rIns="0" bIns="45720" rtlCol="0" anchor="ctr">
            <a:normAutofit fontScale="90000" lnSpcReduction="20000"/>
          </a:bodyPr>
          <a:lst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a:lstStyle>
          <a:p>
            <a:pPr algn="ctr"/>
            <a:r>
              <a:rPr lang="en-US" dirty="0"/>
              <a:t>Eight Core Responsibilities</a:t>
            </a:r>
          </a:p>
        </p:txBody>
      </p:sp>
      <p:pic>
        <p:nvPicPr>
          <p:cNvPr id="10" name="Picture 9">
            <a:extLst>
              <a:ext uri="{FF2B5EF4-FFF2-40B4-BE49-F238E27FC236}">
                <a16:creationId xmlns:a16="http://schemas.microsoft.com/office/drawing/2014/main" id="{134D551A-50DF-40C8-83AF-3CC826A4C38A}"/>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990852" y="3615732"/>
            <a:ext cx="509017" cy="509017"/>
          </a:xfrm>
          <a:prstGeom prst="rect">
            <a:avLst/>
          </a:prstGeom>
        </p:spPr>
      </p:pic>
    </p:spTree>
    <p:extLst>
      <p:ext uri="{BB962C8B-B14F-4D97-AF65-F5344CB8AC3E}">
        <p14:creationId xmlns:p14="http://schemas.microsoft.com/office/powerpoint/2010/main" val="2807516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5EEF8-AB2C-4628-9637-22E305F5296F}"/>
              </a:ext>
            </a:extLst>
          </p:cNvPr>
          <p:cNvSpPr>
            <a:spLocks noGrp="1"/>
          </p:cNvSpPr>
          <p:nvPr>
            <p:ph type="title"/>
          </p:nvPr>
        </p:nvSpPr>
        <p:spPr/>
        <p:txBody>
          <a:bodyPr/>
          <a:lstStyle/>
          <a:p>
            <a:r>
              <a:rPr lang="en-US" dirty="0"/>
              <a:t>Legal Disclaimer</a:t>
            </a:r>
          </a:p>
        </p:txBody>
      </p:sp>
      <p:sp>
        <p:nvSpPr>
          <p:cNvPr id="3" name="Slide Number Placeholder 2">
            <a:extLst>
              <a:ext uri="{FF2B5EF4-FFF2-40B4-BE49-F238E27FC236}">
                <a16:creationId xmlns:a16="http://schemas.microsoft.com/office/drawing/2014/main" id="{F64FDB7B-9187-4057-A7F1-441FFCB74496}"/>
              </a:ext>
            </a:extLst>
          </p:cNvPr>
          <p:cNvSpPr>
            <a:spLocks noGrp="1"/>
          </p:cNvSpPr>
          <p:nvPr>
            <p:ph type="sldNum" sz="quarter" idx="12"/>
          </p:nvPr>
        </p:nvSpPr>
        <p:spPr/>
        <p:txBody>
          <a:bodyPr/>
          <a:lstStyle/>
          <a:p>
            <a:fld id="{B212C38A-D241-7041-9EFC-6446870ABFAA}" type="slidenum">
              <a:rPr lang="en-US" smtClean="0"/>
              <a:t>3</a:t>
            </a:fld>
            <a:endParaRPr lang="en-US" dirty="0"/>
          </a:p>
        </p:txBody>
      </p:sp>
      <p:sp>
        <p:nvSpPr>
          <p:cNvPr id="4" name="Content Placeholder 3">
            <a:extLst>
              <a:ext uri="{FF2B5EF4-FFF2-40B4-BE49-F238E27FC236}">
                <a16:creationId xmlns:a16="http://schemas.microsoft.com/office/drawing/2014/main" id="{FBC289CF-E76D-4FDA-B81C-58AD69E8F00A}"/>
              </a:ext>
            </a:extLst>
          </p:cNvPr>
          <p:cNvSpPr>
            <a:spLocks noGrp="1"/>
          </p:cNvSpPr>
          <p:nvPr>
            <p:ph idx="1"/>
          </p:nvPr>
        </p:nvSpPr>
        <p:spPr/>
        <p:txBody>
          <a:bodyPr/>
          <a:lstStyle/>
          <a:p>
            <a:r>
              <a:rPr lang="en-US" dirty="0"/>
              <a:t>FORVIS presenters are not providing legal advice. This presentation is meant to be an overview of Board of Directors Best Practices for the Wisconsin DOA Program Grantees and should not be taken as legal guidance from DOA, WEDC, or FORVIS. </a:t>
            </a:r>
          </a:p>
          <a:p>
            <a:r>
              <a:rPr lang="en-US" dirty="0"/>
              <a:t>Program Grantees should direct specific questions to the program inbox that they use to correspond with DOA representatives</a:t>
            </a:r>
          </a:p>
          <a:p>
            <a:endParaRPr lang="en-US" dirty="0"/>
          </a:p>
        </p:txBody>
      </p:sp>
    </p:spTree>
    <p:extLst>
      <p:ext uri="{BB962C8B-B14F-4D97-AF65-F5344CB8AC3E}">
        <p14:creationId xmlns:p14="http://schemas.microsoft.com/office/powerpoint/2010/main" val="3982554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834E4E-7AC7-4034-87AB-D8348232841E}"/>
              </a:ext>
            </a:extLst>
          </p:cNvPr>
          <p:cNvSpPr>
            <a:spLocks noGrp="1"/>
          </p:cNvSpPr>
          <p:nvPr>
            <p:ph type="sldNum" sz="quarter" idx="12"/>
          </p:nvPr>
        </p:nvSpPr>
        <p:spPr/>
        <p:txBody>
          <a:bodyPr/>
          <a:lstStyle/>
          <a:p>
            <a:fld id="{B212C38A-D241-7041-9EFC-6446870ABFAA}" type="slidenum">
              <a:rPr lang="en-US" smtClean="0"/>
              <a:t>30</a:t>
            </a:fld>
            <a:endParaRPr lang="en-US" dirty="0"/>
          </a:p>
        </p:txBody>
      </p:sp>
      <p:sp>
        <p:nvSpPr>
          <p:cNvPr id="4" name="Content Placeholder 3">
            <a:extLst>
              <a:ext uri="{FF2B5EF4-FFF2-40B4-BE49-F238E27FC236}">
                <a16:creationId xmlns:a16="http://schemas.microsoft.com/office/drawing/2014/main" id="{85AC92E4-8255-47D7-8C8B-BDDB5660F065}"/>
              </a:ext>
            </a:extLst>
          </p:cNvPr>
          <p:cNvSpPr>
            <a:spLocks noGrp="1"/>
          </p:cNvSpPr>
          <p:nvPr>
            <p:ph idx="1"/>
          </p:nvPr>
        </p:nvSpPr>
        <p:spPr>
          <a:xfrm>
            <a:off x="4846320" y="229313"/>
            <a:ext cx="7280577" cy="5808053"/>
          </a:xfrm>
        </p:spPr>
        <p:txBody>
          <a:bodyPr/>
          <a:lstStyle/>
          <a:p>
            <a:pPr marL="514350" indent="-514350">
              <a:buAutoNum type="arabicPeriod" startAt="8"/>
            </a:pPr>
            <a:r>
              <a:rPr lang="en-US" sz="2800" b="1" u="sng" dirty="0"/>
              <a:t>Ensure board effectiveness </a:t>
            </a:r>
            <a:r>
              <a:rPr lang="en-US" sz="2800" u="sng" dirty="0"/>
              <a:t>(three parts)</a:t>
            </a:r>
          </a:p>
          <a:p>
            <a:pPr>
              <a:lnSpc>
                <a:spcPct val="130000"/>
              </a:lnSpc>
            </a:pPr>
            <a:r>
              <a:rPr lang="en-US" sz="2800" dirty="0"/>
              <a:t>Right people on the bus</a:t>
            </a:r>
          </a:p>
          <a:p>
            <a:pPr>
              <a:lnSpc>
                <a:spcPct val="130000"/>
              </a:lnSpc>
            </a:pPr>
            <a:r>
              <a:rPr lang="en-US" sz="2800" dirty="0"/>
              <a:t>Wrong people off the bus</a:t>
            </a:r>
          </a:p>
          <a:p>
            <a:pPr>
              <a:lnSpc>
                <a:spcPct val="130000"/>
              </a:lnSpc>
            </a:pPr>
            <a:r>
              <a:rPr lang="en-US" sz="2800" dirty="0"/>
              <a:t>Moving in right direction</a:t>
            </a:r>
          </a:p>
          <a:p>
            <a:endParaRPr lang="en-US" dirty="0"/>
          </a:p>
        </p:txBody>
      </p:sp>
      <p:sp>
        <p:nvSpPr>
          <p:cNvPr id="8" name="Title 1">
            <a:extLst>
              <a:ext uri="{FF2B5EF4-FFF2-40B4-BE49-F238E27FC236}">
                <a16:creationId xmlns:a16="http://schemas.microsoft.com/office/drawing/2014/main" id="{8173698F-D5D7-4054-B467-A9C6EFF70398}"/>
              </a:ext>
            </a:extLst>
          </p:cNvPr>
          <p:cNvSpPr txBox="1">
            <a:spLocks/>
          </p:cNvSpPr>
          <p:nvPr/>
        </p:nvSpPr>
        <p:spPr>
          <a:xfrm>
            <a:off x="477521" y="2525555"/>
            <a:ext cx="3535680" cy="903445"/>
          </a:xfrm>
          <a:prstGeom prst="rect">
            <a:avLst/>
          </a:prstGeom>
        </p:spPr>
        <p:txBody>
          <a:bodyPr vert="horz" lIns="0" tIns="45720" rIns="0" bIns="45720" rtlCol="0" anchor="ctr">
            <a:normAutofit fontScale="90000" lnSpcReduction="20000"/>
          </a:bodyPr>
          <a:lst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a:lstStyle>
          <a:p>
            <a:pPr algn="ctr"/>
            <a:r>
              <a:rPr lang="en-US" dirty="0"/>
              <a:t>Eight Core Responsibilities</a:t>
            </a:r>
          </a:p>
        </p:txBody>
      </p:sp>
      <p:pic>
        <p:nvPicPr>
          <p:cNvPr id="9" name="Picture 8">
            <a:extLst>
              <a:ext uri="{FF2B5EF4-FFF2-40B4-BE49-F238E27FC236}">
                <a16:creationId xmlns:a16="http://schemas.microsoft.com/office/drawing/2014/main" id="{BC3780A1-79FF-411D-9513-DCEDDC9D42E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990852" y="3615732"/>
            <a:ext cx="509017" cy="509017"/>
          </a:xfrm>
          <a:prstGeom prst="rect">
            <a:avLst/>
          </a:prstGeom>
        </p:spPr>
      </p:pic>
    </p:spTree>
    <p:extLst>
      <p:ext uri="{BB962C8B-B14F-4D97-AF65-F5344CB8AC3E}">
        <p14:creationId xmlns:p14="http://schemas.microsoft.com/office/powerpoint/2010/main" val="3935830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834E4E-7AC7-4034-87AB-D8348232841E}"/>
              </a:ext>
            </a:extLst>
          </p:cNvPr>
          <p:cNvSpPr>
            <a:spLocks noGrp="1"/>
          </p:cNvSpPr>
          <p:nvPr>
            <p:ph type="sldNum" sz="quarter" idx="12"/>
          </p:nvPr>
        </p:nvSpPr>
        <p:spPr/>
        <p:txBody>
          <a:bodyPr/>
          <a:lstStyle/>
          <a:p>
            <a:fld id="{B212C38A-D241-7041-9EFC-6446870ABFAA}" type="slidenum">
              <a:rPr lang="en-US" smtClean="0"/>
              <a:t>31</a:t>
            </a:fld>
            <a:endParaRPr lang="en-US" dirty="0"/>
          </a:p>
        </p:txBody>
      </p:sp>
      <p:sp>
        <p:nvSpPr>
          <p:cNvPr id="4" name="Content Placeholder 3">
            <a:extLst>
              <a:ext uri="{FF2B5EF4-FFF2-40B4-BE49-F238E27FC236}">
                <a16:creationId xmlns:a16="http://schemas.microsoft.com/office/drawing/2014/main" id="{85AC92E4-8255-47D7-8C8B-BDDB5660F065}"/>
              </a:ext>
            </a:extLst>
          </p:cNvPr>
          <p:cNvSpPr>
            <a:spLocks noGrp="1"/>
          </p:cNvSpPr>
          <p:nvPr>
            <p:ph idx="1"/>
          </p:nvPr>
        </p:nvSpPr>
        <p:spPr>
          <a:xfrm>
            <a:off x="4846320" y="229313"/>
            <a:ext cx="7200678" cy="5808053"/>
          </a:xfrm>
        </p:spPr>
        <p:txBody>
          <a:bodyPr>
            <a:normAutofit/>
          </a:bodyPr>
          <a:lstStyle/>
          <a:p>
            <a:pPr marL="0" indent="0">
              <a:buNone/>
            </a:pPr>
            <a:r>
              <a:rPr lang="en-US" sz="2800" b="1" dirty="0"/>
              <a:t>8.  </a:t>
            </a:r>
            <a:r>
              <a:rPr lang="en-US" sz="2800" b="1" u="sng" dirty="0"/>
              <a:t>Ensure board effectiveness</a:t>
            </a:r>
            <a:r>
              <a:rPr lang="en-US" sz="2800" u="sng" dirty="0"/>
              <a:t> (three parts)</a:t>
            </a:r>
          </a:p>
          <a:p>
            <a:r>
              <a:rPr lang="en-US" b="1" dirty="0"/>
              <a:t>A. Recruitment of members</a:t>
            </a:r>
          </a:p>
          <a:p>
            <a:pPr lvl="1"/>
            <a:r>
              <a:rPr lang="en-US" dirty="0"/>
              <a:t>Identify gaps (who do we need?)</a:t>
            </a:r>
          </a:p>
          <a:p>
            <a:pPr lvl="1"/>
            <a:r>
              <a:rPr lang="en-US" dirty="0"/>
              <a:t>Committee select, board approves</a:t>
            </a:r>
          </a:p>
          <a:p>
            <a:r>
              <a:rPr lang="en-US" b="1" dirty="0"/>
              <a:t>B. Orientation of new members</a:t>
            </a:r>
          </a:p>
          <a:p>
            <a:pPr lvl="1"/>
            <a:r>
              <a:rPr lang="en-US" dirty="0"/>
              <a:t>Training</a:t>
            </a:r>
          </a:p>
          <a:p>
            <a:pPr lvl="1"/>
            <a:r>
              <a:rPr lang="en-US" dirty="0"/>
              <a:t>History, programs, policies, PR/marketing</a:t>
            </a:r>
          </a:p>
          <a:p>
            <a:pPr lvl="1"/>
            <a:r>
              <a:rPr lang="en-US" dirty="0"/>
              <a:t>Buddy system</a:t>
            </a:r>
          </a:p>
          <a:p>
            <a:endParaRPr lang="en-US" dirty="0"/>
          </a:p>
        </p:txBody>
      </p:sp>
      <p:sp>
        <p:nvSpPr>
          <p:cNvPr id="5" name="TextBox 4">
            <a:extLst>
              <a:ext uri="{FF2B5EF4-FFF2-40B4-BE49-F238E27FC236}">
                <a16:creationId xmlns:a16="http://schemas.microsoft.com/office/drawing/2014/main" id="{ADCEF008-AE3A-4774-939A-5DE344C00BBF}"/>
              </a:ext>
            </a:extLst>
          </p:cNvPr>
          <p:cNvSpPr txBox="1"/>
          <p:nvPr/>
        </p:nvSpPr>
        <p:spPr>
          <a:xfrm>
            <a:off x="10638309" y="2403522"/>
            <a:ext cx="1408689" cy="461665"/>
          </a:xfrm>
          <a:prstGeom prst="rect">
            <a:avLst/>
          </a:prstGeom>
          <a:solidFill>
            <a:schemeClr val="accent1"/>
          </a:solidFill>
          <a:ln>
            <a:solidFill>
              <a:schemeClr val="tx1"/>
            </a:solidFill>
          </a:ln>
        </p:spPr>
        <p:txBody>
          <a:bodyPr wrap="square" rtlCol="0">
            <a:spAutoFit/>
          </a:bodyPr>
          <a:lstStyle/>
          <a:p>
            <a:pPr>
              <a:spcBef>
                <a:spcPts val="600"/>
              </a:spcBef>
              <a:spcAft>
                <a:spcPts val="600"/>
              </a:spcAft>
            </a:pPr>
            <a:r>
              <a:rPr lang="en-US" sz="2400" dirty="0"/>
              <a:t>Be Picky!</a:t>
            </a:r>
          </a:p>
        </p:txBody>
      </p:sp>
      <p:sp>
        <p:nvSpPr>
          <p:cNvPr id="7" name="TextBox 6">
            <a:extLst>
              <a:ext uri="{FF2B5EF4-FFF2-40B4-BE49-F238E27FC236}">
                <a16:creationId xmlns:a16="http://schemas.microsoft.com/office/drawing/2014/main" id="{3B17E410-3FD7-4979-9AA7-2A50506ED691}"/>
              </a:ext>
            </a:extLst>
          </p:cNvPr>
          <p:cNvSpPr txBox="1"/>
          <p:nvPr/>
        </p:nvSpPr>
        <p:spPr>
          <a:xfrm>
            <a:off x="8793233" y="4453439"/>
            <a:ext cx="3253765" cy="461665"/>
          </a:xfrm>
          <a:prstGeom prst="rect">
            <a:avLst/>
          </a:prstGeom>
          <a:solidFill>
            <a:schemeClr val="accent1"/>
          </a:solidFill>
          <a:ln>
            <a:solidFill>
              <a:schemeClr val="tx1"/>
            </a:solidFill>
          </a:ln>
        </p:spPr>
        <p:txBody>
          <a:bodyPr wrap="square" rtlCol="0">
            <a:spAutoFit/>
          </a:bodyPr>
          <a:lstStyle/>
          <a:p>
            <a:pPr>
              <a:spcBef>
                <a:spcPts val="600"/>
              </a:spcBef>
              <a:spcAft>
                <a:spcPts val="600"/>
              </a:spcAft>
            </a:pPr>
            <a:r>
              <a:rPr lang="en-US" sz="2400" dirty="0"/>
              <a:t>Provide job description</a:t>
            </a:r>
          </a:p>
        </p:txBody>
      </p:sp>
      <p:sp>
        <p:nvSpPr>
          <p:cNvPr id="10" name="Title 1">
            <a:extLst>
              <a:ext uri="{FF2B5EF4-FFF2-40B4-BE49-F238E27FC236}">
                <a16:creationId xmlns:a16="http://schemas.microsoft.com/office/drawing/2014/main" id="{7BB59FED-38A9-4194-95BD-954DC8E1DC00}"/>
              </a:ext>
            </a:extLst>
          </p:cNvPr>
          <p:cNvSpPr txBox="1">
            <a:spLocks/>
          </p:cNvSpPr>
          <p:nvPr/>
        </p:nvSpPr>
        <p:spPr>
          <a:xfrm>
            <a:off x="477521" y="2525555"/>
            <a:ext cx="3535680" cy="903445"/>
          </a:xfrm>
          <a:prstGeom prst="rect">
            <a:avLst/>
          </a:prstGeom>
        </p:spPr>
        <p:txBody>
          <a:bodyPr vert="horz" lIns="0" tIns="45720" rIns="0" bIns="45720" rtlCol="0" anchor="ctr">
            <a:normAutofit fontScale="90000" lnSpcReduction="20000"/>
          </a:bodyPr>
          <a:lst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a:lstStyle>
          <a:p>
            <a:pPr algn="ctr"/>
            <a:r>
              <a:rPr lang="en-US" dirty="0"/>
              <a:t>Eight Core Responsibilities</a:t>
            </a:r>
          </a:p>
        </p:txBody>
      </p:sp>
      <p:pic>
        <p:nvPicPr>
          <p:cNvPr id="11" name="Picture 10">
            <a:extLst>
              <a:ext uri="{FF2B5EF4-FFF2-40B4-BE49-F238E27FC236}">
                <a16:creationId xmlns:a16="http://schemas.microsoft.com/office/drawing/2014/main" id="{2DAFA77D-F41E-45DF-84B6-3E62681DFDD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990852" y="3615732"/>
            <a:ext cx="509017" cy="509017"/>
          </a:xfrm>
          <a:prstGeom prst="rect">
            <a:avLst/>
          </a:prstGeom>
        </p:spPr>
      </p:pic>
    </p:spTree>
    <p:extLst>
      <p:ext uri="{BB962C8B-B14F-4D97-AF65-F5344CB8AC3E}">
        <p14:creationId xmlns:p14="http://schemas.microsoft.com/office/powerpoint/2010/main" val="474351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834E4E-7AC7-4034-87AB-D8348232841E}"/>
              </a:ext>
            </a:extLst>
          </p:cNvPr>
          <p:cNvSpPr>
            <a:spLocks noGrp="1"/>
          </p:cNvSpPr>
          <p:nvPr>
            <p:ph type="sldNum" sz="quarter" idx="12"/>
          </p:nvPr>
        </p:nvSpPr>
        <p:spPr/>
        <p:txBody>
          <a:bodyPr/>
          <a:lstStyle/>
          <a:p>
            <a:fld id="{B212C38A-D241-7041-9EFC-6446870ABFAA}" type="slidenum">
              <a:rPr lang="en-US" smtClean="0"/>
              <a:t>32</a:t>
            </a:fld>
            <a:endParaRPr lang="en-US" dirty="0"/>
          </a:p>
        </p:txBody>
      </p:sp>
      <p:sp>
        <p:nvSpPr>
          <p:cNvPr id="4" name="Content Placeholder 3">
            <a:extLst>
              <a:ext uri="{FF2B5EF4-FFF2-40B4-BE49-F238E27FC236}">
                <a16:creationId xmlns:a16="http://schemas.microsoft.com/office/drawing/2014/main" id="{85AC92E4-8255-47D7-8C8B-BDDB5660F065}"/>
              </a:ext>
            </a:extLst>
          </p:cNvPr>
          <p:cNvSpPr>
            <a:spLocks noGrp="1"/>
          </p:cNvSpPr>
          <p:nvPr>
            <p:ph idx="1"/>
          </p:nvPr>
        </p:nvSpPr>
        <p:spPr>
          <a:xfrm>
            <a:off x="4846319" y="229313"/>
            <a:ext cx="7236189" cy="5808053"/>
          </a:xfrm>
        </p:spPr>
        <p:txBody>
          <a:bodyPr>
            <a:normAutofit/>
          </a:bodyPr>
          <a:lstStyle/>
          <a:p>
            <a:pPr marL="0" indent="0">
              <a:buNone/>
            </a:pPr>
            <a:r>
              <a:rPr lang="en-US" sz="2800" b="1" dirty="0"/>
              <a:t>8.  </a:t>
            </a:r>
            <a:r>
              <a:rPr lang="en-US" sz="2800" b="1" u="sng" dirty="0"/>
              <a:t>Ensure board effectiveness</a:t>
            </a:r>
            <a:r>
              <a:rPr lang="en-US" sz="2800" u="sng" dirty="0"/>
              <a:t> (three parts)</a:t>
            </a:r>
          </a:p>
          <a:p>
            <a:pPr>
              <a:lnSpc>
                <a:spcPct val="120000"/>
              </a:lnSpc>
            </a:pPr>
            <a:r>
              <a:rPr lang="en-US" sz="2800" b="1" dirty="0"/>
              <a:t>C. Evaluation of members</a:t>
            </a:r>
            <a:endParaRPr lang="en-US" sz="2400" b="1" dirty="0"/>
          </a:p>
          <a:p>
            <a:pPr lvl="1"/>
            <a:r>
              <a:rPr lang="en-US" b="1" u="sng" dirty="0"/>
              <a:t>Term limits</a:t>
            </a:r>
          </a:p>
          <a:p>
            <a:pPr lvl="2"/>
            <a:r>
              <a:rPr lang="en-US" dirty="0"/>
              <a:t>Two to three years—possibility of multiple terms</a:t>
            </a:r>
          </a:p>
          <a:p>
            <a:pPr lvl="1"/>
            <a:r>
              <a:rPr lang="en-US" b="1" u="sng" dirty="0"/>
              <a:t>Leadership</a:t>
            </a:r>
          </a:p>
          <a:p>
            <a:pPr lvl="2"/>
            <a:r>
              <a:rPr lang="en-US" dirty="0"/>
              <a:t>Service of president, VP, etc.</a:t>
            </a:r>
          </a:p>
          <a:p>
            <a:pPr lvl="1"/>
            <a:r>
              <a:rPr lang="en-US" b="1" u="sng" dirty="0"/>
              <a:t>Accountability – termination</a:t>
            </a:r>
          </a:p>
          <a:p>
            <a:pPr lvl="2"/>
            <a:r>
              <a:rPr lang="en-US" dirty="0"/>
              <a:t>We love you, but …</a:t>
            </a:r>
          </a:p>
        </p:txBody>
      </p:sp>
      <p:sp>
        <p:nvSpPr>
          <p:cNvPr id="9" name="Title 1">
            <a:extLst>
              <a:ext uri="{FF2B5EF4-FFF2-40B4-BE49-F238E27FC236}">
                <a16:creationId xmlns:a16="http://schemas.microsoft.com/office/drawing/2014/main" id="{A59B320A-64C1-4F5E-A429-7F2A46A207C3}"/>
              </a:ext>
            </a:extLst>
          </p:cNvPr>
          <p:cNvSpPr txBox="1">
            <a:spLocks/>
          </p:cNvSpPr>
          <p:nvPr/>
        </p:nvSpPr>
        <p:spPr>
          <a:xfrm>
            <a:off x="477521" y="2525555"/>
            <a:ext cx="3535680" cy="903445"/>
          </a:xfrm>
          <a:prstGeom prst="rect">
            <a:avLst/>
          </a:prstGeom>
        </p:spPr>
        <p:txBody>
          <a:bodyPr vert="horz" lIns="0" tIns="45720" rIns="0" bIns="45720" rtlCol="0" anchor="ctr">
            <a:normAutofit fontScale="90000" lnSpcReduction="20000"/>
          </a:bodyPr>
          <a:lst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a:lstStyle>
          <a:p>
            <a:pPr algn="ctr"/>
            <a:r>
              <a:rPr lang="en-US" dirty="0"/>
              <a:t>Eight Core Responsibilities</a:t>
            </a:r>
          </a:p>
        </p:txBody>
      </p:sp>
      <p:pic>
        <p:nvPicPr>
          <p:cNvPr id="10" name="Picture 9">
            <a:extLst>
              <a:ext uri="{FF2B5EF4-FFF2-40B4-BE49-F238E27FC236}">
                <a16:creationId xmlns:a16="http://schemas.microsoft.com/office/drawing/2014/main" id="{DA380C74-E099-4687-8620-F49617D9947A}"/>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990852" y="3615732"/>
            <a:ext cx="509017" cy="509017"/>
          </a:xfrm>
          <a:prstGeom prst="rect">
            <a:avLst/>
          </a:prstGeom>
        </p:spPr>
      </p:pic>
    </p:spTree>
    <p:extLst>
      <p:ext uri="{BB962C8B-B14F-4D97-AF65-F5344CB8AC3E}">
        <p14:creationId xmlns:p14="http://schemas.microsoft.com/office/powerpoint/2010/main" val="3330339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riped Right Arrow 6">
            <a:extLst>
              <a:ext uri="{FF2B5EF4-FFF2-40B4-BE49-F238E27FC236}">
                <a16:creationId xmlns:a16="http://schemas.microsoft.com/office/drawing/2014/main" id="{EFDA7392-F7E1-4164-9D96-A22A5513ED39}"/>
              </a:ext>
            </a:extLst>
          </p:cNvPr>
          <p:cNvSpPr/>
          <p:nvPr/>
        </p:nvSpPr>
        <p:spPr>
          <a:xfrm rot="5400000">
            <a:off x="5291789" y="1356873"/>
            <a:ext cx="1815738" cy="3645886"/>
          </a:xfrm>
          <a:prstGeom prst="striped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823472BA-D33A-45A8-9ABE-BAE05672F2F7}"/>
              </a:ext>
            </a:extLst>
          </p:cNvPr>
          <p:cNvSpPr>
            <a:spLocks noGrp="1"/>
          </p:cNvSpPr>
          <p:nvPr>
            <p:ph type="sldNum" sz="quarter" idx="12"/>
          </p:nvPr>
        </p:nvSpPr>
        <p:spPr/>
        <p:txBody>
          <a:bodyPr/>
          <a:lstStyle/>
          <a:p>
            <a:fld id="{B212C38A-D241-7041-9EFC-6446870ABFAA}" type="slidenum">
              <a:rPr lang="en-US" smtClean="0"/>
              <a:t>33</a:t>
            </a:fld>
            <a:endParaRPr lang="en-US" dirty="0"/>
          </a:p>
        </p:txBody>
      </p:sp>
      <p:sp>
        <p:nvSpPr>
          <p:cNvPr id="5" name="TextBox 4">
            <a:extLst>
              <a:ext uri="{FF2B5EF4-FFF2-40B4-BE49-F238E27FC236}">
                <a16:creationId xmlns:a16="http://schemas.microsoft.com/office/drawing/2014/main" id="{FB816124-226F-4BCF-96E1-8BCE1036988E}"/>
              </a:ext>
            </a:extLst>
          </p:cNvPr>
          <p:cNvSpPr txBox="1"/>
          <p:nvPr/>
        </p:nvSpPr>
        <p:spPr>
          <a:xfrm>
            <a:off x="4066852" y="1088271"/>
            <a:ext cx="4058295" cy="1482714"/>
          </a:xfrm>
          <a:prstGeom prst="rect">
            <a:avLst/>
          </a:prstGeom>
          <a:solidFill>
            <a:schemeClr val="accent1"/>
          </a:solidFill>
        </p:spPr>
        <p:txBody>
          <a:bodyPr wrap="square" rtlCol="0">
            <a:spAutoFit/>
          </a:bodyPr>
          <a:lstStyle/>
          <a:p>
            <a:pPr algn="ctr">
              <a:lnSpc>
                <a:spcPct val="130000"/>
              </a:lnSpc>
            </a:pPr>
            <a:r>
              <a:rPr lang="en-US" sz="2400" dirty="0">
                <a:solidFill>
                  <a:schemeClr val="bg1"/>
                </a:solidFill>
                <a:latin typeface="Arial" panose="020B0604020202020204" pitchFamily="34" charset="0"/>
                <a:cs typeface="Arial" panose="020B0604020202020204" pitchFamily="34" charset="0"/>
              </a:rPr>
              <a:t>What happens when board </a:t>
            </a:r>
          </a:p>
          <a:p>
            <a:pPr algn="ctr">
              <a:lnSpc>
                <a:spcPct val="130000"/>
              </a:lnSpc>
            </a:pPr>
            <a:r>
              <a:rPr lang="en-US" sz="2400" dirty="0">
                <a:solidFill>
                  <a:schemeClr val="bg1"/>
                </a:solidFill>
                <a:latin typeface="Arial" panose="020B0604020202020204" pitchFamily="34" charset="0"/>
                <a:cs typeface="Arial" panose="020B0604020202020204" pitchFamily="34" charset="0"/>
              </a:rPr>
              <a:t>members don’t do what </a:t>
            </a:r>
          </a:p>
          <a:p>
            <a:pPr algn="ctr">
              <a:lnSpc>
                <a:spcPct val="130000"/>
              </a:lnSpc>
            </a:pPr>
            <a:r>
              <a:rPr lang="en-US" sz="2400" dirty="0">
                <a:solidFill>
                  <a:schemeClr val="bg1"/>
                </a:solidFill>
                <a:latin typeface="Arial" panose="020B0604020202020204" pitchFamily="34" charset="0"/>
                <a:cs typeface="Arial" panose="020B0604020202020204" pitchFamily="34" charset="0"/>
              </a:rPr>
              <a:t>they are supposed to do?</a:t>
            </a:r>
          </a:p>
        </p:txBody>
      </p:sp>
      <p:sp>
        <p:nvSpPr>
          <p:cNvPr id="7" name="Rectangle 6">
            <a:extLst>
              <a:ext uri="{FF2B5EF4-FFF2-40B4-BE49-F238E27FC236}">
                <a16:creationId xmlns:a16="http://schemas.microsoft.com/office/drawing/2014/main" id="{713735DD-16C8-4260-B1A8-F25E00DA1167}"/>
              </a:ext>
            </a:extLst>
          </p:cNvPr>
          <p:cNvSpPr/>
          <p:nvPr/>
        </p:nvSpPr>
        <p:spPr>
          <a:xfrm>
            <a:off x="3338197" y="4207296"/>
            <a:ext cx="5921212" cy="1535741"/>
          </a:xfrm>
          <a:prstGeom prst="rect">
            <a:avLst/>
          </a:prstGeom>
          <a:noFill/>
        </p:spPr>
        <p:txBody>
          <a:bodyPr wrap="square">
            <a:spAutoFit/>
          </a:bodyPr>
          <a:lstStyle/>
          <a:p>
            <a:pPr algn="ctr">
              <a:tabLst>
                <a:tab pos="1654175" algn="l"/>
              </a:tabLst>
            </a:pPr>
            <a:r>
              <a:rPr lang="en-US" sz="2400" b="1" dirty="0">
                <a:solidFill>
                  <a:srgbClr val="C00000"/>
                </a:solidFill>
                <a:latin typeface="Arial" panose="020B0604020202020204" pitchFamily="34" charset="0"/>
                <a:cs typeface="Arial" panose="020B0604020202020204" pitchFamily="34" charset="0"/>
              </a:rPr>
              <a:t>Poor performers … </a:t>
            </a:r>
          </a:p>
          <a:p>
            <a:pPr>
              <a:lnSpc>
                <a:spcPct val="120000"/>
              </a:lnSpc>
            </a:pPr>
            <a:r>
              <a:rPr lang="en-US" sz="2000" dirty="0">
                <a:solidFill>
                  <a:srgbClr val="C00000"/>
                </a:solidFill>
                <a:latin typeface="Arial" panose="020B0604020202020204" pitchFamily="34" charset="0"/>
                <a:cs typeface="Arial" panose="020B0604020202020204" pitchFamily="34" charset="0"/>
              </a:rPr>
              <a:t>•  It’s not fair to other board members </a:t>
            </a:r>
            <a:br>
              <a:rPr lang="en-US" sz="2000" dirty="0">
                <a:solidFill>
                  <a:srgbClr val="C00000"/>
                </a:solidFill>
                <a:latin typeface="Arial" panose="020B0604020202020204" pitchFamily="34" charset="0"/>
                <a:cs typeface="Arial" panose="020B0604020202020204" pitchFamily="34" charset="0"/>
              </a:rPr>
            </a:br>
            <a:r>
              <a:rPr lang="en-US" sz="2000" dirty="0">
                <a:solidFill>
                  <a:srgbClr val="C00000"/>
                </a:solidFill>
                <a:latin typeface="Arial" panose="020B0604020202020204" pitchFamily="34" charset="0"/>
                <a:cs typeface="Arial" panose="020B0604020202020204" pitchFamily="34" charset="0"/>
              </a:rPr>
              <a:t>•  It’s not fair to staff</a:t>
            </a:r>
          </a:p>
          <a:p>
            <a:pPr>
              <a:lnSpc>
                <a:spcPct val="120000"/>
              </a:lnSpc>
            </a:pPr>
            <a:r>
              <a:rPr lang="en-US" sz="2000" dirty="0">
                <a:solidFill>
                  <a:srgbClr val="C00000"/>
                </a:solidFill>
                <a:latin typeface="Arial" panose="020B0604020202020204" pitchFamily="34" charset="0"/>
                <a:cs typeface="Arial" panose="020B0604020202020204" pitchFamily="34" charset="0"/>
              </a:rPr>
              <a:t>•  It’s not fair to your organization and creates risk</a:t>
            </a:r>
          </a:p>
        </p:txBody>
      </p:sp>
    </p:spTree>
    <p:extLst>
      <p:ext uri="{BB962C8B-B14F-4D97-AF65-F5344CB8AC3E}">
        <p14:creationId xmlns:p14="http://schemas.microsoft.com/office/powerpoint/2010/main" val="2611818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2B3DEF-5B41-4080-9393-356B6811DD95}"/>
              </a:ext>
            </a:extLst>
          </p:cNvPr>
          <p:cNvSpPr>
            <a:spLocks noGrp="1"/>
          </p:cNvSpPr>
          <p:nvPr>
            <p:ph type="sldNum" sz="quarter" idx="12"/>
          </p:nvPr>
        </p:nvSpPr>
        <p:spPr/>
        <p:txBody>
          <a:bodyPr/>
          <a:lstStyle/>
          <a:p>
            <a:fld id="{B212C38A-D241-7041-9EFC-6446870ABFAA}" type="slidenum">
              <a:rPr lang="en-US" smtClean="0"/>
              <a:t>34</a:t>
            </a:fld>
            <a:endParaRPr lang="en-US" dirty="0"/>
          </a:p>
        </p:txBody>
      </p:sp>
      <p:pic>
        <p:nvPicPr>
          <p:cNvPr id="5" name="Picture 4" descr="Leadership.jpg">
            <a:extLst>
              <a:ext uri="{FF2B5EF4-FFF2-40B4-BE49-F238E27FC236}">
                <a16:creationId xmlns:a16="http://schemas.microsoft.com/office/drawing/2014/main" id="{7DA531AA-02B7-401B-86FD-CB5423C51398}"/>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2982373" y="916882"/>
            <a:ext cx="5700888" cy="4275666"/>
          </a:xfrm>
          <a:prstGeom prst="rect">
            <a:avLst/>
          </a:prstGeom>
        </p:spPr>
      </p:pic>
    </p:spTree>
    <p:extLst>
      <p:ext uri="{BB962C8B-B14F-4D97-AF65-F5344CB8AC3E}">
        <p14:creationId xmlns:p14="http://schemas.microsoft.com/office/powerpoint/2010/main" val="3407220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FAB7F-D9D4-4633-A1F6-1A13C9BD02C5}"/>
              </a:ext>
            </a:extLst>
          </p:cNvPr>
          <p:cNvSpPr>
            <a:spLocks noGrp="1"/>
          </p:cNvSpPr>
          <p:nvPr>
            <p:ph type="title"/>
          </p:nvPr>
        </p:nvSpPr>
        <p:spPr>
          <a:xfrm>
            <a:off x="477519" y="853558"/>
            <a:ext cx="11236960" cy="620395"/>
          </a:xfrm>
        </p:spPr>
        <p:txBody>
          <a:bodyPr>
            <a:normAutofit fontScale="90000"/>
          </a:bodyPr>
          <a:lstStyle/>
          <a:p>
            <a:r>
              <a:rPr lang="en-US" sz="4000" b="1" dirty="0"/>
              <a:t>What do we do with excellent board members</a:t>
            </a:r>
            <a:br>
              <a:rPr lang="en-US" sz="4000" b="1" dirty="0"/>
            </a:br>
            <a:r>
              <a:rPr lang="en-US" sz="4000" b="1" dirty="0"/>
              <a:t>who have termed out?</a:t>
            </a:r>
            <a:br>
              <a:rPr lang="en-US" sz="4000" b="1" dirty="0"/>
            </a:br>
            <a:endParaRPr lang="en-US" dirty="0"/>
          </a:p>
        </p:txBody>
      </p:sp>
      <p:sp>
        <p:nvSpPr>
          <p:cNvPr id="3" name="Slide Number Placeholder 2">
            <a:extLst>
              <a:ext uri="{FF2B5EF4-FFF2-40B4-BE49-F238E27FC236}">
                <a16:creationId xmlns:a16="http://schemas.microsoft.com/office/drawing/2014/main" id="{18EE02D3-D9EF-483F-8885-47B06199CB2E}"/>
              </a:ext>
            </a:extLst>
          </p:cNvPr>
          <p:cNvSpPr>
            <a:spLocks noGrp="1"/>
          </p:cNvSpPr>
          <p:nvPr>
            <p:ph type="sldNum" sz="quarter" idx="12"/>
          </p:nvPr>
        </p:nvSpPr>
        <p:spPr/>
        <p:txBody>
          <a:bodyPr/>
          <a:lstStyle/>
          <a:p>
            <a:fld id="{B212C38A-D241-7041-9EFC-6446870ABFAA}" type="slidenum">
              <a:rPr lang="en-US" smtClean="0"/>
              <a:t>35</a:t>
            </a:fld>
            <a:endParaRPr lang="en-US" dirty="0"/>
          </a:p>
        </p:txBody>
      </p:sp>
      <p:sp>
        <p:nvSpPr>
          <p:cNvPr id="4" name="Content Placeholder 3">
            <a:extLst>
              <a:ext uri="{FF2B5EF4-FFF2-40B4-BE49-F238E27FC236}">
                <a16:creationId xmlns:a16="http://schemas.microsoft.com/office/drawing/2014/main" id="{EC549841-6117-4D98-ABCD-1FD20BCA9793}"/>
              </a:ext>
            </a:extLst>
          </p:cNvPr>
          <p:cNvSpPr>
            <a:spLocks noGrp="1"/>
          </p:cNvSpPr>
          <p:nvPr>
            <p:ph idx="1"/>
          </p:nvPr>
        </p:nvSpPr>
        <p:spPr>
          <a:xfrm>
            <a:off x="397620" y="1697058"/>
            <a:ext cx="11236959" cy="4457141"/>
          </a:xfrm>
        </p:spPr>
        <p:txBody>
          <a:bodyPr/>
          <a:lstStyle/>
          <a:p>
            <a:r>
              <a:rPr lang="en-US" dirty="0"/>
              <a:t>Do not want to lose their valuable contribution and experience</a:t>
            </a:r>
          </a:p>
          <a:p>
            <a:r>
              <a:rPr lang="en-US" dirty="0"/>
              <a:t>They have institutional knowledge and possibly are well-known</a:t>
            </a:r>
          </a:p>
          <a:p>
            <a:endParaRPr lang="en-US" dirty="0"/>
          </a:p>
        </p:txBody>
      </p:sp>
      <p:sp>
        <p:nvSpPr>
          <p:cNvPr id="5" name="TextBox 4">
            <a:extLst>
              <a:ext uri="{FF2B5EF4-FFF2-40B4-BE49-F238E27FC236}">
                <a16:creationId xmlns:a16="http://schemas.microsoft.com/office/drawing/2014/main" id="{1E4DF313-3831-4C9C-A4A1-C8BD8128DA3F}"/>
              </a:ext>
            </a:extLst>
          </p:cNvPr>
          <p:cNvSpPr txBox="1"/>
          <p:nvPr/>
        </p:nvSpPr>
        <p:spPr>
          <a:xfrm>
            <a:off x="1316562" y="3389263"/>
            <a:ext cx="3101555" cy="1384995"/>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Board of Advisors,</a:t>
            </a:r>
          </a:p>
          <a:p>
            <a:r>
              <a:rPr lang="en-US" sz="2800" dirty="0">
                <a:latin typeface="Arial" panose="020B0604020202020204" pitchFamily="34" charset="0"/>
                <a:cs typeface="Arial" panose="020B0604020202020204" pitchFamily="34" charset="0"/>
              </a:rPr>
              <a:t>Advisory Council,</a:t>
            </a:r>
          </a:p>
          <a:p>
            <a:r>
              <a:rPr lang="en-US" sz="2800" dirty="0">
                <a:latin typeface="Arial" panose="020B0604020202020204" pitchFamily="34" charset="0"/>
                <a:cs typeface="Arial" panose="020B0604020202020204" pitchFamily="34" charset="0"/>
              </a:rPr>
              <a:t>or similar role</a:t>
            </a:r>
          </a:p>
        </p:txBody>
      </p:sp>
      <p:sp>
        <p:nvSpPr>
          <p:cNvPr id="7" name="Right Arrow 9">
            <a:extLst>
              <a:ext uri="{FF2B5EF4-FFF2-40B4-BE49-F238E27FC236}">
                <a16:creationId xmlns:a16="http://schemas.microsoft.com/office/drawing/2014/main" id="{56998C9F-7F36-4571-9EB7-5631C67B06BA}"/>
              </a:ext>
            </a:extLst>
          </p:cNvPr>
          <p:cNvSpPr/>
          <p:nvPr/>
        </p:nvSpPr>
        <p:spPr>
          <a:xfrm>
            <a:off x="4854862" y="3729773"/>
            <a:ext cx="1490766" cy="703973"/>
          </a:xfrm>
          <a:prstGeom prst="right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Donut 7">
            <a:extLst>
              <a:ext uri="{FF2B5EF4-FFF2-40B4-BE49-F238E27FC236}">
                <a16:creationId xmlns:a16="http://schemas.microsoft.com/office/drawing/2014/main" id="{E93CF270-FFC8-4AA5-961E-79808E16859C}"/>
              </a:ext>
            </a:extLst>
          </p:cNvPr>
          <p:cNvSpPr/>
          <p:nvPr/>
        </p:nvSpPr>
        <p:spPr>
          <a:xfrm>
            <a:off x="6957953" y="3348636"/>
            <a:ext cx="2484657" cy="1412080"/>
          </a:xfrm>
          <a:prstGeom prst="donut">
            <a:avLst>
              <a:gd name="adj" fmla="val 5914"/>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307F5879-D602-407A-BC7A-E28F665E109F}"/>
              </a:ext>
            </a:extLst>
          </p:cNvPr>
          <p:cNvSpPr txBox="1"/>
          <p:nvPr/>
        </p:nvSpPr>
        <p:spPr>
          <a:xfrm>
            <a:off x="7320072" y="3629567"/>
            <a:ext cx="1760418" cy="830997"/>
          </a:xfrm>
          <a:prstGeom prst="rect">
            <a:avLst/>
          </a:prstGeom>
          <a:noFill/>
          <a:ln>
            <a:noFill/>
          </a:ln>
        </p:spPr>
        <p:txBody>
          <a:bodyPr wrap="none" rtlCol="0">
            <a:spAutoFit/>
          </a:bodyPr>
          <a:lstStyle/>
          <a:p>
            <a:pPr algn="ctr"/>
            <a:r>
              <a:rPr lang="en-US" sz="2400" dirty="0">
                <a:latin typeface="Arial" panose="020B0604020202020204" pitchFamily="34" charset="0"/>
                <a:cs typeface="Arial" panose="020B0604020202020204" pitchFamily="34" charset="0"/>
              </a:rPr>
              <a:t>Keep them</a:t>
            </a:r>
          </a:p>
          <a:p>
            <a:pPr algn="ctr"/>
            <a:r>
              <a:rPr lang="en-US" sz="2400" dirty="0">
                <a:latin typeface="Arial" panose="020B0604020202020204" pitchFamily="34" charset="0"/>
                <a:cs typeface="Arial" panose="020B0604020202020204" pitchFamily="34" charset="0"/>
              </a:rPr>
              <a:t>Connected!</a:t>
            </a:r>
          </a:p>
        </p:txBody>
      </p:sp>
    </p:spTree>
    <p:extLst>
      <p:ext uri="{BB962C8B-B14F-4D97-AF65-F5344CB8AC3E}">
        <p14:creationId xmlns:p14="http://schemas.microsoft.com/office/powerpoint/2010/main" val="367482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72768-9BC9-4C3C-879D-34E2F1CEB605}"/>
              </a:ext>
            </a:extLst>
          </p:cNvPr>
          <p:cNvSpPr>
            <a:spLocks noGrp="1"/>
          </p:cNvSpPr>
          <p:nvPr>
            <p:ph type="title"/>
          </p:nvPr>
        </p:nvSpPr>
        <p:spPr>
          <a:xfrm>
            <a:off x="477520" y="1630824"/>
            <a:ext cx="11236960" cy="1790225"/>
          </a:xfrm>
        </p:spPr>
        <p:txBody>
          <a:bodyPr>
            <a:normAutofit fontScale="90000"/>
          </a:bodyPr>
          <a:lstStyle/>
          <a:p>
            <a:pPr algn="ctr">
              <a:lnSpc>
                <a:spcPct val="120000"/>
              </a:lnSpc>
            </a:pPr>
            <a:r>
              <a:rPr lang="en-US" sz="4000" b="1" dirty="0"/>
              <a:t>Consider creating a “Junior” board</a:t>
            </a:r>
            <a:br>
              <a:rPr lang="en-US" sz="4000" b="1" dirty="0"/>
            </a:br>
            <a:r>
              <a:rPr lang="en-US" sz="4000" b="1" dirty="0"/>
              <a:t>or an “Associate” board</a:t>
            </a:r>
            <a:br>
              <a:rPr lang="en-US" sz="4000" b="1" dirty="0"/>
            </a:br>
            <a:endParaRPr lang="en-US" dirty="0"/>
          </a:p>
        </p:txBody>
      </p:sp>
      <p:sp>
        <p:nvSpPr>
          <p:cNvPr id="3" name="Slide Number Placeholder 2">
            <a:extLst>
              <a:ext uri="{FF2B5EF4-FFF2-40B4-BE49-F238E27FC236}">
                <a16:creationId xmlns:a16="http://schemas.microsoft.com/office/drawing/2014/main" id="{62805BE5-DA31-4F59-B79C-4E4553E29670}"/>
              </a:ext>
            </a:extLst>
          </p:cNvPr>
          <p:cNvSpPr>
            <a:spLocks noGrp="1"/>
          </p:cNvSpPr>
          <p:nvPr>
            <p:ph type="sldNum" sz="quarter" idx="12"/>
          </p:nvPr>
        </p:nvSpPr>
        <p:spPr/>
        <p:txBody>
          <a:bodyPr/>
          <a:lstStyle/>
          <a:p>
            <a:fld id="{B212C38A-D241-7041-9EFC-6446870ABFAA}" type="slidenum">
              <a:rPr lang="en-US" smtClean="0"/>
              <a:t>36</a:t>
            </a:fld>
            <a:endParaRPr lang="en-US" dirty="0"/>
          </a:p>
        </p:txBody>
      </p:sp>
      <p:sp>
        <p:nvSpPr>
          <p:cNvPr id="4" name="Content Placeholder 3">
            <a:extLst>
              <a:ext uri="{FF2B5EF4-FFF2-40B4-BE49-F238E27FC236}">
                <a16:creationId xmlns:a16="http://schemas.microsoft.com/office/drawing/2014/main" id="{01A7DA7A-13F8-490B-B822-3408E1314A51}"/>
              </a:ext>
            </a:extLst>
          </p:cNvPr>
          <p:cNvSpPr>
            <a:spLocks noGrp="1"/>
          </p:cNvSpPr>
          <p:nvPr>
            <p:ph idx="1"/>
          </p:nvPr>
        </p:nvSpPr>
        <p:spPr>
          <a:xfrm>
            <a:off x="3007656" y="3639845"/>
            <a:ext cx="6704515" cy="2299867"/>
          </a:xfrm>
        </p:spPr>
        <p:txBody>
          <a:bodyPr/>
          <a:lstStyle/>
          <a:p>
            <a:pPr marL="0" indent="0">
              <a:buNone/>
            </a:pPr>
            <a:r>
              <a:rPr lang="en-US" dirty="0"/>
              <a:t>(Young professionals, emerging leaders)</a:t>
            </a:r>
          </a:p>
          <a:p>
            <a:endParaRPr lang="en-US" dirty="0"/>
          </a:p>
        </p:txBody>
      </p:sp>
    </p:spTree>
    <p:extLst>
      <p:ext uri="{BB962C8B-B14F-4D97-AF65-F5344CB8AC3E}">
        <p14:creationId xmlns:p14="http://schemas.microsoft.com/office/powerpoint/2010/main" val="2712215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E9F3-A185-4069-822D-E43FAFA3C21C}"/>
              </a:ext>
            </a:extLst>
          </p:cNvPr>
          <p:cNvSpPr>
            <a:spLocks noGrp="1"/>
          </p:cNvSpPr>
          <p:nvPr>
            <p:ph type="title"/>
          </p:nvPr>
        </p:nvSpPr>
        <p:spPr/>
        <p:txBody>
          <a:bodyPr/>
          <a:lstStyle/>
          <a:p>
            <a:r>
              <a:rPr lang="en-US" dirty="0"/>
              <a:t>Board Member Agreements</a:t>
            </a:r>
          </a:p>
        </p:txBody>
      </p:sp>
      <p:sp>
        <p:nvSpPr>
          <p:cNvPr id="3" name="Slide Number Placeholder 2">
            <a:extLst>
              <a:ext uri="{FF2B5EF4-FFF2-40B4-BE49-F238E27FC236}">
                <a16:creationId xmlns:a16="http://schemas.microsoft.com/office/drawing/2014/main" id="{5C61DEFD-B746-419F-81A8-2750BC2B7F7F}"/>
              </a:ext>
            </a:extLst>
          </p:cNvPr>
          <p:cNvSpPr>
            <a:spLocks noGrp="1"/>
          </p:cNvSpPr>
          <p:nvPr>
            <p:ph type="sldNum" sz="quarter" idx="12"/>
          </p:nvPr>
        </p:nvSpPr>
        <p:spPr/>
        <p:txBody>
          <a:bodyPr/>
          <a:lstStyle/>
          <a:p>
            <a:fld id="{B212C38A-D241-7041-9EFC-6446870ABFAA}" type="slidenum">
              <a:rPr lang="en-US" smtClean="0"/>
              <a:t>37</a:t>
            </a:fld>
            <a:endParaRPr lang="en-US" dirty="0"/>
          </a:p>
        </p:txBody>
      </p:sp>
      <p:sp>
        <p:nvSpPr>
          <p:cNvPr id="4" name="Content Placeholder 3">
            <a:extLst>
              <a:ext uri="{FF2B5EF4-FFF2-40B4-BE49-F238E27FC236}">
                <a16:creationId xmlns:a16="http://schemas.microsoft.com/office/drawing/2014/main" id="{2866A0F0-6AA0-4168-888C-E774957532EF}"/>
              </a:ext>
            </a:extLst>
          </p:cNvPr>
          <p:cNvSpPr>
            <a:spLocks noGrp="1"/>
          </p:cNvSpPr>
          <p:nvPr>
            <p:ph idx="1"/>
          </p:nvPr>
        </p:nvSpPr>
        <p:spPr/>
        <p:txBody>
          <a:bodyPr/>
          <a:lstStyle/>
          <a:p>
            <a:r>
              <a:rPr lang="en-US" dirty="0"/>
              <a:t>Will attend 75% of meetings and fundraisers/special events</a:t>
            </a:r>
          </a:p>
          <a:p>
            <a:r>
              <a:rPr lang="en-US" dirty="0"/>
              <a:t>Will Give AND Get $_____</a:t>
            </a:r>
          </a:p>
          <a:p>
            <a:r>
              <a:rPr lang="en-US" dirty="0"/>
              <a:t>Will serve on a committee(s)</a:t>
            </a:r>
          </a:p>
          <a:p>
            <a:r>
              <a:rPr lang="en-US" dirty="0"/>
              <a:t>Will represent organization in community, with my contacts</a:t>
            </a:r>
          </a:p>
          <a:p>
            <a:r>
              <a:rPr lang="en-US" dirty="0"/>
              <a:t>Will excuse myself on discussions/votes if conflict of interest</a:t>
            </a:r>
          </a:p>
          <a:p>
            <a:r>
              <a:rPr lang="en-US" dirty="0"/>
              <a:t>Will abide by set policies and procedures</a:t>
            </a:r>
          </a:p>
          <a:p>
            <a:endParaRPr lang="en-US" dirty="0"/>
          </a:p>
        </p:txBody>
      </p:sp>
      <p:pic>
        <p:nvPicPr>
          <p:cNvPr id="5" name="Picture 4">
            <a:extLst>
              <a:ext uri="{FF2B5EF4-FFF2-40B4-BE49-F238E27FC236}">
                <a16:creationId xmlns:a16="http://schemas.microsoft.com/office/drawing/2014/main" id="{B22592BE-E6F6-4B6D-830C-84624E9A730B}"/>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7423705" y="566125"/>
            <a:ext cx="509017" cy="509017"/>
          </a:xfrm>
          <a:prstGeom prst="rect">
            <a:avLst/>
          </a:prstGeom>
        </p:spPr>
      </p:pic>
    </p:spTree>
    <p:extLst>
      <p:ext uri="{BB962C8B-B14F-4D97-AF65-F5344CB8AC3E}">
        <p14:creationId xmlns:p14="http://schemas.microsoft.com/office/powerpoint/2010/main" val="1064849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8E41-CEE5-4D4A-A8CE-F3B919001ABF}"/>
              </a:ext>
            </a:extLst>
          </p:cNvPr>
          <p:cNvSpPr>
            <a:spLocks noGrp="1"/>
          </p:cNvSpPr>
          <p:nvPr>
            <p:ph type="title"/>
          </p:nvPr>
        </p:nvSpPr>
        <p:spPr>
          <a:xfrm>
            <a:off x="592930" y="525961"/>
            <a:ext cx="11236960" cy="620395"/>
          </a:xfrm>
        </p:spPr>
        <p:txBody>
          <a:bodyPr>
            <a:normAutofit fontScale="90000"/>
          </a:bodyPr>
          <a:lstStyle/>
          <a:p>
            <a:r>
              <a:rPr lang="en-US" dirty="0"/>
              <a:t>Great Governance: Role Distinction</a:t>
            </a:r>
          </a:p>
        </p:txBody>
      </p:sp>
      <p:sp>
        <p:nvSpPr>
          <p:cNvPr id="3" name="Slide Number Placeholder 2">
            <a:extLst>
              <a:ext uri="{FF2B5EF4-FFF2-40B4-BE49-F238E27FC236}">
                <a16:creationId xmlns:a16="http://schemas.microsoft.com/office/drawing/2014/main" id="{166AA1B2-E594-47F4-9021-1D37C2EAA13D}"/>
              </a:ext>
            </a:extLst>
          </p:cNvPr>
          <p:cNvSpPr>
            <a:spLocks noGrp="1"/>
          </p:cNvSpPr>
          <p:nvPr>
            <p:ph type="sldNum" sz="quarter" idx="12"/>
          </p:nvPr>
        </p:nvSpPr>
        <p:spPr/>
        <p:txBody>
          <a:bodyPr/>
          <a:lstStyle/>
          <a:p>
            <a:fld id="{B212C38A-D241-7041-9EFC-6446870ABFAA}" type="slidenum">
              <a:rPr lang="en-US" smtClean="0"/>
              <a:t>38</a:t>
            </a:fld>
            <a:endParaRPr lang="en-US" dirty="0"/>
          </a:p>
        </p:txBody>
      </p:sp>
      <p:sp>
        <p:nvSpPr>
          <p:cNvPr id="5" name="TextBox 4">
            <a:extLst>
              <a:ext uri="{FF2B5EF4-FFF2-40B4-BE49-F238E27FC236}">
                <a16:creationId xmlns:a16="http://schemas.microsoft.com/office/drawing/2014/main" id="{7AFB6DDA-BA2B-4228-851A-9CFF2B107F79}"/>
              </a:ext>
            </a:extLst>
          </p:cNvPr>
          <p:cNvSpPr txBox="1"/>
          <p:nvPr/>
        </p:nvSpPr>
        <p:spPr>
          <a:xfrm>
            <a:off x="1189166" y="1129195"/>
            <a:ext cx="9800287" cy="461665"/>
          </a:xfrm>
          <a:prstGeom prst="rect">
            <a:avLst/>
          </a:prstGeom>
          <a:noFill/>
        </p:spPr>
        <p:txBody>
          <a:bodyPr wrap="square" rtlCol="0">
            <a:spAutoFit/>
          </a:bodyPr>
          <a:lstStyle/>
          <a:p>
            <a:pPr algn="ctr"/>
            <a:r>
              <a:rPr lang="en-US" sz="2400" b="1" dirty="0">
                <a:solidFill>
                  <a:srgbClr val="C00000"/>
                </a:solidFill>
                <a:latin typeface="Arial" panose="020B0604020202020204" pitchFamily="34" charset="0"/>
                <a:cs typeface="Arial" panose="020B0604020202020204" pitchFamily="34" charset="0"/>
              </a:rPr>
              <a:t>Clear distinction between these roles is key to good governance</a:t>
            </a:r>
          </a:p>
        </p:txBody>
      </p:sp>
      <p:sp>
        <p:nvSpPr>
          <p:cNvPr id="6" name="TextBox 5">
            <a:extLst>
              <a:ext uri="{FF2B5EF4-FFF2-40B4-BE49-F238E27FC236}">
                <a16:creationId xmlns:a16="http://schemas.microsoft.com/office/drawing/2014/main" id="{218B1697-4ACD-4395-BF27-B3B1CC09CE72}"/>
              </a:ext>
            </a:extLst>
          </p:cNvPr>
          <p:cNvSpPr txBox="1"/>
          <p:nvPr/>
        </p:nvSpPr>
        <p:spPr>
          <a:xfrm>
            <a:off x="1558710" y="2069213"/>
            <a:ext cx="2521529" cy="430887"/>
          </a:xfrm>
          <a:prstGeom prst="rect">
            <a:avLst/>
          </a:prstGeom>
          <a:noFill/>
          <a:ln w="38100">
            <a:solidFill>
              <a:srgbClr val="C00000"/>
            </a:solidFill>
          </a:ln>
        </p:spPr>
        <p:txBody>
          <a:bodyPr wrap="square" rtlCol="0">
            <a:spAutoFit/>
          </a:bodyPr>
          <a:lstStyle/>
          <a:p>
            <a:pPr algn="ctr"/>
            <a:r>
              <a:rPr lang="en-US" sz="2200" dirty="0">
                <a:solidFill>
                  <a:schemeClr val="tx1">
                    <a:lumMod val="75000"/>
                    <a:lumOff val="25000"/>
                  </a:schemeClr>
                </a:solidFill>
                <a:latin typeface="Arial" panose="020B0604020202020204" pitchFamily="34" charset="0"/>
                <a:cs typeface="Arial" panose="020B0604020202020204" pitchFamily="34" charset="0"/>
              </a:rPr>
              <a:t>Board</a:t>
            </a:r>
          </a:p>
        </p:txBody>
      </p:sp>
      <p:sp>
        <p:nvSpPr>
          <p:cNvPr id="7" name="Pentagon 8">
            <a:extLst>
              <a:ext uri="{FF2B5EF4-FFF2-40B4-BE49-F238E27FC236}">
                <a16:creationId xmlns:a16="http://schemas.microsoft.com/office/drawing/2014/main" id="{DECA1DF0-A70B-4645-ADA2-AFB037499C42}"/>
              </a:ext>
            </a:extLst>
          </p:cNvPr>
          <p:cNvSpPr/>
          <p:nvPr/>
        </p:nvSpPr>
        <p:spPr>
          <a:xfrm rot="5400000">
            <a:off x="2455350" y="1573930"/>
            <a:ext cx="747094" cy="2890985"/>
          </a:xfrm>
          <a:prstGeom prst="homePlate">
            <a:avLst>
              <a:gd name="adj" fmla="val 9150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ECDC1D3-BABB-4254-932A-7EE724C70153}"/>
              </a:ext>
            </a:extLst>
          </p:cNvPr>
          <p:cNvSpPr txBox="1"/>
          <p:nvPr/>
        </p:nvSpPr>
        <p:spPr>
          <a:xfrm>
            <a:off x="2013418" y="2744450"/>
            <a:ext cx="1648326" cy="369332"/>
          </a:xfrm>
          <a:prstGeom prst="rect">
            <a:avLst/>
          </a:prstGeom>
          <a:noFill/>
        </p:spPr>
        <p:txBody>
          <a:bodyPr wrap="square" rtlCol="0">
            <a:spAutoFit/>
          </a:bodyPr>
          <a:lstStyle/>
          <a:p>
            <a:pPr algn="ctr"/>
            <a:r>
              <a:rPr lang="en-US" dirty="0">
                <a:solidFill>
                  <a:schemeClr val="bg1">
                    <a:lumMod val="10000"/>
                  </a:schemeClr>
                </a:solidFill>
                <a:latin typeface="Arial" panose="020B0604020202020204" pitchFamily="34" charset="0"/>
                <a:cs typeface="Arial" panose="020B0604020202020204" pitchFamily="34" charset="0"/>
              </a:rPr>
              <a:t>Big Picture</a:t>
            </a:r>
          </a:p>
        </p:txBody>
      </p:sp>
      <p:sp>
        <p:nvSpPr>
          <p:cNvPr id="9" name="TextBox 8">
            <a:extLst>
              <a:ext uri="{FF2B5EF4-FFF2-40B4-BE49-F238E27FC236}">
                <a16:creationId xmlns:a16="http://schemas.microsoft.com/office/drawing/2014/main" id="{6D4F0C7C-C2B1-48C5-ABCA-2EA5D30376C6}"/>
              </a:ext>
            </a:extLst>
          </p:cNvPr>
          <p:cNvSpPr txBox="1"/>
          <p:nvPr/>
        </p:nvSpPr>
        <p:spPr>
          <a:xfrm>
            <a:off x="1071787" y="3491545"/>
            <a:ext cx="3460248" cy="206210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Governance</a:t>
            </a:r>
          </a:p>
          <a:p>
            <a:pPr algn="ctr"/>
            <a:r>
              <a:rPr lang="en-US" dirty="0">
                <a:latin typeface="Arial" panose="020B0604020202020204" pitchFamily="34" charset="0"/>
                <a:cs typeface="Arial" panose="020B0604020202020204" pitchFamily="34" charset="0"/>
              </a:rPr>
              <a:t>Legal</a:t>
            </a:r>
          </a:p>
          <a:p>
            <a:pPr algn="ctr"/>
            <a:r>
              <a:rPr lang="en-US" dirty="0">
                <a:latin typeface="Arial" panose="020B0604020202020204" pitchFamily="34" charset="0"/>
                <a:cs typeface="Arial" panose="020B0604020202020204" pitchFamily="34" charset="0"/>
              </a:rPr>
              <a:t>M/V/V (Strategy)</a:t>
            </a:r>
          </a:p>
          <a:p>
            <a:pPr algn="ctr"/>
            <a:r>
              <a:rPr lang="en-US" dirty="0">
                <a:latin typeface="Arial" panose="020B0604020202020204" pitchFamily="34" charset="0"/>
                <a:cs typeface="Arial" panose="020B0604020202020204" pitchFamily="34" charset="0"/>
              </a:rPr>
              <a:t>Policies/Procedures</a:t>
            </a:r>
          </a:p>
          <a:p>
            <a:pPr algn="ctr"/>
            <a:r>
              <a:rPr lang="en-US" dirty="0">
                <a:latin typeface="Arial" panose="020B0604020202020204" pitchFamily="34" charset="0"/>
                <a:cs typeface="Arial" panose="020B0604020202020204" pitchFamily="34" charset="0"/>
              </a:rPr>
              <a:t>Financial/Resources</a:t>
            </a:r>
          </a:p>
          <a:p>
            <a:pPr algn="ctr"/>
            <a:r>
              <a:rPr lang="en-US" dirty="0">
                <a:latin typeface="Arial" panose="020B0604020202020204" pitchFamily="34" charset="0"/>
                <a:cs typeface="Arial" panose="020B0604020202020204" pitchFamily="34" charset="0"/>
              </a:rPr>
              <a:t>Securing Resources</a:t>
            </a:r>
          </a:p>
          <a:p>
            <a:pPr algn="ctr"/>
            <a:r>
              <a:rPr lang="en-US" dirty="0">
                <a:latin typeface="Arial" panose="020B0604020202020204" pitchFamily="34" charset="0"/>
                <a:cs typeface="Arial" panose="020B0604020202020204" pitchFamily="34" charset="0"/>
              </a:rPr>
              <a:t>Oversight &amp; Support ED</a:t>
            </a:r>
          </a:p>
        </p:txBody>
      </p:sp>
      <p:sp>
        <p:nvSpPr>
          <p:cNvPr id="10" name="Left-Right Arrow 11">
            <a:extLst>
              <a:ext uri="{FF2B5EF4-FFF2-40B4-BE49-F238E27FC236}">
                <a16:creationId xmlns:a16="http://schemas.microsoft.com/office/drawing/2014/main" id="{12F9C593-146A-4023-B81A-13B29F23B3F8}"/>
              </a:ext>
            </a:extLst>
          </p:cNvPr>
          <p:cNvSpPr/>
          <p:nvPr/>
        </p:nvSpPr>
        <p:spPr>
          <a:xfrm>
            <a:off x="4918570" y="2712030"/>
            <a:ext cx="1642303" cy="747096"/>
          </a:xfrm>
          <a:prstGeom prst="leftRightArrow">
            <a:avLst>
              <a:gd name="adj1" fmla="val 42852"/>
              <a:gd name="adj2" fmla="val 32220"/>
            </a:avLst>
          </a:prstGeom>
          <a:solidFill>
            <a:schemeClr val="accent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8FB8572-B08E-417E-AF82-7D25E85D3998}"/>
              </a:ext>
            </a:extLst>
          </p:cNvPr>
          <p:cNvSpPr txBox="1"/>
          <p:nvPr/>
        </p:nvSpPr>
        <p:spPr>
          <a:xfrm>
            <a:off x="5072499" y="3531515"/>
            <a:ext cx="1334443"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Board</a:t>
            </a:r>
          </a:p>
          <a:p>
            <a:pPr algn="ctr"/>
            <a:r>
              <a:rPr lang="en-US" dirty="0">
                <a:latin typeface="Arial" panose="020B0604020202020204" pitchFamily="34" charset="0"/>
                <a:cs typeface="Arial" panose="020B0604020202020204" pitchFamily="34" charset="0"/>
              </a:rPr>
              <a:t>Officers</a:t>
            </a:r>
          </a:p>
        </p:txBody>
      </p:sp>
      <p:sp>
        <p:nvSpPr>
          <p:cNvPr id="12" name="TextBox 11">
            <a:extLst>
              <a:ext uri="{FF2B5EF4-FFF2-40B4-BE49-F238E27FC236}">
                <a16:creationId xmlns:a16="http://schemas.microsoft.com/office/drawing/2014/main" id="{757800CF-AF90-43A3-92F2-BDDE015983D9}"/>
              </a:ext>
            </a:extLst>
          </p:cNvPr>
          <p:cNvSpPr txBox="1"/>
          <p:nvPr/>
        </p:nvSpPr>
        <p:spPr>
          <a:xfrm>
            <a:off x="5125192" y="2176934"/>
            <a:ext cx="1229056"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Board</a:t>
            </a:r>
          </a:p>
          <a:p>
            <a:pPr algn="ctr"/>
            <a:r>
              <a:rPr lang="en-US" dirty="0">
                <a:latin typeface="Arial" panose="020B0604020202020204" pitchFamily="34" charset="0"/>
                <a:cs typeface="Arial" panose="020B0604020202020204" pitchFamily="34" charset="0"/>
              </a:rPr>
              <a:t>Chair</a:t>
            </a:r>
          </a:p>
        </p:txBody>
      </p:sp>
      <p:sp>
        <p:nvSpPr>
          <p:cNvPr id="13" name="TextBox 12">
            <a:extLst>
              <a:ext uri="{FF2B5EF4-FFF2-40B4-BE49-F238E27FC236}">
                <a16:creationId xmlns:a16="http://schemas.microsoft.com/office/drawing/2014/main" id="{FE8CDAC1-B16E-4345-B523-41CB67BC5651}"/>
              </a:ext>
            </a:extLst>
          </p:cNvPr>
          <p:cNvSpPr txBox="1"/>
          <p:nvPr/>
        </p:nvSpPr>
        <p:spPr>
          <a:xfrm>
            <a:off x="7468359" y="2153325"/>
            <a:ext cx="2521529" cy="430887"/>
          </a:xfrm>
          <a:prstGeom prst="rect">
            <a:avLst/>
          </a:prstGeom>
          <a:noFill/>
          <a:ln w="38100">
            <a:solidFill>
              <a:srgbClr val="C00000"/>
            </a:solidFill>
          </a:ln>
        </p:spPr>
        <p:txBody>
          <a:bodyPr wrap="square" rtlCol="0">
            <a:spAutoFit/>
          </a:bodyPr>
          <a:lstStyle/>
          <a:p>
            <a:pPr algn="ctr"/>
            <a:r>
              <a:rPr lang="en-US" sz="2200" dirty="0">
                <a:solidFill>
                  <a:schemeClr val="tx1">
                    <a:lumMod val="75000"/>
                    <a:lumOff val="25000"/>
                  </a:schemeClr>
                </a:solidFill>
                <a:latin typeface="Arial" panose="020B0604020202020204" pitchFamily="34" charset="0"/>
                <a:cs typeface="Arial" panose="020B0604020202020204" pitchFamily="34" charset="0"/>
              </a:rPr>
              <a:t>ED</a:t>
            </a:r>
          </a:p>
        </p:txBody>
      </p:sp>
      <p:sp>
        <p:nvSpPr>
          <p:cNvPr id="14" name="Pentagon 9">
            <a:extLst>
              <a:ext uri="{FF2B5EF4-FFF2-40B4-BE49-F238E27FC236}">
                <a16:creationId xmlns:a16="http://schemas.microsoft.com/office/drawing/2014/main" id="{BE8E85EC-82B0-41B7-A35B-012A724A76CF}"/>
              </a:ext>
            </a:extLst>
          </p:cNvPr>
          <p:cNvSpPr/>
          <p:nvPr/>
        </p:nvSpPr>
        <p:spPr>
          <a:xfrm rot="5400000">
            <a:off x="8380079" y="1629866"/>
            <a:ext cx="734290" cy="2862281"/>
          </a:xfrm>
          <a:prstGeom prst="homePlate">
            <a:avLst>
              <a:gd name="adj" fmla="val 9150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5489794-5D0F-4BD2-8CC9-1470764BA6AF}"/>
              </a:ext>
            </a:extLst>
          </p:cNvPr>
          <p:cNvSpPr txBox="1"/>
          <p:nvPr/>
        </p:nvSpPr>
        <p:spPr>
          <a:xfrm>
            <a:off x="7936409" y="2744450"/>
            <a:ext cx="1648326" cy="369332"/>
          </a:xfrm>
          <a:prstGeom prst="rect">
            <a:avLst/>
          </a:prstGeom>
          <a:noFill/>
        </p:spPr>
        <p:txBody>
          <a:bodyPr wrap="square" rtlCol="0">
            <a:spAutoFit/>
          </a:bodyPr>
          <a:lstStyle/>
          <a:p>
            <a:pPr algn="ctr"/>
            <a:r>
              <a:rPr lang="en-US" dirty="0">
                <a:solidFill>
                  <a:schemeClr val="bg1">
                    <a:lumMod val="10000"/>
                  </a:schemeClr>
                </a:solidFill>
                <a:latin typeface="Arial" panose="020B0604020202020204" pitchFamily="34" charset="0"/>
                <a:cs typeface="Arial" panose="020B0604020202020204" pitchFamily="34" charset="0"/>
              </a:rPr>
              <a:t>Day-to-Day</a:t>
            </a:r>
          </a:p>
        </p:txBody>
      </p:sp>
      <p:sp>
        <p:nvSpPr>
          <p:cNvPr id="16" name="TextBox 15">
            <a:extLst>
              <a:ext uri="{FF2B5EF4-FFF2-40B4-BE49-F238E27FC236}">
                <a16:creationId xmlns:a16="http://schemas.microsoft.com/office/drawing/2014/main" id="{66213A65-BDB4-4CEB-A2B0-2B95570EE94C}"/>
              </a:ext>
            </a:extLst>
          </p:cNvPr>
          <p:cNvSpPr txBox="1"/>
          <p:nvPr/>
        </p:nvSpPr>
        <p:spPr>
          <a:xfrm>
            <a:off x="7164293" y="3559967"/>
            <a:ext cx="3443298" cy="206210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Management</a:t>
            </a:r>
            <a:r>
              <a:rPr lang="en-US" sz="2000" dirty="0">
                <a:latin typeface="Arial" panose="020B0604020202020204" pitchFamily="34" charset="0"/>
                <a:cs typeface="Arial" panose="020B0604020202020204" pitchFamily="34" charset="0"/>
              </a:rPr>
              <a:t> </a:t>
            </a:r>
          </a:p>
          <a:p>
            <a:pPr algn="ctr"/>
            <a:r>
              <a:rPr lang="en-US" dirty="0">
                <a:latin typeface="Arial" panose="020B0604020202020204" pitchFamily="34" charset="0"/>
                <a:cs typeface="Arial" panose="020B0604020202020204" pitchFamily="34" charset="0"/>
              </a:rPr>
              <a:t>Staff</a:t>
            </a:r>
          </a:p>
          <a:p>
            <a:pPr algn="ctr"/>
            <a:r>
              <a:rPr lang="en-US" dirty="0">
                <a:latin typeface="Arial" panose="020B0604020202020204" pitchFamily="34" charset="0"/>
                <a:cs typeface="Arial" panose="020B0604020202020204" pitchFamily="34" charset="0"/>
              </a:rPr>
              <a:t>Resources</a:t>
            </a:r>
          </a:p>
          <a:p>
            <a:pPr algn="ctr"/>
            <a:r>
              <a:rPr lang="en-US" dirty="0">
                <a:latin typeface="Arial" panose="020B0604020202020204" pitchFamily="34" charset="0"/>
                <a:cs typeface="Arial" panose="020B0604020202020204" pitchFamily="34" charset="0"/>
              </a:rPr>
              <a:t>Volunteers</a:t>
            </a:r>
          </a:p>
          <a:p>
            <a:pPr algn="ctr"/>
            <a:r>
              <a:rPr lang="en-US" dirty="0">
                <a:latin typeface="Arial" panose="020B0604020202020204" pitchFamily="34" charset="0"/>
                <a:cs typeface="Arial" panose="020B0604020202020204" pitchFamily="34" charset="0"/>
              </a:rPr>
              <a:t>Public Face/PR</a:t>
            </a:r>
          </a:p>
          <a:p>
            <a:pPr algn="ctr"/>
            <a:r>
              <a:rPr lang="en-US" dirty="0">
                <a:latin typeface="Arial" panose="020B0604020202020204" pitchFamily="34" charset="0"/>
                <a:cs typeface="Arial" panose="020B0604020202020204" pitchFamily="34" charset="0"/>
              </a:rPr>
              <a:t>Execution of Strategy</a:t>
            </a:r>
          </a:p>
          <a:p>
            <a:pPr algn="ctr"/>
            <a:r>
              <a:rPr lang="en-US" dirty="0">
                <a:latin typeface="Arial" panose="020B0604020202020204" pitchFamily="34" charset="0"/>
                <a:cs typeface="Arial" panose="020B0604020202020204" pitchFamily="34" charset="0"/>
              </a:rPr>
              <a:t>Implement Policies/Procedures</a:t>
            </a:r>
          </a:p>
        </p:txBody>
      </p:sp>
    </p:spTree>
    <p:extLst>
      <p:ext uri="{BB962C8B-B14F-4D97-AF65-F5344CB8AC3E}">
        <p14:creationId xmlns:p14="http://schemas.microsoft.com/office/powerpoint/2010/main" val="4267903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0C6C8D7-3098-430E-8DCD-2DCD3CB8AF4E}"/>
              </a:ext>
            </a:extLst>
          </p:cNvPr>
          <p:cNvSpPr/>
          <p:nvPr/>
        </p:nvSpPr>
        <p:spPr>
          <a:xfrm>
            <a:off x="1132114" y="2847895"/>
            <a:ext cx="9347200" cy="390039"/>
          </a:xfrm>
          <a:prstGeom prst="rect">
            <a:avLst/>
          </a:prstGeom>
          <a:pattFill prst="ltHorz">
            <a:fgClr>
              <a:srgbClr val="FF0000"/>
            </a:fgClr>
            <a:bgClr>
              <a:schemeClr val="bg1"/>
            </a:bgClr>
          </a:pattFill>
          <a:ln w="38100">
            <a:solidFill>
              <a:srgbClr val="FF0101">
                <a:alpha val="6313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B7C734D6-ABBE-4357-8373-F0B620D79C74}"/>
              </a:ext>
            </a:extLst>
          </p:cNvPr>
          <p:cNvSpPr>
            <a:spLocks noGrp="1"/>
          </p:cNvSpPr>
          <p:nvPr>
            <p:ph type="sldNum" sz="quarter" idx="12"/>
          </p:nvPr>
        </p:nvSpPr>
        <p:spPr/>
        <p:txBody>
          <a:bodyPr/>
          <a:lstStyle/>
          <a:p>
            <a:fld id="{B212C38A-D241-7041-9EFC-6446870ABFAA}" type="slidenum">
              <a:rPr lang="en-US" smtClean="0"/>
              <a:t>39</a:t>
            </a:fld>
            <a:endParaRPr lang="en-US" dirty="0"/>
          </a:p>
        </p:txBody>
      </p:sp>
      <p:sp>
        <p:nvSpPr>
          <p:cNvPr id="5" name="TextBox 4">
            <a:extLst>
              <a:ext uri="{FF2B5EF4-FFF2-40B4-BE49-F238E27FC236}">
                <a16:creationId xmlns:a16="http://schemas.microsoft.com/office/drawing/2014/main" id="{B3A548A0-B8E3-4C48-A2F9-80FD0B4474D5}"/>
              </a:ext>
            </a:extLst>
          </p:cNvPr>
          <p:cNvSpPr txBox="1"/>
          <p:nvPr/>
        </p:nvSpPr>
        <p:spPr>
          <a:xfrm>
            <a:off x="4999293" y="1113229"/>
            <a:ext cx="1670899" cy="400110"/>
          </a:xfrm>
          <a:prstGeom prst="rect">
            <a:avLst/>
          </a:prstGeom>
          <a:solidFill>
            <a:schemeClr val="bg1">
              <a:lumMod val="85000"/>
            </a:schemeClr>
          </a:solidFill>
          <a:ln>
            <a:solidFill>
              <a:srgbClr val="002060"/>
            </a:solidFill>
          </a:ln>
        </p:spPr>
        <p:txBody>
          <a:bodyPr wrap="square" rtlCol="0">
            <a:spAutoFit/>
          </a:bodyPr>
          <a:lstStyle/>
          <a:p>
            <a:pPr algn="ctr"/>
            <a:r>
              <a:rPr lang="en-US" sz="2000" dirty="0">
                <a:latin typeface="Arial" panose="020B0604020202020204" pitchFamily="34" charset="0"/>
                <a:cs typeface="Arial" panose="020B0604020202020204" pitchFamily="34" charset="0"/>
              </a:rPr>
              <a:t>Clients</a:t>
            </a:r>
          </a:p>
        </p:txBody>
      </p:sp>
      <p:sp>
        <p:nvSpPr>
          <p:cNvPr id="6" name="Up Arrow 13">
            <a:extLst>
              <a:ext uri="{FF2B5EF4-FFF2-40B4-BE49-F238E27FC236}">
                <a16:creationId xmlns:a16="http://schemas.microsoft.com/office/drawing/2014/main" id="{FE7ED439-D4D7-422A-A9E3-2CDC132B9B08}"/>
              </a:ext>
            </a:extLst>
          </p:cNvPr>
          <p:cNvSpPr/>
          <p:nvPr/>
        </p:nvSpPr>
        <p:spPr>
          <a:xfrm>
            <a:off x="5654641" y="1682037"/>
            <a:ext cx="332610" cy="288401"/>
          </a:xfrm>
          <a:prstGeom prst="upArrow">
            <a:avLst/>
          </a:prstGeom>
          <a:solidFill>
            <a:srgbClr val="C0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459070D-B153-4201-AC84-3868171F9DA7}"/>
              </a:ext>
            </a:extLst>
          </p:cNvPr>
          <p:cNvSpPr txBox="1"/>
          <p:nvPr/>
        </p:nvSpPr>
        <p:spPr>
          <a:xfrm>
            <a:off x="4796589" y="2027302"/>
            <a:ext cx="2055207" cy="400110"/>
          </a:xfrm>
          <a:prstGeom prst="rect">
            <a:avLst/>
          </a:prstGeom>
          <a:solidFill>
            <a:schemeClr val="bg1">
              <a:lumMod val="85000"/>
            </a:schemeClr>
          </a:solidFill>
          <a:ln>
            <a:solidFill>
              <a:srgbClr val="002060"/>
            </a:solidFill>
          </a:ln>
        </p:spPr>
        <p:txBody>
          <a:bodyPr wrap="square" rtlCol="0">
            <a:spAutoFit/>
          </a:bodyPr>
          <a:lstStyle/>
          <a:p>
            <a:pPr algn="ctr"/>
            <a:r>
              <a:rPr lang="en-US" sz="2000" dirty="0">
                <a:latin typeface="Arial" panose="020B0604020202020204" pitchFamily="34" charset="0"/>
                <a:cs typeface="Arial" panose="020B0604020202020204" pitchFamily="34" charset="0"/>
              </a:rPr>
              <a:t>Staff</a:t>
            </a:r>
          </a:p>
        </p:txBody>
      </p:sp>
      <p:sp>
        <p:nvSpPr>
          <p:cNvPr id="8" name="Up Arrow 14">
            <a:extLst>
              <a:ext uri="{FF2B5EF4-FFF2-40B4-BE49-F238E27FC236}">
                <a16:creationId xmlns:a16="http://schemas.microsoft.com/office/drawing/2014/main" id="{581BA9AA-D77D-4B26-AABC-895ED62F0B7E}"/>
              </a:ext>
            </a:extLst>
          </p:cNvPr>
          <p:cNvSpPr/>
          <p:nvPr/>
        </p:nvSpPr>
        <p:spPr>
          <a:xfrm>
            <a:off x="5664233" y="2501868"/>
            <a:ext cx="332610" cy="288401"/>
          </a:xfrm>
          <a:prstGeom prst="upArrow">
            <a:avLst/>
          </a:prstGeom>
          <a:solidFill>
            <a:srgbClr val="C0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CAE30B8-BE5B-4861-B289-769EDF242533}"/>
              </a:ext>
            </a:extLst>
          </p:cNvPr>
          <p:cNvSpPr txBox="1"/>
          <p:nvPr/>
        </p:nvSpPr>
        <p:spPr>
          <a:xfrm>
            <a:off x="4278611" y="2844174"/>
            <a:ext cx="2940784" cy="400110"/>
          </a:xfrm>
          <a:prstGeom prst="rect">
            <a:avLst/>
          </a:prstGeom>
          <a:solidFill>
            <a:schemeClr val="bg1">
              <a:lumMod val="85000"/>
            </a:schemeClr>
          </a:solidFill>
          <a:ln>
            <a:solidFill>
              <a:srgbClr val="002060"/>
            </a:solidFill>
          </a:ln>
        </p:spPr>
        <p:txBody>
          <a:bodyPr wrap="square" rtlCol="0">
            <a:spAutoFit/>
          </a:bodyPr>
          <a:lstStyle/>
          <a:p>
            <a:pPr algn="ctr"/>
            <a:r>
              <a:rPr lang="en-US" sz="2000" dirty="0">
                <a:latin typeface="Arial" panose="020B0604020202020204" pitchFamily="34" charset="0"/>
                <a:cs typeface="Arial" panose="020B0604020202020204" pitchFamily="34" charset="0"/>
              </a:rPr>
              <a:t>Exec. Director (CEO)</a:t>
            </a:r>
          </a:p>
        </p:txBody>
      </p:sp>
      <p:sp>
        <p:nvSpPr>
          <p:cNvPr id="10" name="Up Arrow 15">
            <a:extLst>
              <a:ext uri="{FF2B5EF4-FFF2-40B4-BE49-F238E27FC236}">
                <a16:creationId xmlns:a16="http://schemas.microsoft.com/office/drawing/2014/main" id="{C75FFE16-AAFF-4341-9C34-15FEBA387057}"/>
              </a:ext>
            </a:extLst>
          </p:cNvPr>
          <p:cNvSpPr/>
          <p:nvPr/>
        </p:nvSpPr>
        <p:spPr>
          <a:xfrm>
            <a:off x="5654641" y="3370488"/>
            <a:ext cx="332610" cy="288401"/>
          </a:xfrm>
          <a:prstGeom prst="upArrow">
            <a:avLst/>
          </a:prstGeom>
          <a:solidFill>
            <a:srgbClr val="C0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E1949A2-120C-43BD-8CAD-686D7A871F90}"/>
              </a:ext>
            </a:extLst>
          </p:cNvPr>
          <p:cNvSpPr txBox="1"/>
          <p:nvPr/>
        </p:nvSpPr>
        <p:spPr>
          <a:xfrm>
            <a:off x="3911008" y="3783320"/>
            <a:ext cx="3659272" cy="400110"/>
          </a:xfrm>
          <a:prstGeom prst="rect">
            <a:avLst/>
          </a:prstGeom>
          <a:solidFill>
            <a:schemeClr val="bg1">
              <a:lumMod val="85000"/>
            </a:schemeClr>
          </a:solidFill>
          <a:ln>
            <a:solidFill>
              <a:srgbClr val="002060"/>
            </a:solidFill>
          </a:ln>
        </p:spPr>
        <p:txBody>
          <a:bodyPr wrap="square" rtlCol="0">
            <a:spAutoFit/>
          </a:bodyPr>
          <a:lstStyle/>
          <a:p>
            <a:pPr algn="ctr"/>
            <a:r>
              <a:rPr lang="en-US" sz="2000" dirty="0">
                <a:latin typeface="Arial" panose="020B0604020202020204" pitchFamily="34" charset="0"/>
                <a:cs typeface="Arial" panose="020B0604020202020204" pitchFamily="34" charset="0"/>
              </a:rPr>
              <a:t>Board Officers</a:t>
            </a:r>
          </a:p>
        </p:txBody>
      </p:sp>
      <p:sp>
        <p:nvSpPr>
          <p:cNvPr id="12" name="Up Arrow 15">
            <a:extLst>
              <a:ext uri="{FF2B5EF4-FFF2-40B4-BE49-F238E27FC236}">
                <a16:creationId xmlns:a16="http://schemas.microsoft.com/office/drawing/2014/main" id="{8D681ECD-C7B8-4B84-A27A-90E641A5783C}"/>
              </a:ext>
            </a:extLst>
          </p:cNvPr>
          <p:cNvSpPr/>
          <p:nvPr/>
        </p:nvSpPr>
        <p:spPr>
          <a:xfrm>
            <a:off x="5664233" y="4362506"/>
            <a:ext cx="332610" cy="288401"/>
          </a:xfrm>
          <a:prstGeom prst="upArrow">
            <a:avLst/>
          </a:prstGeom>
          <a:solidFill>
            <a:srgbClr val="C0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66FBD79-8163-4111-B3BE-5947BCB5FDEF}"/>
              </a:ext>
            </a:extLst>
          </p:cNvPr>
          <p:cNvSpPr txBox="1"/>
          <p:nvPr/>
        </p:nvSpPr>
        <p:spPr>
          <a:xfrm>
            <a:off x="3385330" y="4779951"/>
            <a:ext cx="4828901" cy="400110"/>
          </a:xfrm>
          <a:prstGeom prst="rect">
            <a:avLst/>
          </a:prstGeom>
          <a:solidFill>
            <a:schemeClr val="bg1">
              <a:lumMod val="85000"/>
            </a:schemeClr>
          </a:solidFill>
          <a:ln>
            <a:solidFill>
              <a:srgbClr val="002060"/>
            </a:solidFill>
          </a:ln>
        </p:spPr>
        <p:txBody>
          <a:bodyPr wrap="square" rtlCol="0">
            <a:spAutoFit/>
          </a:bodyPr>
          <a:lstStyle/>
          <a:p>
            <a:pPr algn="ctr"/>
            <a:r>
              <a:rPr lang="en-US" sz="2000" dirty="0">
                <a:latin typeface="Arial" panose="020B0604020202020204" pitchFamily="34" charset="0"/>
                <a:cs typeface="Arial" panose="020B0604020202020204" pitchFamily="34" charset="0"/>
              </a:rPr>
              <a:t>Board of Directors</a:t>
            </a:r>
          </a:p>
        </p:txBody>
      </p:sp>
      <p:sp>
        <p:nvSpPr>
          <p:cNvPr id="15" name="Curved Right Arrow 11">
            <a:extLst>
              <a:ext uri="{FF2B5EF4-FFF2-40B4-BE49-F238E27FC236}">
                <a16:creationId xmlns:a16="http://schemas.microsoft.com/office/drawing/2014/main" id="{77E3DE4A-755E-4A10-BC10-06257EA3F220}"/>
              </a:ext>
            </a:extLst>
          </p:cNvPr>
          <p:cNvSpPr/>
          <p:nvPr/>
        </p:nvSpPr>
        <p:spPr>
          <a:xfrm flipH="1">
            <a:off x="7849133" y="2027302"/>
            <a:ext cx="1382544" cy="2389151"/>
          </a:xfrm>
          <a:prstGeom prst="curvedRightArrow">
            <a:avLst>
              <a:gd name="adj1" fmla="val 13280"/>
              <a:gd name="adj2" fmla="val 34232"/>
              <a:gd name="adj3" fmla="val 33826"/>
            </a:avLst>
          </a:prstGeom>
          <a:solidFill>
            <a:srgbClr val="FF0000"/>
          </a:solidFill>
          <a:ln>
            <a:solidFill>
              <a:srgbClr val="B7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D93E79F-26BF-4200-80B2-F3E776272849}"/>
              </a:ext>
            </a:extLst>
          </p:cNvPr>
          <p:cNvSpPr txBox="1"/>
          <p:nvPr/>
        </p:nvSpPr>
        <p:spPr>
          <a:xfrm rot="467205">
            <a:off x="7374453" y="1180026"/>
            <a:ext cx="1794082" cy="830997"/>
          </a:xfrm>
          <a:prstGeom prst="rect">
            <a:avLst/>
          </a:prstGeom>
          <a:noFill/>
        </p:spPr>
        <p:txBody>
          <a:bodyPr wrap="none" rtlCol="0">
            <a:spAutoFit/>
          </a:bodyPr>
          <a:lstStyle/>
          <a:p>
            <a:pPr algn="ctr"/>
            <a:r>
              <a:rPr lang="en-US" sz="2400" b="1" dirty="0">
                <a:solidFill>
                  <a:srgbClr val="FF0000"/>
                </a:solidFill>
                <a:latin typeface="Arial" panose="020B0604020202020204" pitchFamily="34" charset="0"/>
                <a:cs typeface="Arial" panose="020B0604020202020204" pitchFamily="34" charset="0"/>
              </a:rPr>
              <a:t>Never</a:t>
            </a:r>
          </a:p>
          <a:p>
            <a:pPr algn="ctr"/>
            <a:r>
              <a:rPr lang="en-US" sz="2400" b="1" dirty="0">
                <a:solidFill>
                  <a:srgbClr val="FF0000"/>
                </a:solidFill>
                <a:latin typeface="Arial" panose="020B0604020202020204" pitchFamily="34" charset="0"/>
                <a:cs typeface="Arial" panose="020B0604020202020204" pitchFamily="34" charset="0"/>
              </a:rPr>
              <a:t>Bypass ED</a:t>
            </a:r>
          </a:p>
        </p:txBody>
      </p:sp>
    </p:spTree>
    <p:extLst>
      <p:ext uri="{BB962C8B-B14F-4D97-AF65-F5344CB8AC3E}">
        <p14:creationId xmlns:p14="http://schemas.microsoft.com/office/powerpoint/2010/main" val="4171485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F74307-49C6-FC65-3285-190595A0731A}"/>
              </a:ext>
            </a:extLst>
          </p:cNvPr>
          <p:cNvSpPr>
            <a:spLocks noGrp="1"/>
          </p:cNvSpPr>
          <p:nvPr>
            <p:ph type="title"/>
          </p:nvPr>
        </p:nvSpPr>
        <p:spPr/>
        <p:txBody>
          <a:bodyPr>
            <a:normAutofit fontScale="90000"/>
          </a:bodyPr>
          <a:lstStyle/>
          <a:p>
            <a:r>
              <a:rPr lang="en-US" dirty="0"/>
              <a:t>Seven Stages of Organizational Life Cycle</a:t>
            </a:r>
          </a:p>
        </p:txBody>
      </p:sp>
      <p:sp>
        <p:nvSpPr>
          <p:cNvPr id="4" name="Slide Number Placeholder 3">
            <a:extLst>
              <a:ext uri="{FF2B5EF4-FFF2-40B4-BE49-F238E27FC236}">
                <a16:creationId xmlns:a16="http://schemas.microsoft.com/office/drawing/2014/main" id="{893BE70A-9CA2-866C-5A25-FCC24C8ECC01}"/>
              </a:ext>
            </a:extLst>
          </p:cNvPr>
          <p:cNvSpPr>
            <a:spLocks noGrp="1"/>
          </p:cNvSpPr>
          <p:nvPr>
            <p:ph type="sldNum" sz="quarter" idx="12"/>
          </p:nvPr>
        </p:nvSpPr>
        <p:spPr/>
        <p:txBody>
          <a:bodyPr/>
          <a:lstStyle/>
          <a:p>
            <a:fld id="{B212C38A-D241-7041-9EFC-6446870ABFAA}" type="slidenum">
              <a:rPr lang="en-US" smtClean="0"/>
              <a:pPr/>
              <a:t>4</a:t>
            </a:fld>
            <a:endParaRPr lang="en-US" dirty="0"/>
          </a:p>
        </p:txBody>
      </p:sp>
      <p:sp>
        <p:nvSpPr>
          <p:cNvPr id="8" name="Freeform 66">
            <a:extLst>
              <a:ext uri="{FF2B5EF4-FFF2-40B4-BE49-F238E27FC236}">
                <a16:creationId xmlns:a16="http://schemas.microsoft.com/office/drawing/2014/main" id="{E22EEADE-EB98-46A3-83FC-137C2FE5C910}"/>
              </a:ext>
            </a:extLst>
          </p:cNvPr>
          <p:cNvSpPr/>
          <p:nvPr/>
        </p:nvSpPr>
        <p:spPr>
          <a:xfrm rot="21377190">
            <a:off x="2158196" y="1730493"/>
            <a:ext cx="7875607" cy="3458644"/>
          </a:xfrm>
          <a:custGeom>
            <a:avLst/>
            <a:gdLst>
              <a:gd name="connsiteX0" fmla="*/ 0 w 5341818"/>
              <a:gd name="connsiteY0" fmla="*/ 2807442 h 3458644"/>
              <a:gd name="connsiteX1" fmla="*/ 2417523 w 5341818"/>
              <a:gd name="connsiteY1" fmla="*/ 1612 h 3458644"/>
              <a:gd name="connsiteX2" fmla="*/ 5022937 w 5341818"/>
              <a:gd name="connsiteY2" fmla="*/ 3145645 h 3458644"/>
              <a:gd name="connsiteX3" fmla="*/ 5298509 w 5341818"/>
              <a:gd name="connsiteY3" fmla="*/ 3346061 h 3458644"/>
            </a:gdLst>
            <a:ahLst/>
            <a:cxnLst>
              <a:cxn ang="0">
                <a:pos x="connsiteX0" y="connsiteY0"/>
              </a:cxn>
              <a:cxn ang="0">
                <a:pos x="connsiteX1" y="connsiteY1"/>
              </a:cxn>
              <a:cxn ang="0">
                <a:pos x="connsiteX2" y="connsiteY2"/>
              </a:cxn>
              <a:cxn ang="0">
                <a:pos x="connsiteX3" y="connsiteY3"/>
              </a:cxn>
            </a:cxnLst>
            <a:rect l="l" t="t" r="r" b="b"/>
            <a:pathLst>
              <a:path w="5341818" h="3458644">
                <a:moveTo>
                  <a:pt x="0" y="2807442"/>
                </a:moveTo>
                <a:cubicBezTo>
                  <a:pt x="790183" y="1376343"/>
                  <a:pt x="1580367" y="-54755"/>
                  <a:pt x="2417523" y="1612"/>
                </a:cubicBezTo>
                <a:cubicBezTo>
                  <a:pt x="3254679" y="57979"/>
                  <a:pt x="4542773" y="2588237"/>
                  <a:pt x="5022937" y="3145645"/>
                </a:cubicBezTo>
                <a:cubicBezTo>
                  <a:pt x="5503101" y="3703053"/>
                  <a:pt x="5298509" y="3346061"/>
                  <a:pt x="5298509" y="3346061"/>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F39303D1-1FC1-4A3E-9A95-402729DB7E6B}"/>
              </a:ext>
            </a:extLst>
          </p:cNvPr>
          <p:cNvSpPr/>
          <p:nvPr/>
        </p:nvSpPr>
        <p:spPr>
          <a:xfrm>
            <a:off x="2550407" y="3974641"/>
            <a:ext cx="390714" cy="32567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47EAE3B-626F-44B5-ACAE-D6AF68A0822C}"/>
              </a:ext>
            </a:extLst>
          </p:cNvPr>
          <p:cNvSpPr/>
          <p:nvPr/>
        </p:nvSpPr>
        <p:spPr>
          <a:xfrm>
            <a:off x="3185362" y="3103325"/>
            <a:ext cx="390714" cy="32567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A23698D-053B-48E6-AB06-A8A64ADA96F9}"/>
              </a:ext>
            </a:extLst>
          </p:cNvPr>
          <p:cNvSpPr/>
          <p:nvPr/>
        </p:nvSpPr>
        <p:spPr>
          <a:xfrm>
            <a:off x="3887666" y="2332328"/>
            <a:ext cx="390714" cy="32567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B31C82BA-6E32-4F01-8C17-6BE10EDD62DD}"/>
              </a:ext>
            </a:extLst>
          </p:cNvPr>
          <p:cNvSpPr/>
          <p:nvPr/>
        </p:nvSpPr>
        <p:spPr>
          <a:xfrm>
            <a:off x="5268135" y="1605377"/>
            <a:ext cx="390714" cy="3256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FAEDF334-D81A-44A4-A262-AE04868C1726}"/>
              </a:ext>
            </a:extLst>
          </p:cNvPr>
          <p:cNvSpPr/>
          <p:nvPr/>
        </p:nvSpPr>
        <p:spPr>
          <a:xfrm>
            <a:off x="6937464" y="2332327"/>
            <a:ext cx="390714" cy="32567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C31B017-EA4A-4595-A193-8E2FA386F250}"/>
              </a:ext>
            </a:extLst>
          </p:cNvPr>
          <p:cNvSpPr/>
          <p:nvPr/>
        </p:nvSpPr>
        <p:spPr>
          <a:xfrm>
            <a:off x="8026135" y="3195756"/>
            <a:ext cx="390714" cy="32567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4788C11E-7F1C-4CA0-9C4E-22B38884C334}"/>
              </a:ext>
            </a:extLst>
          </p:cNvPr>
          <p:cNvSpPr/>
          <p:nvPr/>
        </p:nvSpPr>
        <p:spPr>
          <a:xfrm>
            <a:off x="9807792" y="4721992"/>
            <a:ext cx="390714" cy="32567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67">
            <a:extLst>
              <a:ext uri="{FF2B5EF4-FFF2-40B4-BE49-F238E27FC236}">
                <a16:creationId xmlns:a16="http://schemas.microsoft.com/office/drawing/2014/main" id="{5B8350D0-CA45-419C-A5DF-4FAAB7759821}"/>
              </a:ext>
            </a:extLst>
          </p:cNvPr>
          <p:cNvSpPr/>
          <p:nvPr/>
        </p:nvSpPr>
        <p:spPr>
          <a:xfrm rot="1850146">
            <a:off x="2106335" y="4258596"/>
            <a:ext cx="582634" cy="600979"/>
          </a:xfrm>
          <a:custGeom>
            <a:avLst/>
            <a:gdLst>
              <a:gd name="connsiteX0" fmla="*/ 355037 w 655662"/>
              <a:gd name="connsiteY0" fmla="*/ 629440 h 629440"/>
              <a:gd name="connsiteX1" fmla="*/ 292407 w 655662"/>
              <a:gd name="connsiteY1" fmla="*/ 591862 h 629440"/>
              <a:gd name="connsiteX2" fmla="*/ 217251 w 655662"/>
              <a:gd name="connsiteY2" fmla="*/ 566810 h 629440"/>
              <a:gd name="connsiteX3" fmla="*/ 129569 w 655662"/>
              <a:gd name="connsiteY3" fmla="*/ 516705 h 629440"/>
              <a:gd name="connsiteX4" fmla="*/ 79465 w 655662"/>
              <a:gd name="connsiteY4" fmla="*/ 479127 h 629440"/>
              <a:gd name="connsiteX5" fmla="*/ 41887 w 655662"/>
              <a:gd name="connsiteY5" fmla="*/ 454075 h 629440"/>
              <a:gd name="connsiteX6" fmla="*/ 4308 w 655662"/>
              <a:gd name="connsiteY6" fmla="*/ 416497 h 629440"/>
              <a:gd name="connsiteX7" fmla="*/ 630610 w 655662"/>
              <a:gd name="connsiteY7" fmla="*/ 429023 h 629440"/>
              <a:gd name="connsiteX8" fmla="*/ 555454 w 655662"/>
              <a:gd name="connsiteY8" fmla="*/ 416497 h 629440"/>
              <a:gd name="connsiteX9" fmla="*/ 355037 w 655662"/>
              <a:gd name="connsiteY9" fmla="*/ 316289 h 629440"/>
              <a:gd name="connsiteX10" fmla="*/ 292407 w 655662"/>
              <a:gd name="connsiteY10" fmla="*/ 291237 h 629440"/>
              <a:gd name="connsiteX11" fmla="*/ 167147 w 655662"/>
              <a:gd name="connsiteY11" fmla="*/ 228607 h 629440"/>
              <a:gd name="connsiteX12" fmla="*/ 417667 w 655662"/>
              <a:gd name="connsiteY12" fmla="*/ 178503 h 629440"/>
              <a:gd name="connsiteX13" fmla="*/ 655662 w 655662"/>
              <a:gd name="connsiteY13" fmla="*/ 153451 h 629440"/>
              <a:gd name="connsiteX14" fmla="*/ 517876 w 655662"/>
              <a:gd name="connsiteY14" fmla="*/ 115873 h 629440"/>
              <a:gd name="connsiteX15" fmla="*/ 380089 w 655662"/>
              <a:gd name="connsiteY15" fmla="*/ 53242 h 629440"/>
              <a:gd name="connsiteX16" fmla="*/ 304933 w 655662"/>
              <a:gd name="connsiteY16" fmla="*/ 28190 h 629440"/>
              <a:gd name="connsiteX17" fmla="*/ 430193 w 655662"/>
              <a:gd name="connsiteY17" fmla="*/ 3138 h 62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5662" h="629440">
                <a:moveTo>
                  <a:pt x="355037" y="629440"/>
                </a:moveTo>
                <a:cubicBezTo>
                  <a:pt x="334160" y="616914"/>
                  <a:pt x="314571" y="601937"/>
                  <a:pt x="292407" y="591862"/>
                </a:cubicBezTo>
                <a:cubicBezTo>
                  <a:pt x="268367" y="580935"/>
                  <a:pt x="239223" y="581458"/>
                  <a:pt x="217251" y="566810"/>
                </a:cubicBezTo>
                <a:cubicBezTo>
                  <a:pt x="10360" y="428883"/>
                  <a:pt x="383875" y="675649"/>
                  <a:pt x="129569" y="516705"/>
                </a:cubicBezTo>
                <a:cubicBezTo>
                  <a:pt x="111866" y="505640"/>
                  <a:pt x="96453" y="491261"/>
                  <a:pt x="79465" y="479127"/>
                </a:cubicBezTo>
                <a:cubicBezTo>
                  <a:pt x="67215" y="470377"/>
                  <a:pt x="53452" y="463713"/>
                  <a:pt x="41887" y="454075"/>
                </a:cubicBezTo>
                <a:cubicBezTo>
                  <a:pt x="28278" y="442734"/>
                  <a:pt x="-13391" y="417250"/>
                  <a:pt x="4308" y="416497"/>
                </a:cubicBezTo>
                <a:cubicBezTo>
                  <a:pt x="212928" y="407620"/>
                  <a:pt x="421843" y="424848"/>
                  <a:pt x="630610" y="429023"/>
                </a:cubicBezTo>
                <a:cubicBezTo>
                  <a:pt x="605558" y="424848"/>
                  <a:pt x="579372" y="425039"/>
                  <a:pt x="555454" y="416497"/>
                </a:cubicBezTo>
                <a:cubicBezTo>
                  <a:pt x="555438" y="416491"/>
                  <a:pt x="355053" y="316296"/>
                  <a:pt x="355037" y="316289"/>
                </a:cubicBezTo>
                <a:cubicBezTo>
                  <a:pt x="334160" y="307938"/>
                  <a:pt x="312062" y="302157"/>
                  <a:pt x="292407" y="291237"/>
                </a:cubicBezTo>
                <a:cubicBezTo>
                  <a:pt x="158851" y="217039"/>
                  <a:pt x="340945" y="286540"/>
                  <a:pt x="167147" y="228607"/>
                </a:cubicBezTo>
                <a:cubicBezTo>
                  <a:pt x="256539" y="139215"/>
                  <a:pt x="180875" y="198236"/>
                  <a:pt x="417667" y="178503"/>
                </a:cubicBezTo>
                <a:cubicBezTo>
                  <a:pt x="497161" y="171878"/>
                  <a:pt x="655662" y="153451"/>
                  <a:pt x="655662" y="153451"/>
                </a:cubicBezTo>
                <a:cubicBezTo>
                  <a:pt x="560308" y="121666"/>
                  <a:pt x="606400" y="133578"/>
                  <a:pt x="517876" y="115873"/>
                </a:cubicBezTo>
                <a:cubicBezTo>
                  <a:pt x="432601" y="64708"/>
                  <a:pt x="478342" y="85993"/>
                  <a:pt x="380089" y="53242"/>
                </a:cubicBezTo>
                <a:lnTo>
                  <a:pt x="304933" y="28190"/>
                </a:lnTo>
                <a:cubicBezTo>
                  <a:pt x="366830" y="-13074"/>
                  <a:pt x="327457" y="3138"/>
                  <a:pt x="430193" y="3138"/>
                </a:cubicBezTo>
              </a:path>
            </a:pathLst>
          </a:custGeom>
          <a:noFill/>
          <a:ln w="28575">
            <a:solidFill>
              <a:srgbClr val="C929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561E1FB8-7922-4385-A28E-0A7909FEE13F}"/>
              </a:ext>
            </a:extLst>
          </p:cNvPr>
          <p:cNvSpPr txBox="1"/>
          <p:nvPr/>
        </p:nvSpPr>
        <p:spPr>
          <a:xfrm>
            <a:off x="3026025" y="3964400"/>
            <a:ext cx="1371600" cy="369332"/>
          </a:xfrm>
          <a:prstGeom prst="rect">
            <a:avLst/>
          </a:prstGeom>
          <a:noFill/>
        </p:spPr>
        <p:txBody>
          <a:bodyPr wrap="square" rtlCol="0">
            <a:spAutoFit/>
          </a:bodyPr>
          <a:lstStyle/>
          <a:p>
            <a:r>
              <a:rPr lang="en-US" dirty="0"/>
              <a:t>1. Infancy</a:t>
            </a:r>
          </a:p>
        </p:txBody>
      </p:sp>
      <p:sp>
        <p:nvSpPr>
          <p:cNvPr id="18" name="TextBox 17">
            <a:extLst>
              <a:ext uri="{FF2B5EF4-FFF2-40B4-BE49-F238E27FC236}">
                <a16:creationId xmlns:a16="http://schemas.microsoft.com/office/drawing/2014/main" id="{C7398B7F-FB4F-4D33-969F-61AD6DA1EA8C}"/>
              </a:ext>
            </a:extLst>
          </p:cNvPr>
          <p:cNvSpPr txBox="1"/>
          <p:nvPr/>
        </p:nvSpPr>
        <p:spPr>
          <a:xfrm>
            <a:off x="3491395" y="3226916"/>
            <a:ext cx="1371600" cy="369332"/>
          </a:xfrm>
          <a:prstGeom prst="rect">
            <a:avLst/>
          </a:prstGeom>
          <a:noFill/>
        </p:spPr>
        <p:txBody>
          <a:bodyPr wrap="square" rtlCol="0">
            <a:spAutoFit/>
          </a:bodyPr>
          <a:lstStyle/>
          <a:p>
            <a:r>
              <a:rPr lang="en-US" dirty="0"/>
              <a:t>2. Toddler</a:t>
            </a:r>
          </a:p>
        </p:txBody>
      </p:sp>
      <p:sp>
        <p:nvSpPr>
          <p:cNvPr id="19" name="TextBox 18">
            <a:extLst>
              <a:ext uri="{FF2B5EF4-FFF2-40B4-BE49-F238E27FC236}">
                <a16:creationId xmlns:a16="http://schemas.microsoft.com/office/drawing/2014/main" id="{E5F825AF-E66B-4F78-8033-61C105BDD719}"/>
              </a:ext>
            </a:extLst>
          </p:cNvPr>
          <p:cNvSpPr txBox="1"/>
          <p:nvPr/>
        </p:nvSpPr>
        <p:spPr>
          <a:xfrm>
            <a:off x="4171847" y="2440195"/>
            <a:ext cx="1650560" cy="369332"/>
          </a:xfrm>
          <a:prstGeom prst="rect">
            <a:avLst/>
          </a:prstGeom>
          <a:noFill/>
        </p:spPr>
        <p:txBody>
          <a:bodyPr wrap="square" rtlCol="0">
            <a:spAutoFit/>
          </a:bodyPr>
          <a:lstStyle/>
          <a:p>
            <a:r>
              <a:rPr lang="en-US" dirty="0"/>
              <a:t>3. Adolescent</a:t>
            </a:r>
          </a:p>
        </p:txBody>
      </p:sp>
      <p:sp>
        <p:nvSpPr>
          <p:cNvPr id="20" name="TextBox 19">
            <a:extLst>
              <a:ext uri="{FF2B5EF4-FFF2-40B4-BE49-F238E27FC236}">
                <a16:creationId xmlns:a16="http://schemas.microsoft.com/office/drawing/2014/main" id="{2F74744F-AF57-4C12-9665-A74B0D3BD785}"/>
              </a:ext>
            </a:extLst>
          </p:cNvPr>
          <p:cNvSpPr txBox="1"/>
          <p:nvPr/>
        </p:nvSpPr>
        <p:spPr>
          <a:xfrm>
            <a:off x="4862995" y="1294416"/>
            <a:ext cx="1650560" cy="369332"/>
          </a:xfrm>
          <a:prstGeom prst="rect">
            <a:avLst/>
          </a:prstGeom>
          <a:noFill/>
        </p:spPr>
        <p:txBody>
          <a:bodyPr wrap="square" rtlCol="0">
            <a:spAutoFit/>
          </a:bodyPr>
          <a:lstStyle/>
          <a:p>
            <a:r>
              <a:rPr lang="en-US" dirty="0"/>
              <a:t>4. Prime</a:t>
            </a:r>
          </a:p>
        </p:txBody>
      </p:sp>
      <p:sp>
        <p:nvSpPr>
          <p:cNvPr id="21" name="TextBox 20">
            <a:extLst>
              <a:ext uri="{FF2B5EF4-FFF2-40B4-BE49-F238E27FC236}">
                <a16:creationId xmlns:a16="http://schemas.microsoft.com/office/drawing/2014/main" id="{E4517692-E79F-49DF-8E12-8AD734FD1F35}"/>
              </a:ext>
            </a:extLst>
          </p:cNvPr>
          <p:cNvSpPr txBox="1"/>
          <p:nvPr/>
        </p:nvSpPr>
        <p:spPr>
          <a:xfrm>
            <a:off x="7320720" y="2136205"/>
            <a:ext cx="1650560" cy="369332"/>
          </a:xfrm>
          <a:prstGeom prst="rect">
            <a:avLst/>
          </a:prstGeom>
          <a:noFill/>
        </p:spPr>
        <p:txBody>
          <a:bodyPr wrap="square" rtlCol="0">
            <a:spAutoFit/>
          </a:bodyPr>
          <a:lstStyle/>
          <a:p>
            <a:r>
              <a:rPr lang="en-US" dirty="0"/>
              <a:t>5. Stable</a:t>
            </a:r>
          </a:p>
        </p:txBody>
      </p:sp>
      <p:sp>
        <p:nvSpPr>
          <p:cNvPr id="22" name="TextBox 21">
            <a:extLst>
              <a:ext uri="{FF2B5EF4-FFF2-40B4-BE49-F238E27FC236}">
                <a16:creationId xmlns:a16="http://schemas.microsoft.com/office/drawing/2014/main" id="{AAB7347C-845D-48D7-8D7F-E7A321581136}"/>
              </a:ext>
            </a:extLst>
          </p:cNvPr>
          <p:cNvSpPr txBox="1"/>
          <p:nvPr/>
        </p:nvSpPr>
        <p:spPr>
          <a:xfrm>
            <a:off x="8547946" y="3152099"/>
            <a:ext cx="1650560" cy="369332"/>
          </a:xfrm>
          <a:prstGeom prst="rect">
            <a:avLst/>
          </a:prstGeom>
          <a:noFill/>
        </p:spPr>
        <p:txBody>
          <a:bodyPr wrap="square" rtlCol="0">
            <a:spAutoFit/>
          </a:bodyPr>
          <a:lstStyle/>
          <a:p>
            <a:r>
              <a:rPr lang="en-US" dirty="0"/>
              <a:t>6. Aristocracy</a:t>
            </a:r>
          </a:p>
        </p:txBody>
      </p:sp>
      <p:sp>
        <p:nvSpPr>
          <p:cNvPr id="23" name="TextBox 22">
            <a:extLst>
              <a:ext uri="{FF2B5EF4-FFF2-40B4-BE49-F238E27FC236}">
                <a16:creationId xmlns:a16="http://schemas.microsoft.com/office/drawing/2014/main" id="{522CB552-651B-47F3-BC54-C3D2E3A55710}"/>
              </a:ext>
            </a:extLst>
          </p:cNvPr>
          <p:cNvSpPr txBox="1"/>
          <p:nvPr/>
        </p:nvSpPr>
        <p:spPr>
          <a:xfrm>
            <a:off x="8026135" y="4700163"/>
            <a:ext cx="1839615" cy="369332"/>
          </a:xfrm>
          <a:prstGeom prst="rect">
            <a:avLst/>
          </a:prstGeom>
          <a:noFill/>
        </p:spPr>
        <p:txBody>
          <a:bodyPr wrap="square" rtlCol="0">
            <a:spAutoFit/>
          </a:bodyPr>
          <a:lstStyle/>
          <a:p>
            <a:r>
              <a:rPr lang="en-US" dirty="0"/>
              <a:t>7. Bureaucracy</a:t>
            </a:r>
          </a:p>
        </p:txBody>
      </p:sp>
    </p:spTree>
    <p:extLst>
      <p:ext uri="{BB962C8B-B14F-4D97-AF65-F5344CB8AC3E}">
        <p14:creationId xmlns:p14="http://schemas.microsoft.com/office/powerpoint/2010/main" val="132693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4D3D-B9D2-0125-1FCF-2D023CDC1B2A}"/>
              </a:ext>
            </a:extLst>
          </p:cNvPr>
          <p:cNvSpPr>
            <a:spLocks noGrp="1"/>
          </p:cNvSpPr>
          <p:nvPr>
            <p:ph type="title"/>
          </p:nvPr>
        </p:nvSpPr>
        <p:spPr/>
        <p:txBody>
          <a:bodyPr/>
          <a:lstStyle/>
          <a:p>
            <a:r>
              <a:rPr lang="en-US" sz="4000" b="1" dirty="0"/>
              <a:t>Collective Responsibility </a:t>
            </a:r>
            <a:r>
              <a:rPr lang="en-US" dirty="0"/>
              <a:t>or</a:t>
            </a:r>
            <a:r>
              <a:rPr lang="en-US" sz="2800" b="1" dirty="0"/>
              <a:t> </a:t>
            </a:r>
            <a:r>
              <a:rPr lang="en-US" sz="4000" b="1" dirty="0"/>
              <a:t>Collective Voice</a:t>
            </a:r>
            <a:endParaRPr lang="en-US" dirty="0"/>
          </a:p>
        </p:txBody>
      </p:sp>
      <p:sp>
        <p:nvSpPr>
          <p:cNvPr id="3" name="Slide Number Placeholder 2">
            <a:extLst>
              <a:ext uri="{FF2B5EF4-FFF2-40B4-BE49-F238E27FC236}">
                <a16:creationId xmlns:a16="http://schemas.microsoft.com/office/drawing/2014/main" id="{9D03D4DA-52DF-CE8C-3FB3-CFB9D4286425}"/>
              </a:ext>
            </a:extLst>
          </p:cNvPr>
          <p:cNvSpPr>
            <a:spLocks noGrp="1"/>
          </p:cNvSpPr>
          <p:nvPr>
            <p:ph type="sldNum" sz="quarter" idx="12"/>
          </p:nvPr>
        </p:nvSpPr>
        <p:spPr/>
        <p:txBody>
          <a:bodyPr/>
          <a:lstStyle/>
          <a:p>
            <a:fld id="{B212C38A-D241-7041-9EFC-6446870ABFAA}" type="slidenum">
              <a:rPr lang="en-US" smtClean="0"/>
              <a:t>40</a:t>
            </a:fld>
            <a:endParaRPr lang="en-US" dirty="0"/>
          </a:p>
        </p:txBody>
      </p:sp>
      <p:sp>
        <p:nvSpPr>
          <p:cNvPr id="4" name="Content Placeholder 3">
            <a:extLst>
              <a:ext uri="{FF2B5EF4-FFF2-40B4-BE49-F238E27FC236}">
                <a16:creationId xmlns:a16="http://schemas.microsoft.com/office/drawing/2014/main" id="{2509CED0-C4CB-CCC1-00D4-07F0D4F26483}"/>
              </a:ext>
            </a:extLst>
          </p:cNvPr>
          <p:cNvSpPr>
            <a:spLocks noGrp="1"/>
          </p:cNvSpPr>
          <p:nvPr>
            <p:ph idx="1"/>
          </p:nvPr>
        </p:nvSpPr>
        <p:spPr/>
        <p:txBody>
          <a:bodyPr/>
          <a:lstStyle/>
          <a:p>
            <a:r>
              <a:rPr lang="en-US" dirty="0"/>
              <a:t>“Board” is a collective noun, meaning it represents many, not just one</a:t>
            </a:r>
          </a:p>
          <a:p>
            <a:r>
              <a:rPr lang="en-US" dirty="0"/>
              <a:t>No one person accepts responsibility of board success </a:t>
            </a:r>
            <a:br>
              <a:rPr lang="en-US" dirty="0"/>
            </a:br>
            <a:r>
              <a:rPr lang="en-US" dirty="0"/>
              <a:t>or failure</a:t>
            </a:r>
          </a:p>
          <a:p>
            <a:endParaRPr lang="en-US" dirty="0"/>
          </a:p>
        </p:txBody>
      </p:sp>
    </p:spTree>
    <p:extLst>
      <p:ext uri="{BB962C8B-B14F-4D97-AF65-F5344CB8AC3E}">
        <p14:creationId xmlns:p14="http://schemas.microsoft.com/office/powerpoint/2010/main" val="2313944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C1D3D-308A-4CAE-BA7D-27EF30E83F2E}"/>
              </a:ext>
            </a:extLst>
          </p:cNvPr>
          <p:cNvSpPr>
            <a:spLocks noGrp="1"/>
          </p:cNvSpPr>
          <p:nvPr>
            <p:ph type="title"/>
          </p:nvPr>
        </p:nvSpPr>
        <p:spPr/>
        <p:txBody>
          <a:bodyPr/>
          <a:lstStyle/>
          <a:p>
            <a:r>
              <a:rPr lang="en-US" dirty="0"/>
              <a:t>Grants &amp; the Board</a:t>
            </a:r>
          </a:p>
        </p:txBody>
      </p:sp>
    </p:spTree>
    <p:extLst>
      <p:ext uri="{BB962C8B-B14F-4D97-AF65-F5344CB8AC3E}">
        <p14:creationId xmlns:p14="http://schemas.microsoft.com/office/powerpoint/2010/main" val="3203273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D8D50-0F6A-4FDD-8DFC-1B4B32CF7BDA}"/>
              </a:ext>
            </a:extLst>
          </p:cNvPr>
          <p:cNvSpPr>
            <a:spLocks noGrp="1"/>
          </p:cNvSpPr>
          <p:nvPr>
            <p:ph type="title"/>
          </p:nvPr>
        </p:nvSpPr>
        <p:spPr/>
        <p:txBody>
          <a:bodyPr/>
          <a:lstStyle/>
          <a:p>
            <a:r>
              <a:rPr lang="en-US" dirty="0"/>
              <a:t>How Can the Board Support Grant Activities?</a:t>
            </a:r>
          </a:p>
        </p:txBody>
      </p:sp>
      <p:sp>
        <p:nvSpPr>
          <p:cNvPr id="3" name="Slide Number Placeholder 2">
            <a:extLst>
              <a:ext uri="{FF2B5EF4-FFF2-40B4-BE49-F238E27FC236}">
                <a16:creationId xmlns:a16="http://schemas.microsoft.com/office/drawing/2014/main" id="{444C129A-C1EA-46E8-8AFF-3757117BB486}"/>
              </a:ext>
            </a:extLst>
          </p:cNvPr>
          <p:cNvSpPr>
            <a:spLocks noGrp="1"/>
          </p:cNvSpPr>
          <p:nvPr>
            <p:ph type="sldNum" sz="quarter" idx="12"/>
          </p:nvPr>
        </p:nvSpPr>
        <p:spPr/>
        <p:txBody>
          <a:bodyPr/>
          <a:lstStyle/>
          <a:p>
            <a:fld id="{B212C38A-D241-7041-9EFC-6446870ABFAA}" type="slidenum">
              <a:rPr lang="en-US" smtClean="0"/>
              <a:t>42</a:t>
            </a:fld>
            <a:endParaRPr lang="en-US" dirty="0"/>
          </a:p>
        </p:txBody>
      </p:sp>
      <p:sp>
        <p:nvSpPr>
          <p:cNvPr id="4" name="Content Placeholder 3">
            <a:extLst>
              <a:ext uri="{FF2B5EF4-FFF2-40B4-BE49-F238E27FC236}">
                <a16:creationId xmlns:a16="http://schemas.microsoft.com/office/drawing/2014/main" id="{341E6E6D-2302-4EEE-89A7-7AD5963775E8}"/>
              </a:ext>
            </a:extLst>
          </p:cNvPr>
          <p:cNvSpPr>
            <a:spLocks noGrp="1"/>
          </p:cNvSpPr>
          <p:nvPr>
            <p:ph idx="1"/>
          </p:nvPr>
        </p:nvSpPr>
        <p:spPr/>
        <p:txBody>
          <a:bodyPr>
            <a:normAutofit fontScale="92500" lnSpcReduction="20000"/>
          </a:bodyPr>
          <a:lstStyle/>
          <a:p>
            <a:r>
              <a:rPr lang="en-US" dirty="0"/>
              <a:t>Application Strategy</a:t>
            </a:r>
          </a:p>
          <a:p>
            <a:r>
              <a:rPr lang="en-US" dirty="0"/>
              <a:t>Financial Oversight</a:t>
            </a:r>
          </a:p>
          <a:p>
            <a:pPr lvl="1"/>
            <a:r>
              <a:rPr lang="en-US" dirty="0"/>
              <a:t>Funding Requests</a:t>
            </a:r>
          </a:p>
          <a:p>
            <a:pPr lvl="1"/>
            <a:r>
              <a:rPr lang="en-US" dirty="0"/>
              <a:t>Monitoring </a:t>
            </a:r>
          </a:p>
          <a:p>
            <a:pPr lvl="1"/>
            <a:r>
              <a:rPr lang="en-US" dirty="0"/>
              <a:t>Internal Process Review</a:t>
            </a:r>
          </a:p>
          <a:p>
            <a:r>
              <a:rPr lang="en-US" dirty="0"/>
              <a:t>Policies and Procedures Development</a:t>
            </a:r>
          </a:p>
          <a:p>
            <a:pPr lvl="1"/>
            <a:r>
              <a:rPr lang="en-US" dirty="0"/>
              <a:t>Procurement</a:t>
            </a:r>
          </a:p>
          <a:p>
            <a:pPr lvl="1"/>
            <a:r>
              <a:rPr lang="en-US" dirty="0"/>
              <a:t>Conflict of Interest/Ethics</a:t>
            </a:r>
          </a:p>
          <a:p>
            <a:pPr lvl="1"/>
            <a:r>
              <a:rPr lang="en-US" dirty="0"/>
              <a:t>Cash Management</a:t>
            </a:r>
          </a:p>
        </p:txBody>
      </p:sp>
    </p:spTree>
    <p:extLst>
      <p:ext uri="{BB962C8B-B14F-4D97-AF65-F5344CB8AC3E}">
        <p14:creationId xmlns:p14="http://schemas.microsoft.com/office/powerpoint/2010/main" val="42575358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0496-29FD-DA24-78AF-291188307DE8}"/>
              </a:ext>
            </a:extLst>
          </p:cNvPr>
          <p:cNvSpPr>
            <a:spLocks noGrp="1"/>
          </p:cNvSpPr>
          <p:nvPr>
            <p:ph type="title"/>
          </p:nvPr>
        </p:nvSpPr>
        <p:spPr>
          <a:xfrm>
            <a:off x="477521" y="2404342"/>
            <a:ext cx="3535680" cy="903445"/>
          </a:xfrm>
        </p:spPr>
        <p:txBody>
          <a:bodyPr>
            <a:normAutofit fontScale="90000"/>
          </a:bodyPr>
          <a:lstStyle/>
          <a:p>
            <a:r>
              <a:rPr lang="en-US" dirty="0"/>
              <a:t>Board Meetings</a:t>
            </a:r>
          </a:p>
        </p:txBody>
      </p:sp>
      <p:sp>
        <p:nvSpPr>
          <p:cNvPr id="3" name="Slide Number Placeholder 2">
            <a:extLst>
              <a:ext uri="{FF2B5EF4-FFF2-40B4-BE49-F238E27FC236}">
                <a16:creationId xmlns:a16="http://schemas.microsoft.com/office/drawing/2014/main" id="{629261E9-B34F-ECB3-F7AF-907633C5181C}"/>
              </a:ext>
            </a:extLst>
          </p:cNvPr>
          <p:cNvSpPr>
            <a:spLocks noGrp="1"/>
          </p:cNvSpPr>
          <p:nvPr>
            <p:ph type="sldNum" sz="quarter" idx="12"/>
          </p:nvPr>
        </p:nvSpPr>
        <p:spPr/>
        <p:txBody>
          <a:bodyPr/>
          <a:lstStyle/>
          <a:p>
            <a:fld id="{B212C38A-D241-7041-9EFC-6446870ABFAA}" type="slidenum">
              <a:rPr lang="en-US" smtClean="0"/>
              <a:t>43</a:t>
            </a:fld>
            <a:endParaRPr lang="en-US" dirty="0"/>
          </a:p>
        </p:txBody>
      </p:sp>
      <p:sp>
        <p:nvSpPr>
          <p:cNvPr id="4" name="Content Placeholder 3">
            <a:extLst>
              <a:ext uri="{FF2B5EF4-FFF2-40B4-BE49-F238E27FC236}">
                <a16:creationId xmlns:a16="http://schemas.microsoft.com/office/drawing/2014/main" id="{41C1A3DD-2187-D966-BF3A-56B8CC20FF4B}"/>
              </a:ext>
            </a:extLst>
          </p:cNvPr>
          <p:cNvSpPr>
            <a:spLocks noGrp="1"/>
          </p:cNvSpPr>
          <p:nvPr>
            <p:ph idx="1"/>
          </p:nvPr>
        </p:nvSpPr>
        <p:spPr/>
        <p:txBody>
          <a:bodyPr>
            <a:normAutofit fontScale="92500" lnSpcReduction="10000"/>
          </a:bodyPr>
          <a:lstStyle/>
          <a:p>
            <a:r>
              <a:rPr lang="en-US" dirty="0"/>
              <a:t>Set dates for a full year in advance</a:t>
            </a:r>
          </a:p>
          <a:p>
            <a:r>
              <a:rPr lang="en-US" dirty="0"/>
              <a:t>Agenda for meetings developed by ED with assistance from Board President (and committee leads)</a:t>
            </a:r>
          </a:p>
          <a:p>
            <a:r>
              <a:rPr lang="en-US" dirty="0"/>
              <a:t>Information sent (ED) 48 to 72 hours in advance</a:t>
            </a:r>
          </a:p>
          <a:p>
            <a:r>
              <a:rPr lang="en-US" dirty="0"/>
              <a:t>Agenda should include</a:t>
            </a:r>
          </a:p>
          <a:p>
            <a:pPr marL="971550" lvl="1" indent="-514350">
              <a:buFont typeface="+mj-lt"/>
              <a:buAutoNum type="arabicPeriod"/>
            </a:pPr>
            <a:r>
              <a:rPr lang="en-US" dirty="0"/>
              <a:t>Minutes</a:t>
            </a:r>
          </a:p>
          <a:p>
            <a:pPr marL="971550" lvl="1" indent="-514350">
              <a:buFont typeface="+mj-lt"/>
              <a:buAutoNum type="arabicPeriod"/>
            </a:pPr>
            <a:r>
              <a:rPr lang="en-US" dirty="0"/>
              <a:t>Updates</a:t>
            </a:r>
          </a:p>
          <a:p>
            <a:pPr marL="971550" lvl="1" indent="-514350">
              <a:buFont typeface="+mj-lt"/>
              <a:buAutoNum type="arabicPeriod"/>
            </a:pPr>
            <a:r>
              <a:rPr lang="en-US" dirty="0"/>
              <a:t>Information items (FYI)</a:t>
            </a:r>
          </a:p>
          <a:p>
            <a:pPr marL="971550" lvl="1" indent="-514350">
              <a:buFont typeface="+mj-lt"/>
              <a:buAutoNum type="arabicPeriod"/>
            </a:pPr>
            <a:r>
              <a:rPr lang="en-US" dirty="0"/>
              <a:t>Discussion items</a:t>
            </a:r>
          </a:p>
          <a:p>
            <a:pPr marL="971550" lvl="1" indent="-514350">
              <a:buFont typeface="+mj-lt"/>
              <a:buAutoNum type="arabicPeriod"/>
            </a:pPr>
            <a:r>
              <a:rPr lang="en-US" dirty="0"/>
              <a:t>Action or decision items (who/when)</a:t>
            </a:r>
          </a:p>
          <a:p>
            <a:endParaRPr lang="en-US" dirty="0"/>
          </a:p>
        </p:txBody>
      </p:sp>
      <p:pic>
        <p:nvPicPr>
          <p:cNvPr id="6" name="Picture 5">
            <a:extLst>
              <a:ext uri="{FF2B5EF4-FFF2-40B4-BE49-F238E27FC236}">
                <a16:creationId xmlns:a16="http://schemas.microsoft.com/office/drawing/2014/main" id="{9504CF3E-029D-4D9C-85EC-BA73C84C4326}"/>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66851" y="3174491"/>
            <a:ext cx="509017" cy="509017"/>
          </a:xfrm>
          <a:prstGeom prst="rect">
            <a:avLst/>
          </a:prstGeom>
        </p:spPr>
      </p:pic>
    </p:spTree>
    <p:extLst>
      <p:ext uri="{BB962C8B-B14F-4D97-AF65-F5344CB8AC3E}">
        <p14:creationId xmlns:p14="http://schemas.microsoft.com/office/powerpoint/2010/main" val="477923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0496-29FD-DA24-78AF-291188307DE8}"/>
              </a:ext>
            </a:extLst>
          </p:cNvPr>
          <p:cNvSpPr>
            <a:spLocks noGrp="1"/>
          </p:cNvSpPr>
          <p:nvPr>
            <p:ph type="title"/>
          </p:nvPr>
        </p:nvSpPr>
        <p:spPr>
          <a:xfrm>
            <a:off x="477521" y="2404342"/>
            <a:ext cx="3535680" cy="903445"/>
          </a:xfrm>
        </p:spPr>
        <p:txBody>
          <a:bodyPr>
            <a:normAutofit fontScale="90000"/>
          </a:bodyPr>
          <a:lstStyle/>
          <a:p>
            <a:r>
              <a:rPr lang="en-US" dirty="0"/>
              <a:t>Board Meetings</a:t>
            </a:r>
          </a:p>
        </p:txBody>
      </p:sp>
      <p:sp>
        <p:nvSpPr>
          <p:cNvPr id="3" name="Slide Number Placeholder 2">
            <a:extLst>
              <a:ext uri="{FF2B5EF4-FFF2-40B4-BE49-F238E27FC236}">
                <a16:creationId xmlns:a16="http://schemas.microsoft.com/office/drawing/2014/main" id="{629261E9-B34F-ECB3-F7AF-907633C5181C}"/>
              </a:ext>
            </a:extLst>
          </p:cNvPr>
          <p:cNvSpPr>
            <a:spLocks noGrp="1"/>
          </p:cNvSpPr>
          <p:nvPr>
            <p:ph type="sldNum" sz="quarter" idx="12"/>
          </p:nvPr>
        </p:nvSpPr>
        <p:spPr/>
        <p:txBody>
          <a:bodyPr/>
          <a:lstStyle/>
          <a:p>
            <a:fld id="{B212C38A-D241-7041-9EFC-6446870ABFAA}" type="slidenum">
              <a:rPr lang="en-US" smtClean="0"/>
              <a:t>44</a:t>
            </a:fld>
            <a:endParaRPr lang="en-US" dirty="0"/>
          </a:p>
        </p:txBody>
      </p:sp>
      <p:sp>
        <p:nvSpPr>
          <p:cNvPr id="4" name="Content Placeholder 3">
            <a:extLst>
              <a:ext uri="{FF2B5EF4-FFF2-40B4-BE49-F238E27FC236}">
                <a16:creationId xmlns:a16="http://schemas.microsoft.com/office/drawing/2014/main" id="{41C1A3DD-2187-D966-BF3A-56B8CC20FF4B}"/>
              </a:ext>
            </a:extLst>
          </p:cNvPr>
          <p:cNvSpPr>
            <a:spLocks noGrp="1"/>
          </p:cNvSpPr>
          <p:nvPr>
            <p:ph idx="1"/>
          </p:nvPr>
        </p:nvSpPr>
        <p:spPr/>
        <p:txBody>
          <a:bodyPr>
            <a:normAutofit/>
          </a:bodyPr>
          <a:lstStyle/>
          <a:p>
            <a:r>
              <a:rPr lang="en-US" b="1" u="sng" dirty="0"/>
              <a:t>Everyone should come to the meeting: </a:t>
            </a:r>
            <a:endParaRPr lang="en-US" dirty="0"/>
          </a:p>
          <a:p>
            <a:pPr lvl="1"/>
            <a:r>
              <a:rPr lang="en-US" dirty="0"/>
              <a:t>On time</a:t>
            </a:r>
          </a:p>
          <a:p>
            <a:pPr lvl="1"/>
            <a:r>
              <a:rPr lang="en-US" dirty="0"/>
              <a:t>Prepared to discuss issues (read and researched)</a:t>
            </a:r>
          </a:p>
          <a:p>
            <a:pPr lvl="1"/>
            <a:r>
              <a:rPr lang="en-US" dirty="0"/>
              <a:t>Undistracted (no emailing or texting)</a:t>
            </a:r>
          </a:p>
          <a:p>
            <a:pPr lvl="1"/>
            <a:r>
              <a:rPr lang="en-US" dirty="0"/>
              <a:t>Withholding unrelated communications (no rabbit trails)</a:t>
            </a:r>
          </a:p>
          <a:p>
            <a:endParaRPr lang="en-US" dirty="0"/>
          </a:p>
        </p:txBody>
      </p:sp>
      <p:sp>
        <p:nvSpPr>
          <p:cNvPr id="5" name="TextBox 4">
            <a:extLst>
              <a:ext uri="{FF2B5EF4-FFF2-40B4-BE49-F238E27FC236}">
                <a16:creationId xmlns:a16="http://schemas.microsoft.com/office/drawing/2014/main" id="{D9F99B83-6A4B-49ED-A158-BC0276E5775E}"/>
              </a:ext>
            </a:extLst>
          </p:cNvPr>
          <p:cNvSpPr txBox="1"/>
          <p:nvPr/>
        </p:nvSpPr>
        <p:spPr>
          <a:xfrm>
            <a:off x="5948039" y="4292124"/>
            <a:ext cx="5486400" cy="1477328"/>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Create a professional,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safe environment where differing ideas are welcomed</a:t>
            </a:r>
          </a:p>
          <a:p>
            <a:endParaRPr lang="en-US" dirty="0"/>
          </a:p>
        </p:txBody>
      </p:sp>
      <p:pic>
        <p:nvPicPr>
          <p:cNvPr id="6" name="Picture 5">
            <a:extLst>
              <a:ext uri="{FF2B5EF4-FFF2-40B4-BE49-F238E27FC236}">
                <a16:creationId xmlns:a16="http://schemas.microsoft.com/office/drawing/2014/main" id="{79E8D498-C926-459B-A3CA-C95B6F6B5536}"/>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41685" y="3174491"/>
            <a:ext cx="509017" cy="509017"/>
          </a:xfrm>
          <a:prstGeom prst="rect">
            <a:avLst/>
          </a:prstGeom>
        </p:spPr>
      </p:pic>
    </p:spTree>
    <p:extLst>
      <p:ext uri="{BB962C8B-B14F-4D97-AF65-F5344CB8AC3E}">
        <p14:creationId xmlns:p14="http://schemas.microsoft.com/office/powerpoint/2010/main" val="944392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3239D-B72F-4019-9BB7-3D202B38D4BC}"/>
              </a:ext>
            </a:extLst>
          </p:cNvPr>
          <p:cNvSpPr>
            <a:spLocks noGrp="1"/>
          </p:cNvSpPr>
          <p:nvPr>
            <p:ph type="title"/>
          </p:nvPr>
        </p:nvSpPr>
        <p:spPr>
          <a:xfrm>
            <a:off x="390865" y="325601"/>
            <a:ext cx="11236960" cy="620395"/>
          </a:xfrm>
        </p:spPr>
        <p:txBody>
          <a:bodyPr>
            <a:normAutofit fontScale="90000"/>
          </a:bodyPr>
          <a:lstStyle/>
          <a:p>
            <a:r>
              <a:rPr lang="en-US" dirty="0"/>
              <a:t>Committees</a:t>
            </a:r>
          </a:p>
        </p:txBody>
      </p:sp>
      <p:sp>
        <p:nvSpPr>
          <p:cNvPr id="3" name="Slide Number Placeholder 2">
            <a:extLst>
              <a:ext uri="{FF2B5EF4-FFF2-40B4-BE49-F238E27FC236}">
                <a16:creationId xmlns:a16="http://schemas.microsoft.com/office/drawing/2014/main" id="{55305CDC-484E-4510-8ABA-FFBB712E1935}"/>
              </a:ext>
            </a:extLst>
          </p:cNvPr>
          <p:cNvSpPr>
            <a:spLocks noGrp="1"/>
          </p:cNvSpPr>
          <p:nvPr>
            <p:ph type="sldNum" sz="quarter" idx="12"/>
          </p:nvPr>
        </p:nvSpPr>
        <p:spPr/>
        <p:txBody>
          <a:bodyPr/>
          <a:lstStyle/>
          <a:p>
            <a:fld id="{B212C38A-D241-7041-9EFC-6446870ABFAA}" type="slidenum">
              <a:rPr lang="en-US" smtClean="0"/>
              <a:t>45</a:t>
            </a:fld>
            <a:endParaRPr lang="en-US" dirty="0"/>
          </a:p>
        </p:txBody>
      </p:sp>
      <p:sp>
        <p:nvSpPr>
          <p:cNvPr id="5" name="Oval 4">
            <a:extLst>
              <a:ext uri="{FF2B5EF4-FFF2-40B4-BE49-F238E27FC236}">
                <a16:creationId xmlns:a16="http://schemas.microsoft.com/office/drawing/2014/main" id="{413C28CB-2D44-4CE7-84D3-5BC663CC2BC1}"/>
              </a:ext>
            </a:extLst>
          </p:cNvPr>
          <p:cNvSpPr/>
          <p:nvPr/>
        </p:nvSpPr>
        <p:spPr>
          <a:xfrm>
            <a:off x="1252113" y="1498416"/>
            <a:ext cx="2252089" cy="856394"/>
          </a:xfrm>
          <a:prstGeom prst="ellipse">
            <a:avLst/>
          </a:prstGeom>
          <a:solidFill>
            <a:schemeClr val="bg2"/>
          </a:solidFill>
          <a:ln>
            <a:solidFill>
              <a:srgbClr val="65616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lumMod val="90000"/>
                    <a:lumOff val="10000"/>
                  </a:schemeClr>
                </a:solidFill>
                <a:latin typeface="Arial" panose="020B0604020202020204" pitchFamily="34" charset="0"/>
                <a:cs typeface="Arial" panose="020B0604020202020204" pitchFamily="34" charset="0"/>
              </a:rPr>
              <a:t>Standing</a:t>
            </a:r>
          </a:p>
          <a:p>
            <a:pPr algn="ctr"/>
            <a:r>
              <a:rPr lang="en-US" sz="2000" dirty="0">
                <a:solidFill>
                  <a:schemeClr val="tx1">
                    <a:lumMod val="90000"/>
                    <a:lumOff val="10000"/>
                  </a:schemeClr>
                </a:solidFill>
                <a:latin typeface="Arial" panose="020B0604020202020204" pitchFamily="34" charset="0"/>
                <a:cs typeface="Arial" panose="020B0604020202020204" pitchFamily="34" charset="0"/>
              </a:rPr>
              <a:t>Committees</a:t>
            </a:r>
            <a:endParaRPr lang="en-US" sz="2000" dirty="0">
              <a:solidFill>
                <a:schemeClr val="accent1">
                  <a:lumMod val="5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BFA04AC-411D-4922-A23E-BBF483768B6C}"/>
              </a:ext>
            </a:extLst>
          </p:cNvPr>
          <p:cNvSpPr txBox="1"/>
          <p:nvPr/>
        </p:nvSpPr>
        <p:spPr>
          <a:xfrm>
            <a:off x="4854000" y="1138064"/>
            <a:ext cx="1791476" cy="369332"/>
          </a:xfrm>
          <a:prstGeom prst="rect">
            <a:avLst/>
          </a:prstGeom>
          <a:solidFill>
            <a:schemeClr val="accent1"/>
          </a:solidFill>
          <a:ln>
            <a:solidFill>
              <a:srgbClr val="7F3400"/>
            </a:solidFill>
          </a:ln>
        </p:spPr>
        <p:txBody>
          <a:bodyPr wrap="none" rtlCol="0">
            <a:spAutoFit/>
          </a:bodyPr>
          <a:lstStyle/>
          <a:p>
            <a:r>
              <a:rPr lang="en-US" dirty="0">
                <a:latin typeface="Arial" panose="020B0604020202020204" pitchFamily="34" charset="0"/>
                <a:cs typeface="Arial" panose="020B0604020202020204" pitchFamily="34" charset="0"/>
              </a:rPr>
              <a:t>PR – Marketing</a:t>
            </a:r>
          </a:p>
        </p:txBody>
      </p:sp>
      <p:sp>
        <p:nvSpPr>
          <p:cNvPr id="7" name="TextBox 6">
            <a:extLst>
              <a:ext uri="{FF2B5EF4-FFF2-40B4-BE49-F238E27FC236}">
                <a16:creationId xmlns:a16="http://schemas.microsoft.com/office/drawing/2014/main" id="{B22D3A8C-D406-4A6A-AFFB-7BC216FDDCB4}"/>
              </a:ext>
            </a:extLst>
          </p:cNvPr>
          <p:cNvSpPr txBox="1"/>
          <p:nvPr/>
        </p:nvSpPr>
        <p:spPr>
          <a:xfrm>
            <a:off x="7709997" y="1162414"/>
            <a:ext cx="1184940" cy="369332"/>
          </a:xfrm>
          <a:prstGeom prst="rect">
            <a:avLst/>
          </a:prstGeom>
          <a:solidFill>
            <a:schemeClr val="accent1"/>
          </a:solidFill>
          <a:ln>
            <a:solidFill>
              <a:schemeClr val="accent3">
                <a:lumMod val="50000"/>
              </a:schemeClr>
            </a:solidFill>
          </a:ln>
        </p:spPr>
        <p:txBody>
          <a:bodyPr wrap="none" rtlCol="0">
            <a:spAutoFit/>
          </a:bodyPr>
          <a:lstStyle/>
          <a:p>
            <a:r>
              <a:rPr lang="en-US" dirty="0">
                <a:latin typeface="Arial" panose="020B0604020202020204" pitchFamily="34" charset="0"/>
                <a:cs typeface="Arial" panose="020B0604020202020204" pitchFamily="34" charset="0"/>
              </a:rPr>
              <a:t>Executive</a:t>
            </a:r>
          </a:p>
        </p:txBody>
      </p:sp>
      <p:sp>
        <p:nvSpPr>
          <p:cNvPr id="8" name="TextBox 7">
            <a:extLst>
              <a:ext uri="{FF2B5EF4-FFF2-40B4-BE49-F238E27FC236}">
                <a16:creationId xmlns:a16="http://schemas.microsoft.com/office/drawing/2014/main" id="{F6801BE9-B5C4-4F56-BC6D-0985BB747DF0}"/>
              </a:ext>
            </a:extLst>
          </p:cNvPr>
          <p:cNvSpPr txBox="1"/>
          <p:nvPr/>
        </p:nvSpPr>
        <p:spPr>
          <a:xfrm>
            <a:off x="5070237" y="1932443"/>
            <a:ext cx="1005403" cy="369332"/>
          </a:xfrm>
          <a:prstGeom prst="rect">
            <a:avLst/>
          </a:prstGeom>
          <a:solidFill>
            <a:schemeClr val="accent1"/>
          </a:solidFill>
          <a:ln>
            <a:solidFill>
              <a:schemeClr val="accent3">
                <a:lumMod val="50000"/>
              </a:schemeClr>
            </a:solidFill>
          </a:ln>
        </p:spPr>
        <p:txBody>
          <a:bodyPr wrap="none" rtlCol="0">
            <a:spAutoFit/>
          </a:bodyPr>
          <a:lstStyle/>
          <a:p>
            <a:r>
              <a:rPr lang="en-US" dirty="0">
                <a:latin typeface="Arial" panose="020B0604020202020204" pitchFamily="34" charset="0"/>
                <a:cs typeface="Arial" panose="020B0604020202020204" pitchFamily="34" charset="0"/>
              </a:rPr>
              <a:t>Finance</a:t>
            </a:r>
          </a:p>
        </p:txBody>
      </p:sp>
      <p:sp>
        <p:nvSpPr>
          <p:cNvPr id="9" name="TextBox 8">
            <a:extLst>
              <a:ext uri="{FF2B5EF4-FFF2-40B4-BE49-F238E27FC236}">
                <a16:creationId xmlns:a16="http://schemas.microsoft.com/office/drawing/2014/main" id="{651666C6-F992-4CA6-9B69-A342784019ED}"/>
              </a:ext>
            </a:extLst>
          </p:cNvPr>
          <p:cNvSpPr txBox="1"/>
          <p:nvPr/>
        </p:nvSpPr>
        <p:spPr>
          <a:xfrm>
            <a:off x="6521779" y="1940232"/>
            <a:ext cx="518091" cy="369332"/>
          </a:xfrm>
          <a:prstGeom prst="rect">
            <a:avLst/>
          </a:prstGeom>
          <a:solidFill>
            <a:schemeClr val="accent1"/>
          </a:solidFill>
          <a:ln>
            <a:solidFill>
              <a:schemeClr val="accent3">
                <a:lumMod val="50000"/>
              </a:schemeClr>
            </a:solidFill>
          </a:ln>
        </p:spPr>
        <p:txBody>
          <a:bodyPr wrap="none" rtlCol="0">
            <a:spAutoFit/>
          </a:bodyPr>
          <a:lstStyle/>
          <a:p>
            <a:r>
              <a:rPr lang="en-US" dirty="0">
                <a:latin typeface="Arial" panose="020B0604020202020204" pitchFamily="34" charset="0"/>
                <a:cs typeface="Arial" panose="020B0604020202020204" pitchFamily="34" charset="0"/>
              </a:rPr>
              <a:t>HR</a:t>
            </a:r>
          </a:p>
        </p:txBody>
      </p:sp>
      <p:sp>
        <p:nvSpPr>
          <p:cNvPr id="10" name="TextBox 9">
            <a:extLst>
              <a:ext uri="{FF2B5EF4-FFF2-40B4-BE49-F238E27FC236}">
                <a16:creationId xmlns:a16="http://schemas.microsoft.com/office/drawing/2014/main" id="{1C2351FC-6BB7-486B-8713-1D674D6788F1}"/>
              </a:ext>
            </a:extLst>
          </p:cNvPr>
          <p:cNvSpPr txBox="1"/>
          <p:nvPr/>
        </p:nvSpPr>
        <p:spPr>
          <a:xfrm>
            <a:off x="7407461" y="1927527"/>
            <a:ext cx="1069524" cy="369332"/>
          </a:xfrm>
          <a:prstGeom prst="rect">
            <a:avLst/>
          </a:prstGeom>
          <a:solidFill>
            <a:schemeClr val="accent1"/>
          </a:solidFill>
          <a:ln>
            <a:solidFill>
              <a:schemeClr val="accent3">
                <a:lumMod val="50000"/>
              </a:schemeClr>
            </a:solidFill>
          </a:ln>
        </p:spPr>
        <p:txBody>
          <a:bodyPr wrap="none" rtlCol="0">
            <a:spAutoFit/>
          </a:bodyPr>
          <a:lstStyle/>
          <a:p>
            <a:r>
              <a:rPr lang="en-US" dirty="0">
                <a:latin typeface="Arial" panose="020B0604020202020204" pitchFamily="34" charset="0"/>
                <a:cs typeface="Arial" panose="020B0604020202020204" pitchFamily="34" charset="0"/>
              </a:rPr>
              <a:t>Program</a:t>
            </a:r>
          </a:p>
        </p:txBody>
      </p:sp>
      <p:sp>
        <p:nvSpPr>
          <p:cNvPr id="11" name="TextBox 10">
            <a:extLst>
              <a:ext uri="{FF2B5EF4-FFF2-40B4-BE49-F238E27FC236}">
                <a16:creationId xmlns:a16="http://schemas.microsoft.com/office/drawing/2014/main" id="{C5A490B2-0A04-4EED-A9E1-92CC6127EBEC}"/>
              </a:ext>
            </a:extLst>
          </p:cNvPr>
          <p:cNvSpPr txBox="1"/>
          <p:nvPr/>
        </p:nvSpPr>
        <p:spPr>
          <a:xfrm>
            <a:off x="8870313" y="1921726"/>
            <a:ext cx="1441420" cy="369332"/>
          </a:xfrm>
          <a:prstGeom prst="rect">
            <a:avLst/>
          </a:prstGeom>
          <a:solidFill>
            <a:schemeClr val="accent1"/>
          </a:solidFill>
          <a:ln>
            <a:solidFill>
              <a:schemeClr val="accent3">
                <a:lumMod val="50000"/>
              </a:schemeClr>
            </a:solidFill>
          </a:ln>
        </p:spPr>
        <p:txBody>
          <a:bodyPr wrap="none" rtlCol="0">
            <a:spAutoFit/>
          </a:bodyPr>
          <a:lstStyle/>
          <a:p>
            <a:r>
              <a:rPr lang="en-US" dirty="0">
                <a:latin typeface="Arial" panose="020B0604020202020204" pitchFamily="34" charset="0"/>
                <a:cs typeface="Arial" panose="020B0604020202020204" pitchFamily="34" charset="0"/>
              </a:rPr>
              <a:t>Governance</a:t>
            </a:r>
          </a:p>
        </p:txBody>
      </p:sp>
      <p:sp>
        <p:nvSpPr>
          <p:cNvPr id="12" name="TextBox 11">
            <a:extLst>
              <a:ext uri="{FF2B5EF4-FFF2-40B4-BE49-F238E27FC236}">
                <a16:creationId xmlns:a16="http://schemas.microsoft.com/office/drawing/2014/main" id="{6C39975D-4015-470C-AADF-219A25458780}"/>
              </a:ext>
            </a:extLst>
          </p:cNvPr>
          <p:cNvSpPr txBox="1"/>
          <p:nvPr/>
        </p:nvSpPr>
        <p:spPr>
          <a:xfrm>
            <a:off x="4068223" y="2630104"/>
            <a:ext cx="2595582" cy="646331"/>
          </a:xfrm>
          <a:prstGeom prst="rect">
            <a:avLst/>
          </a:prstGeom>
          <a:solidFill>
            <a:schemeClr val="accent1"/>
          </a:solidFill>
          <a:ln>
            <a:solidFill>
              <a:schemeClr val="accent3">
                <a:lumMod val="50000"/>
              </a:schemeClr>
            </a:solidFill>
          </a:ln>
        </p:spPr>
        <p:txBody>
          <a:bodyPr wrap="none" rtlCol="0">
            <a:spAutoFit/>
          </a:bodyPr>
          <a:lstStyle/>
          <a:p>
            <a:pPr algn="ctr"/>
            <a:r>
              <a:rPr lang="en-US" dirty="0">
                <a:latin typeface="Arial" panose="020B0604020202020204" pitchFamily="34" charset="0"/>
                <a:cs typeface="Arial" panose="020B0604020202020204" pitchFamily="34" charset="0"/>
              </a:rPr>
              <a:t>Fundraising/</a:t>
            </a:r>
          </a:p>
          <a:p>
            <a:pPr algn="ctr"/>
            <a:r>
              <a:rPr lang="en-US" dirty="0">
                <a:latin typeface="Arial" panose="020B0604020202020204" pitchFamily="34" charset="0"/>
                <a:cs typeface="Arial" panose="020B0604020202020204" pitchFamily="34" charset="0"/>
              </a:rPr>
              <a:t>Resource Development</a:t>
            </a:r>
          </a:p>
        </p:txBody>
      </p:sp>
      <p:sp>
        <p:nvSpPr>
          <p:cNvPr id="14" name="TextBox 13">
            <a:extLst>
              <a:ext uri="{FF2B5EF4-FFF2-40B4-BE49-F238E27FC236}">
                <a16:creationId xmlns:a16="http://schemas.microsoft.com/office/drawing/2014/main" id="{5D7A354A-92B2-4001-B29C-6913E16DFE0B}"/>
              </a:ext>
            </a:extLst>
          </p:cNvPr>
          <p:cNvSpPr txBox="1"/>
          <p:nvPr/>
        </p:nvSpPr>
        <p:spPr>
          <a:xfrm>
            <a:off x="7590713" y="2618658"/>
            <a:ext cx="1941557" cy="923330"/>
          </a:xfrm>
          <a:prstGeom prst="rect">
            <a:avLst/>
          </a:prstGeom>
          <a:solidFill>
            <a:schemeClr val="accent1"/>
          </a:solidFill>
          <a:ln>
            <a:solidFill>
              <a:schemeClr val="accent3">
                <a:lumMod val="50000"/>
              </a:schemeClr>
            </a:solidFill>
          </a:ln>
        </p:spPr>
        <p:txBody>
          <a:bodyPr wrap="none" rtlCol="0">
            <a:spAutoFit/>
          </a:bodyPr>
          <a:lstStyle/>
          <a:p>
            <a:pPr algn="ctr"/>
            <a:r>
              <a:rPr lang="en-US" dirty="0">
                <a:latin typeface="Arial" panose="020B0604020202020204" pitchFamily="34" charset="0"/>
                <a:cs typeface="Arial" panose="020B0604020202020204" pitchFamily="34" charset="0"/>
              </a:rPr>
              <a:t>Board</a:t>
            </a:r>
          </a:p>
          <a:p>
            <a:pPr algn="ctr"/>
            <a:r>
              <a:rPr lang="en-US" dirty="0">
                <a:latin typeface="Arial" panose="020B0604020202020204" pitchFamily="34" charset="0"/>
                <a:cs typeface="Arial" panose="020B0604020202020204" pitchFamily="34" charset="0"/>
              </a:rPr>
              <a:t>Development,</a:t>
            </a:r>
          </a:p>
          <a:p>
            <a:pPr algn="ctr"/>
            <a:r>
              <a:rPr lang="en-US" dirty="0">
                <a:latin typeface="Arial" panose="020B0604020202020204" pitchFamily="34" charset="0"/>
                <a:cs typeface="Arial" panose="020B0604020202020204" pitchFamily="34" charset="0"/>
              </a:rPr>
              <a:t>aka</a:t>
            </a:r>
            <a:r>
              <a:rPr lang="en-US" i="1" dirty="0">
                <a:latin typeface="Arial" panose="020B0604020202020204" pitchFamily="34" charset="0"/>
                <a:cs typeface="Arial" panose="020B0604020202020204" pitchFamily="34" charset="0"/>
              </a:rPr>
              <a:t> “Nominating”</a:t>
            </a:r>
          </a:p>
        </p:txBody>
      </p:sp>
      <p:sp>
        <p:nvSpPr>
          <p:cNvPr id="15" name="Rectangle 14">
            <a:extLst>
              <a:ext uri="{FF2B5EF4-FFF2-40B4-BE49-F238E27FC236}">
                <a16:creationId xmlns:a16="http://schemas.microsoft.com/office/drawing/2014/main" id="{38E2E941-03E3-4806-A68D-FB1C0ECCBB21}"/>
              </a:ext>
            </a:extLst>
          </p:cNvPr>
          <p:cNvSpPr/>
          <p:nvPr/>
        </p:nvSpPr>
        <p:spPr>
          <a:xfrm>
            <a:off x="2394279" y="3841743"/>
            <a:ext cx="8255000" cy="74346"/>
          </a:xfrm>
          <a:prstGeom prst="rect">
            <a:avLst/>
          </a:prstGeom>
          <a:solidFill>
            <a:schemeClr val="bg1">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C86D4333-0550-451D-9A5E-AAC0D45576E0}"/>
              </a:ext>
            </a:extLst>
          </p:cNvPr>
          <p:cNvSpPr/>
          <p:nvPr/>
        </p:nvSpPr>
        <p:spPr>
          <a:xfrm>
            <a:off x="1252112" y="4348925"/>
            <a:ext cx="2252089" cy="856394"/>
          </a:xfrm>
          <a:prstGeom prst="ellipse">
            <a:avLst/>
          </a:prstGeom>
          <a:solidFill>
            <a:schemeClr val="bg2"/>
          </a:solidFill>
          <a:ln>
            <a:solidFill>
              <a:srgbClr val="65616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lumMod val="90000"/>
                    <a:lumOff val="10000"/>
                  </a:schemeClr>
                </a:solidFill>
                <a:latin typeface="Arial" panose="020B0604020202020204" pitchFamily="34" charset="0"/>
                <a:cs typeface="Arial" panose="020B0604020202020204" pitchFamily="34" charset="0"/>
              </a:rPr>
              <a:t>Ad-Hoc</a:t>
            </a:r>
          </a:p>
          <a:p>
            <a:pPr algn="ctr"/>
            <a:r>
              <a:rPr lang="en-US" sz="2000" dirty="0">
                <a:solidFill>
                  <a:schemeClr val="tx1">
                    <a:lumMod val="90000"/>
                    <a:lumOff val="10000"/>
                  </a:schemeClr>
                </a:solidFill>
                <a:latin typeface="Arial" panose="020B0604020202020204" pitchFamily="34" charset="0"/>
                <a:cs typeface="Arial" panose="020B0604020202020204" pitchFamily="34" charset="0"/>
              </a:rPr>
              <a:t>Committees</a:t>
            </a:r>
          </a:p>
        </p:txBody>
      </p:sp>
      <p:sp>
        <p:nvSpPr>
          <p:cNvPr id="17" name="TextBox 16">
            <a:extLst>
              <a:ext uri="{FF2B5EF4-FFF2-40B4-BE49-F238E27FC236}">
                <a16:creationId xmlns:a16="http://schemas.microsoft.com/office/drawing/2014/main" id="{2F99A9C1-540F-4DAD-AA42-C45A5EB0F8FC}"/>
              </a:ext>
            </a:extLst>
          </p:cNvPr>
          <p:cNvSpPr txBox="1"/>
          <p:nvPr/>
        </p:nvSpPr>
        <p:spPr>
          <a:xfrm>
            <a:off x="4681079" y="4735215"/>
            <a:ext cx="710451" cy="369332"/>
          </a:xfrm>
          <a:prstGeom prst="rect">
            <a:avLst/>
          </a:prstGeom>
          <a:solidFill>
            <a:schemeClr val="accent1"/>
          </a:solidFill>
          <a:ln>
            <a:solidFill>
              <a:srgbClr val="656163"/>
            </a:solidFill>
          </a:ln>
        </p:spPr>
        <p:txBody>
          <a:bodyPr wrap="none" rtlCol="0">
            <a:spAutoFit/>
          </a:bodyPr>
          <a:lstStyle/>
          <a:p>
            <a:r>
              <a:rPr lang="en-US" dirty="0">
                <a:latin typeface="Arial" panose="020B0604020202020204" pitchFamily="34" charset="0"/>
                <a:cs typeface="Arial" panose="020B0604020202020204" pitchFamily="34" charset="0"/>
              </a:rPr>
              <a:t>Audit</a:t>
            </a:r>
          </a:p>
        </p:txBody>
      </p:sp>
      <p:sp>
        <p:nvSpPr>
          <p:cNvPr id="18" name="TextBox 17">
            <a:extLst>
              <a:ext uri="{FF2B5EF4-FFF2-40B4-BE49-F238E27FC236}">
                <a16:creationId xmlns:a16="http://schemas.microsoft.com/office/drawing/2014/main" id="{79643B01-5764-4C6B-BC51-93F5E4061B76}"/>
              </a:ext>
            </a:extLst>
          </p:cNvPr>
          <p:cNvSpPr txBox="1"/>
          <p:nvPr/>
        </p:nvSpPr>
        <p:spPr>
          <a:xfrm>
            <a:off x="6009345" y="4736394"/>
            <a:ext cx="1095172" cy="369332"/>
          </a:xfrm>
          <a:prstGeom prst="rect">
            <a:avLst/>
          </a:prstGeom>
          <a:solidFill>
            <a:schemeClr val="accent1"/>
          </a:solidFill>
          <a:ln>
            <a:solidFill>
              <a:srgbClr val="656163"/>
            </a:solidFill>
          </a:ln>
        </p:spPr>
        <p:txBody>
          <a:bodyPr wrap="none" rtlCol="0">
            <a:spAutoFit/>
          </a:bodyPr>
          <a:lstStyle/>
          <a:p>
            <a:r>
              <a:rPr lang="en-US" dirty="0">
                <a:latin typeface="Arial" panose="020B0604020202020204" pitchFamily="34" charset="0"/>
                <a:cs typeface="Arial" panose="020B0604020202020204" pitchFamily="34" charset="0"/>
              </a:rPr>
              <a:t>Diversity</a:t>
            </a:r>
          </a:p>
        </p:txBody>
      </p:sp>
      <p:sp>
        <p:nvSpPr>
          <p:cNvPr id="19" name="TextBox 18">
            <a:extLst>
              <a:ext uri="{FF2B5EF4-FFF2-40B4-BE49-F238E27FC236}">
                <a16:creationId xmlns:a16="http://schemas.microsoft.com/office/drawing/2014/main" id="{A7FA859E-A93A-426E-9284-A2E276AE82A2}"/>
              </a:ext>
            </a:extLst>
          </p:cNvPr>
          <p:cNvSpPr txBox="1"/>
          <p:nvPr/>
        </p:nvSpPr>
        <p:spPr>
          <a:xfrm>
            <a:off x="7568300" y="4736394"/>
            <a:ext cx="1710725" cy="369332"/>
          </a:xfrm>
          <a:prstGeom prst="rect">
            <a:avLst/>
          </a:prstGeom>
          <a:solidFill>
            <a:schemeClr val="accent1"/>
          </a:solidFill>
          <a:ln>
            <a:solidFill>
              <a:srgbClr val="656163"/>
            </a:solidFill>
          </a:ln>
        </p:spPr>
        <p:txBody>
          <a:bodyPr wrap="none" rtlCol="0">
            <a:spAutoFit/>
          </a:bodyPr>
          <a:lstStyle/>
          <a:p>
            <a:r>
              <a:rPr lang="en-US" dirty="0">
                <a:latin typeface="Arial" panose="020B0604020202020204" pitchFamily="34" charset="0"/>
                <a:cs typeface="Arial" panose="020B0604020202020204" pitchFamily="34" charset="0"/>
              </a:rPr>
              <a:t>Special Events</a:t>
            </a:r>
          </a:p>
        </p:txBody>
      </p:sp>
    </p:spTree>
    <p:extLst>
      <p:ext uri="{BB962C8B-B14F-4D97-AF65-F5344CB8AC3E}">
        <p14:creationId xmlns:p14="http://schemas.microsoft.com/office/powerpoint/2010/main" val="3724230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3239D-B72F-4019-9BB7-3D202B38D4BC}"/>
              </a:ext>
            </a:extLst>
          </p:cNvPr>
          <p:cNvSpPr>
            <a:spLocks noGrp="1"/>
          </p:cNvSpPr>
          <p:nvPr>
            <p:ph type="title"/>
          </p:nvPr>
        </p:nvSpPr>
        <p:spPr/>
        <p:txBody>
          <a:bodyPr>
            <a:normAutofit fontScale="90000"/>
          </a:bodyPr>
          <a:lstStyle/>
          <a:p>
            <a:r>
              <a:rPr lang="en-US" dirty="0"/>
              <a:t>Committees</a:t>
            </a:r>
          </a:p>
        </p:txBody>
      </p:sp>
      <p:sp>
        <p:nvSpPr>
          <p:cNvPr id="3" name="Slide Number Placeholder 2">
            <a:extLst>
              <a:ext uri="{FF2B5EF4-FFF2-40B4-BE49-F238E27FC236}">
                <a16:creationId xmlns:a16="http://schemas.microsoft.com/office/drawing/2014/main" id="{55305CDC-484E-4510-8ABA-FFBB712E1935}"/>
              </a:ext>
            </a:extLst>
          </p:cNvPr>
          <p:cNvSpPr>
            <a:spLocks noGrp="1"/>
          </p:cNvSpPr>
          <p:nvPr>
            <p:ph type="sldNum" sz="quarter" idx="12"/>
          </p:nvPr>
        </p:nvSpPr>
        <p:spPr/>
        <p:txBody>
          <a:bodyPr/>
          <a:lstStyle/>
          <a:p>
            <a:fld id="{B212C38A-D241-7041-9EFC-6446870ABFAA}" type="slidenum">
              <a:rPr lang="en-US" smtClean="0"/>
              <a:t>46</a:t>
            </a:fld>
            <a:endParaRPr lang="en-US" dirty="0"/>
          </a:p>
        </p:txBody>
      </p:sp>
      <p:sp>
        <p:nvSpPr>
          <p:cNvPr id="4" name="TextBox 3">
            <a:extLst>
              <a:ext uri="{FF2B5EF4-FFF2-40B4-BE49-F238E27FC236}">
                <a16:creationId xmlns:a16="http://schemas.microsoft.com/office/drawing/2014/main" id="{D822CE0A-0F77-4525-8FB2-1DD2B5F379F9}"/>
              </a:ext>
            </a:extLst>
          </p:cNvPr>
          <p:cNvSpPr txBox="1"/>
          <p:nvPr/>
        </p:nvSpPr>
        <p:spPr>
          <a:xfrm>
            <a:off x="2796910" y="1454424"/>
            <a:ext cx="1127232" cy="769441"/>
          </a:xfrm>
          <a:prstGeom prst="rect">
            <a:avLst/>
          </a:prstGeom>
          <a:solidFill>
            <a:schemeClr val="accent1"/>
          </a:solidFill>
          <a:ln>
            <a:solidFill>
              <a:schemeClr val="accent3">
                <a:lumMod val="50000"/>
              </a:schemeClr>
            </a:solidFill>
          </a:ln>
        </p:spPr>
        <p:txBody>
          <a:bodyPr wrap="none" rtlCol="0">
            <a:spAutoFit/>
          </a:bodyPr>
          <a:lstStyle/>
          <a:p>
            <a:pPr algn="ctr"/>
            <a:r>
              <a:rPr lang="en-US" sz="2200" dirty="0">
                <a:latin typeface="Arial" panose="020B0604020202020204" pitchFamily="34" charset="0"/>
                <a:cs typeface="Arial" panose="020B0604020202020204" pitchFamily="34" charset="0"/>
              </a:rPr>
              <a:t>Internal</a:t>
            </a:r>
          </a:p>
          <a:p>
            <a:pPr algn="ctr"/>
            <a:r>
              <a:rPr lang="en-US" sz="2200" dirty="0">
                <a:latin typeface="Arial" panose="020B0604020202020204" pitchFamily="34" charset="0"/>
                <a:cs typeface="Arial" panose="020B0604020202020204" pitchFamily="34" charset="0"/>
              </a:rPr>
              <a:t>Affairs</a:t>
            </a:r>
          </a:p>
        </p:txBody>
      </p:sp>
      <p:sp>
        <p:nvSpPr>
          <p:cNvPr id="5" name="TextBox 4">
            <a:extLst>
              <a:ext uri="{FF2B5EF4-FFF2-40B4-BE49-F238E27FC236}">
                <a16:creationId xmlns:a16="http://schemas.microsoft.com/office/drawing/2014/main" id="{A91E5DDC-F382-4281-8701-B563049E7D4A}"/>
              </a:ext>
            </a:extLst>
          </p:cNvPr>
          <p:cNvSpPr txBox="1"/>
          <p:nvPr/>
        </p:nvSpPr>
        <p:spPr>
          <a:xfrm>
            <a:off x="5421753" y="1454424"/>
            <a:ext cx="1262347" cy="769441"/>
          </a:xfrm>
          <a:prstGeom prst="rect">
            <a:avLst/>
          </a:prstGeom>
          <a:solidFill>
            <a:schemeClr val="accent1"/>
          </a:solidFill>
          <a:ln>
            <a:solidFill>
              <a:schemeClr val="accent3">
                <a:lumMod val="50000"/>
              </a:schemeClr>
            </a:solidFill>
          </a:ln>
        </p:spPr>
        <p:txBody>
          <a:bodyPr wrap="none" rtlCol="0">
            <a:spAutoFit/>
          </a:bodyPr>
          <a:lstStyle/>
          <a:p>
            <a:pPr algn="ctr"/>
            <a:r>
              <a:rPr lang="en-US" sz="2200" dirty="0">
                <a:latin typeface="Arial" panose="020B0604020202020204" pitchFamily="34" charset="0"/>
                <a:cs typeface="Arial" panose="020B0604020202020204" pitchFamily="34" charset="0"/>
              </a:rPr>
              <a:t>External</a:t>
            </a:r>
          </a:p>
          <a:p>
            <a:pPr algn="ctr"/>
            <a:r>
              <a:rPr lang="en-US" sz="2200" dirty="0">
                <a:latin typeface="Arial" panose="020B0604020202020204" pitchFamily="34" charset="0"/>
                <a:cs typeface="Arial" panose="020B0604020202020204" pitchFamily="34" charset="0"/>
              </a:rPr>
              <a:t>Affairs</a:t>
            </a:r>
          </a:p>
        </p:txBody>
      </p:sp>
      <p:sp>
        <p:nvSpPr>
          <p:cNvPr id="6" name="TextBox 5">
            <a:extLst>
              <a:ext uri="{FF2B5EF4-FFF2-40B4-BE49-F238E27FC236}">
                <a16:creationId xmlns:a16="http://schemas.microsoft.com/office/drawing/2014/main" id="{16E9D9FC-4567-47E5-9F3E-A570C40363BC}"/>
              </a:ext>
            </a:extLst>
          </p:cNvPr>
          <p:cNvSpPr txBox="1"/>
          <p:nvPr/>
        </p:nvSpPr>
        <p:spPr>
          <a:xfrm>
            <a:off x="7942820" y="1623757"/>
            <a:ext cx="1723549" cy="430887"/>
          </a:xfrm>
          <a:prstGeom prst="rect">
            <a:avLst/>
          </a:prstGeom>
          <a:solidFill>
            <a:schemeClr val="accent1"/>
          </a:solidFill>
          <a:ln>
            <a:solidFill>
              <a:schemeClr val="accent3">
                <a:lumMod val="50000"/>
              </a:schemeClr>
            </a:solidFill>
          </a:ln>
        </p:spPr>
        <p:txBody>
          <a:bodyPr wrap="none" rtlCol="0">
            <a:spAutoFit/>
          </a:bodyPr>
          <a:lstStyle/>
          <a:p>
            <a:pPr algn="ctr"/>
            <a:r>
              <a:rPr lang="en-US" sz="2200" dirty="0">
                <a:latin typeface="Arial" panose="020B0604020202020204" pitchFamily="34" charset="0"/>
                <a:cs typeface="Arial" panose="020B0604020202020204" pitchFamily="34" charset="0"/>
              </a:rPr>
              <a:t>Governance</a:t>
            </a:r>
          </a:p>
        </p:txBody>
      </p:sp>
      <p:sp>
        <p:nvSpPr>
          <p:cNvPr id="7" name="Rectangle 6">
            <a:extLst>
              <a:ext uri="{FF2B5EF4-FFF2-40B4-BE49-F238E27FC236}">
                <a16:creationId xmlns:a16="http://schemas.microsoft.com/office/drawing/2014/main" id="{14C4CA99-153B-4AF2-A889-1A50CA5E2D48}"/>
              </a:ext>
            </a:extLst>
          </p:cNvPr>
          <p:cNvSpPr/>
          <p:nvPr/>
        </p:nvSpPr>
        <p:spPr>
          <a:xfrm>
            <a:off x="2383375" y="2470585"/>
            <a:ext cx="2046111" cy="2372188"/>
          </a:xfrm>
          <a:prstGeom prst="rect">
            <a:avLst/>
          </a:prstGeom>
          <a:ln>
            <a:solidFill>
              <a:srgbClr val="656163"/>
            </a:solidFill>
          </a:ln>
        </p:spPr>
        <p:txBody>
          <a:bodyPr wrap="square">
            <a:spAutoFit/>
          </a:bodyPr>
          <a:lstStyle/>
          <a:p>
            <a:pPr algn="ctr">
              <a:lnSpc>
                <a:spcPct val="110000"/>
              </a:lnSpc>
            </a:pPr>
            <a:r>
              <a:rPr lang="en-US" sz="1700" dirty="0">
                <a:latin typeface="Arial" panose="020B0604020202020204" pitchFamily="34" charset="0"/>
                <a:cs typeface="Arial" panose="020B0604020202020204" pitchFamily="34" charset="0"/>
              </a:rPr>
              <a:t>Internal and operational issues  including finance, HR, and facilities</a:t>
            </a:r>
          </a:p>
          <a:p>
            <a:pPr algn="ctr">
              <a:lnSpc>
                <a:spcPct val="110000"/>
              </a:lnSpc>
            </a:pPr>
            <a:endParaRPr lang="en-US" sz="1700" dirty="0">
              <a:latin typeface="Arial" panose="020B0604020202020204" pitchFamily="34" charset="0"/>
              <a:cs typeface="Arial" panose="020B0604020202020204" pitchFamily="34" charset="0"/>
            </a:endParaRPr>
          </a:p>
          <a:p>
            <a:pPr algn="ctr">
              <a:lnSpc>
                <a:spcPct val="110000"/>
              </a:lnSpc>
            </a:pPr>
            <a:r>
              <a:rPr lang="en-US" sz="1700" dirty="0">
                <a:latin typeface="Arial" panose="020B0604020202020204" pitchFamily="34" charset="0"/>
                <a:cs typeface="Arial" panose="020B0604020202020204" pitchFamily="34" charset="0"/>
              </a:rPr>
              <a:t>Staffed by the CFO and the director of HR</a:t>
            </a:r>
          </a:p>
        </p:txBody>
      </p:sp>
      <p:sp>
        <p:nvSpPr>
          <p:cNvPr id="8" name="Rectangle 7">
            <a:extLst>
              <a:ext uri="{FF2B5EF4-FFF2-40B4-BE49-F238E27FC236}">
                <a16:creationId xmlns:a16="http://schemas.microsoft.com/office/drawing/2014/main" id="{F1E921BA-B384-47C7-B684-11C20CCFF398}"/>
              </a:ext>
            </a:extLst>
          </p:cNvPr>
          <p:cNvSpPr/>
          <p:nvPr/>
        </p:nvSpPr>
        <p:spPr>
          <a:xfrm>
            <a:off x="5050375" y="2470585"/>
            <a:ext cx="1975556" cy="2677913"/>
          </a:xfrm>
          <a:prstGeom prst="rect">
            <a:avLst/>
          </a:prstGeom>
          <a:ln>
            <a:solidFill>
              <a:srgbClr val="656163"/>
            </a:solidFill>
          </a:ln>
        </p:spPr>
        <p:txBody>
          <a:bodyPr wrap="square">
            <a:spAutoFit/>
          </a:bodyPr>
          <a:lstStyle/>
          <a:p>
            <a:pPr algn="ctr">
              <a:lnSpc>
                <a:spcPct val="110000"/>
              </a:lnSpc>
            </a:pPr>
            <a:r>
              <a:rPr lang="en-US" sz="1700" dirty="0">
                <a:latin typeface="Arial" panose="020B0604020202020204" pitchFamily="34" charset="0"/>
                <a:cs typeface="Arial" panose="020B0604020202020204" pitchFamily="34" charset="0"/>
              </a:rPr>
              <a:t>External issues including fundraising, </a:t>
            </a:r>
          </a:p>
          <a:p>
            <a:pPr algn="ctr">
              <a:lnSpc>
                <a:spcPct val="110000"/>
              </a:lnSpc>
            </a:pPr>
            <a:r>
              <a:rPr lang="en-US" sz="1700" dirty="0">
                <a:latin typeface="Arial" panose="020B0604020202020204" pitchFamily="34" charset="0"/>
                <a:cs typeface="Arial" panose="020B0604020202020204" pitchFamily="34" charset="0"/>
              </a:rPr>
              <a:t>PR/marketing</a:t>
            </a:r>
          </a:p>
          <a:p>
            <a:pPr algn="ctr">
              <a:lnSpc>
                <a:spcPct val="110000"/>
              </a:lnSpc>
            </a:pPr>
            <a:endParaRPr lang="en-US" sz="1700" dirty="0">
              <a:latin typeface="Arial" panose="020B0604020202020204" pitchFamily="34" charset="0"/>
              <a:cs typeface="Arial" panose="020B0604020202020204" pitchFamily="34" charset="0"/>
            </a:endParaRPr>
          </a:p>
          <a:p>
            <a:pPr algn="ctr">
              <a:lnSpc>
                <a:spcPct val="110000"/>
              </a:lnSpc>
            </a:pPr>
            <a:r>
              <a:rPr lang="en-US" sz="1700" dirty="0">
                <a:latin typeface="Arial" panose="020B0604020202020204" pitchFamily="34" charset="0"/>
                <a:cs typeface="Arial" panose="020B0604020202020204" pitchFamily="34" charset="0"/>
              </a:rPr>
              <a:t>Staffed by the development director (or by the ED)</a:t>
            </a:r>
          </a:p>
        </p:txBody>
      </p:sp>
      <p:sp>
        <p:nvSpPr>
          <p:cNvPr id="9" name="Rectangle 8">
            <a:extLst>
              <a:ext uri="{FF2B5EF4-FFF2-40B4-BE49-F238E27FC236}">
                <a16:creationId xmlns:a16="http://schemas.microsoft.com/office/drawing/2014/main" id="{5B81B840-3329-46E7-8446-9094168A27C3}"/>
              </a:ext>
            </a:extLst>
          </p:cNvPr>
          <p:cNvSpPr/>
          <p:nvPr/>
        </p:nvSpPr>
        <p:spPr>
          <a:xfrm>
            <a:off x="7491597" y="2468240"/>
            <a:ext cx="2695222" cy="2659959"/>
          </a:xfrm>
          <a:prstGeom prst="rect">
            <a:avLst/>
          </a:prstGeom>
          <a:ln>
            <a:solidFill>
              <a:srgbClr val="656163"/>
            </a:solidFill>
          </a:ln>
        </p:spPr>
        <p:txBody>
          <a:bodyPr wrap="square">
            <a:spAutoFit/>
          </a:bodyPr>
          <a:lstStyle/>
          <a:p>
            <a:pPr algn="ctr">
              <a:lnSpc>
                <a:spcPct val="110000"/>
              </a:lnSpc>
            </a:pPr>
            <a:r>
              <a:rPr lang="en-US" sz="1700" dirty="0">
                <a:latin typeface="Arial" panose="020B0604020202020204" pitchFamily="34" charset="0"/>
                <a:cs typeface="Arial" panose="020B0604020202020204" pitchFamily="34" charset="0"/>
              </a:rPr>
              <a:t>Responsible for health </a:t>
            </a:r>
          </a:p>
          <a:p>
            <a:pPr algn="ctr">
              <a:lnSpc>
                <a:spcPct val="110000"/>
              </a:lnSpc>
            </a:pPr>
            <a:r>
              <a:rPr lang="en-US" sz="1700" dirty="0">
                <a:latin typeface="Arial" panose="020B0604020202020204" pitchFamily="34" charset="0"/>
                <a:cs typeface="Arial" panose="020B0604020202020204" pitchFamily="34" charset="0"/>
              </a:rPr>
              <a:t>and functioning of board </a:t>
            </a:r>
          </a:p>
          <a:p>
            <a:pPr algn="ctr">
              <a:lnSpc>
                <a:spcPct val="110000"/>
              </a:lnSpc>
            </a:pPr>
            <a:endParaRPr lang="en-US" sz="1700" dirty="0">
              <a:latin typeface="Arial" panose="020B0604020202020204" pitchFamily="34" charset="0"/>
              <a:cs typeface="Arial" panose="020B0604020202020204" pitchFamily="34" charset="0"/>
            </a:endParaRPr>
          </a:p>
          <a:p>
            <a:pPr algn="ctr">
              <a:lnSpc>
                <a:spcPct val="110000"/>
              </a:lnSpc>
            </a:pPr>
            <a:r>
              <a:rPr lang="en-US" sz="1700" dirty="0">
                <a:latin typeface="Arial" panose="020B0604020202020204" pitchFamily="34" charset="0"/>
                <a:cs typeface="Arial" panose="020B0604020202020204" pitchFamily="34" charset="0"/>
              </a:rPr>
              <a:t>It recruits new members, conducts orientation, produces board materials, and evaluates performance of the board itself </a:t>
            </a:r>
          </a:p>
        </p:txBody>
      </p:sp>
      <p:sp>
        <p:nvSpPr>
          <p:cNvPr id="10" name="TextBox 9">
            <a:extLst>
              <a:ext uri="{FF2B5EF4-FFF2-40B4-BE49-F238E27FC236}">
                <a16:creationId xmlns:a16="http://schemas.microsoft.com/office/drawing/2014/main" id="{E7DF764E-AC59-4084-80C1-9AD81054A82A}"/>
              </a:ext>
            </a:extLst>
          </p:cNvPr>
          <p:cNvSpPr txBox="1"/>
          <p:nvPr/>
        </p:nvSpPr>
        <p:spPr>
          <a:xfrm>
            <a:off x="2530167" y="5403576"/>
            <a:ext cx="7045518" cy="646331"/>
          </a:xfrm>
          <a:prstGeom prst="rect">
            <a:avLst/>
          </a:prstGeom>
          <a:noFill/>
        </p:spPr>
        <p:txBody>
          <a:bodyPr wrap="none" rtlCol="0">
            <a:spAutoFit/>
          </a:bodyPr>
          <a:lstStyle/>
          <a:p>
            <a:r>
              <a:rPr lang="en-US" b="1" dirty="0">
                <a:solidFill>
                  <a:srgbClr val="302E2F"/>
                </a:solidFill>
                <a:latin typeface="Arial" panose="020B0604020202020204" pitchFamily="34" charset="0"/>
                <a:cs typeface="Arial" panose="020B0604020202020204" pitchFamily="34" charset="0"/>
              </a:rPr>
              <a:t>Advantages: </a:t>
            </a:r>
            <a:r>
              <a:rPr lang="en-US" dirty="0">
                <a:solidFill>
                  <a:srgbClr val="302E2F"/>
                </a:solidFill>
                <a:latin typeface="Arial" panose="020B0604020202020204" pitchFamily="34" charset="0"/>
                <a:cs typeface="Arial" panose="020B0604020202020204" pitchFamily="34" charset="0"/>
              </a:rPr>
              <a:t>each person serves one committee, fewer meetings, </a:t>
            </a:r>
          </a:p>
          <a:p>
            <a:pPr indent="1481138"/>
            <a:r>
              <a:rPr lang="en-US" dirty="0">
                <a:solidFill>
                  <a:srgbClr val="302E2F"/>
                </a:solidFill>
                <a:latin typeface="Arial" panose="020B0604020202020204" pitchFamily="34" charset="0"/>
                <a:cs typeface="Arial" panose="020B0604020202020204" pitchFamily="34" charset="0"/>
              </a:rPr>
              <a:t>less overlap of duties – clear lines </a:t>
            </a:r>
          </a:p>
        </p:txBody>
      </p:sp>
    </p:spTree>
    <p:extLst>
      <p:ext uri="{BB962C8B-B14F-4D97-AF65-F5344CB8AC3E}">
        <p14:creationId xmlns:p14="http://schemas.microsoft.com/office/powerpoint/2010/main" val="1871405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3239D-B72F-4019-9BB7-3D202B38D4BC}"/>
              </a:ext>
            </a:extLst>
          </p:cNvPr>
          <p:cNvSpPr>
            <a:spLocks noGrp="1"/>
          </p:cNvSpPr>
          <p:nvPr>
            <p:ph type="title"/>
          </p:nvPr>
        </p:nvSpPr>
        <p:spPr/>
        <p:txBody>
          <a:bodyPr>
            <a:normAutofit fontScale="90000"/>
          </a:bodyPr>
          <a:lstStyle/>
          <a:p>
            <a:r>
              <a:rPr lang="en-US" dirty="0"/>
              <a:t>Dysfunctional Boards</a:t>
            </a:r>
          </a:p>
        </p:txBody>
      </p:sp>
      <p:sp>
        <p:nvSpPr>
          <p:cNvPr id="3" name="Slide Number Placeholder 2">
            <a:extLst>
              <a:ext uri="{FF2B5EF4-FFF2-40B4-BE49-F238E27FC236}">
                <a16:creationId xmlns:a16="http://schemas.microsoft.com/office/drawing/2014/main" id="{55305CDC-484E-4510-8ABA-FFBB712E1935}"/>
              </a:ext>
            </a:extLst>
          </p:cNvPr>
          <p:cNvSpPr>
            <a:spLocks noGrp="1"/>
          </p:cNvSpPr>
          <p:nvPr>
            <p:ph type="sldNum" sz="quarter" idx="12"/>
          </p:nvPr>
        </p:nvSpPr>
        <p:spPr/>
        <p:txBody>
          <a:bodyPr/>
          <a:lstStyle/>
          <a:p>
            <a:fld id="{B212C38A-D241-7041-9EFC-6446870ABFAA}" type="slidenum">
              <a:rPr lang="en-US" smtClean="0"/>
              <a:t>47</a:t>
            </a:fld>
            <a:endParaRPr lang="en-US" dirty="0"/>
          </a:p>
        </p:txBody>
      </p:sp>
      <p:sp>
        <p:nvSpPr>
          <p:cNvPr id="4" name="Rectangle: Rounded Corners 3">
            <a:extLst>
              <a:ext uri="{FF2B5EF4-FFF2-40B4-BE49-F238E27FC236}">
                <a16:creationId xmlns:a16="http://schemas.microsoft.com/office/drawing/2014/main" id="{4D748286-B54C-47B5-BF26-7EDFA97A2D60}"/>
              </a:ext>
            </a:extLst>
          </p:cNvPr>
          <p:cNvSpPr/>
          <p:nvPr/>
        </p:nvSpPr>
        <p:spPr>
          <a:xfrm>
            <a:off x="1282955" y="1543769"/>
            <a:ext cx="1886674" cy="902825"/>
          </a:xfrm>
          <a:prstGeom prst="roundRect">
            <a:avLst/>
          </a:prstGeom>
          <a:solidFill>
            <a:schemeClr val="accent1"/>
          </a:solidFill>
          <a:ln w="6350">
            <a:solidFill>
              <a:schemeClr val="accent1">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10000"/>
                  </a:schemeClr>
                </a:solidFill>
                <a:latin typeface="Arial" panose="020B0604020202020204" pitchFamily="34" charset="0"/>
                <a:cs typeface="Arial" panose="020B0604020202020204" pitchFamily="34" charset="0"/>
              </a:rPr>
              <a:t>Personal Agenda Before Mission</a:t>
            </a:r>
          </a:p>
        </p:txBody>
      </p:sp>
      <p:sp>
        <p:nvSpPr>
          <p:cNvPr id="5" name="Rectangle: Rounded Corners 4">
            <a:extLst>
              <a:ext uri="{FF2B5EF4-FFF2-40B4-BE49-F238E27FC236}">
                <a16:creationId xmlns:a16="http://schemas.microsoft.com/office/drawing/2014/main" id="{B62BBADB-DF0B-45F8-8E80-B0780B2BB38B}"/>
              </a:ext>
            </a:extLst>
          </p:cNvPr>
          <p:cNvSpPr/>
          <p:nvPr/>
        </p:nvSpPr>
        <p:spPr>
          <a:xfrm>
            <a:off x="3722224" y="1541554"/>
            <a:ext cx="1886674" cy="902825"/>
          </a:xfrm>
          <a:prstGeom prst="roundRect">
            <a:avLst/>
          </a:prstGeom>
          <a:solidFill>
            <a:schemeClr val="accent1"/>
          </a:solidFill>
          <a:ln w="6350">
            <a:solidFill>
              <a:schemeClr val="accent1">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10000"/>
                  </a:schemeClr>
                </a:solidFill>
                <a:latin typeface="Arial" panose="020B0604020202020204" pitchFamily="34" charset="0"/>
                <a:cs typeface="Arial" panose="020B0604020202020204" pitchFamily="34" charset="0"/>
              </a:rPr>
              <a:t>Disregard of Duties</a:t>
            </a:r>
          </a:p>
        </p:txBody>
      </p:sp>
      <p:sp>
        <p:nvSpPr>
          <p:cNvPr id="6" name="Rectangle: Rounded Corners 5">
            <a:extLst>
              <a:ext uri="{FF2B5EF4-FFF2-40B4-BE49-F238E27FC236}">
                <a16:creationId xmlns:a16="http://schemas.microsoft.com/office/drawing/2014/main" id="{2C630964-08AE-414B-ACC9-9A672CA49DBC}"/>
              </a:ext>
            </a:extLst>
          </p:cNvPr>
          <p:cNvSpPr/>
          <p:nvPr/>
        </p:nvSpPr>
        <p:spPr>
          <a:xfrm>
            <a:off x="6402633" y="1541553"/>
            <a:ext cx="1886674" cy="902825"/>
          </a:xfrm>
          <a:prstGeom prst="roundRect">
            <a:avLst/>
          </a:prstGeom>
          <a:solidFill>
            <a:schemeClr val="accent1"/>
          </a:solidFill>
          <a:ln w="6350">
            <a:solidFill>
              <a:schemeClr val="accent1">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10000"/>
                  </a:schemeClr>
                </a:solidFill>
                <a:latin typeface="Arial" panose="020B0604020202020204" pitchFamily="34" charset="0"/>
                <a:cs typeface="Arial" panose="020B0604020202020204" pitchFamily="34" charset="0"/>
              </a:rPr>
              <a:t>20/80 Workload</a:t>
            </a:r>
          </a:p>
        </p:txBody>
      </p:sp>
      <p:sp>
        <p:nvSpPr>
          <p:cNvPr id="7" name="Rectangle: Rounded Corners 6">
            <a:extLst>
              <a:ext uri="{FF2B5EF4-FFF2-40B4-BE49-F238E27FC236}">
                <a16:creationId xmlns:a16="http://schemas.microsoft.com/office/drawing/2014/main" id="{73C9DFCD-3AA6-42B3-9E86-622EA388FAFD}"/>
              </a:ext>
            </a:extLst>
          </p:cNvPr>
          <p:cNvSpPr/>
          <p:nvPr/>
        </p:nvSpPr>
        <p:spPr>
          <a:xfrm>
            <a:off x="8841902" y="1541552"/>
            <a:ext cx="1886674" cy="902825"/>
          </a:xfrm>
          <a:prstGeom prst="roundRect">
            <a:avLst/>
          </a:prstGeom>
          <a:solidFill>
            <a:schemeClr val="accent1"/>
          </a:solidFill>
          <a:ln w="6350">
            <a:solidFill>
              <a:schemeClr val="accent1">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10000"/>
                  </a:schemeClr>
                </a:solidFill>
                <a:latin typeface="Arial" panose="020B0604020202020204" pitchFamily="34" charset="0"/>
                <a:cs typeface="Arial" panose="020B0604020202020204" pitchFamily="34" charset="0"/>
              </a:rPr>
              <a:t>Rubber Stamp</a:t>
            </a:r>
          </a:p>
        </p:txBody>
      </p:sp>
      <p:sp>
        <p:nvSpPr>
          <p:cNvPr id="8" name="Rectangle: Rounded Corners 7">
            <a:extLst>
              <a:ext uri="{FF2B5EF4-FFF2-40B4-BE49-F238E27FC236}">
                <a16:creationId xmlns:a16="http://schemas.microsoft.com/office/drawing/2014/main" id="{A6760811-EB4F-4C50-99E3-FF49D9CCCB39}"/>
              </a:ext>
            </a:extLst>
          </p:cNvPr>
          <p:cNvSpPr/>
          <p:nvPr/>
        </p:nvSpPr>
        <p:spPr>
          <a:xfrm>
            <a:off x="2592824" y="2446595"/>
            <a:ext cx="1886674" cy="902825"/>
          </a:xfrm>
          <a:prstGeom prst="roundRect">
            <a:avLst/>
          </a:prstGeom>
          <a:solidFill>
            <a:schemeClr val="accent1">
              <a:lumMod val="60000"/>
              <a:lumOff val="40000"/>
            </a:schemeClr>
          </a:solidFill>
          <a:ln w="6350">
            <a:solidFill>
              <a:schemeClr val="accent1">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10000"/>
                  </a:schemeClr>
                </a:solidFill>
                <a:latin typeface="Arial" panose="020B0604020202020204" pitchFamily="34" charset="0"/>
                <a:cs typeface="Arial" panose="020B0604020202020204" pitchFamily="34" charset="0"/>
              </a:rPr>
              <a:t>Delays Succession Planning</a:t>
            </a:r>
          </a:p>
        </p:txBody>
      </p:sp>
      <p:sp>
        <p:nvSpPr>
          <p:cNvPr id="9" name="Rectangle: Rounded Corners 8">
            <a:extLst>
              <a:ext uri="{FF2B5EF4-FFF2-40B4-BE49-F238E27FC236}">
                <a16:creationId xmlns:a16="http://schemas.microsoft.com/office/drawing/2014/main" id="{428EC80F-F29D-4174-998B-38D86BE1811C}"/>
              </a:ext>
            </a:extLst>
          </p:cNvPr>
          <p:cNvSpPr/>
          <p:nvPr/>
        </p:nvSpPr>
        <p:spPr>
          <a:xfrm>
            <a:off x="5032093" y="2446594"/>
            <a:ext cx="1886674" cy="902825"/>
          </a:xfrm>
          <a:prstGeom prst="roundRect">
            <a:avLst/>
          </a:prstGeom>
          <a:solidFill>
            <a:schemeClr val="accent1">
              <a:lumMod val="60000"/>
              <a:lumOff val="40000"/>
            </a:schemeClr>
          </a:solidFill>
          <a:ln w="6350">
            <a:solidFill>
              <a:schemeClr val="accent1">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10000"/>
                  </a:schemeClr>
                </a:solidFill>
                <a:latin typeface="Arial" panose="020B0604020202020204" pitchFamily="34" charset="0"/>
                <a:cs typeface="Arial" panose="020B0604020202020204" pitchFamily="34" charset="0"/>
              </a:rPr>
              <a:t>Tolerates Poor Performers</a:t>
            </a:r>
          </a:p>
        </p:txBody>
      </p:sp>
      <p:sp>
        <p:nvSpPr>
          <p:cNvPr id="10" name="Rectangle: Rounded Corners 9">
            <a:extLst>
              <a:ext uri="{FF2B5EF4-FFF2-40B4-BE49-F238E27FC236}">
                <a16:creationId xmlns:a16="http://schemas.microsoft.com/office/drawing/2014/main" id="{7BA9B76A-A8D5-49E1-978F-11F16C7C9C19}"/>
              </a:ext>
            </a:extLst>
          </p:cNvPr>
          <p:cNvSpPr/>
          <p:nvPr/>
        </p:nvSpPr>
        <p:spPr>
          <a:xfrm>
            <a:off x="7532033" y="2446594"/>
            <a:ext cx="1886674" cy="902825"/>
          </a:xfrm>
          <a:prstGeom prst="roundRect">
            <a:avLst/>
          </a:prstGeom>
          <a:solidFill>
            <a:schemeClr val="accent1">
              <a:lumMod val="60000"/>
              <a:lumOff val="40000"/>
            </a:schemeClr>
          </a:solidFill>
          <a:ln w="6350">
            <a:solidFill>
              <a:schemeClr val="accent1">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10000"/>
                  </a:schemeClr>
                </a:solidFill>
                <a:latin typeface="Arial" panose="020B0604020202020204" pitchFamily="34" charset="0"/>
                <a:cs typeface="Arial" panose="020B0604020202020204" pitchFamily="34" charset="0"/>
              </a:rPr>
              <a:t>Secret Meetings</a:t>
            </a:r>
          </a:p>
        </p:txBody>
      </p:sp>
      <p:sp>
        <p:nvSpPr>
          <p:cNvPr id="11" name="Rectangle: Rounded Corners 10">
            <a:extLst>
              <a:ext uri="{FF2B5EF4-FFF2-40B4-BE49-F238E27FC236}">
                <a16:creationId xmlns:a16="http://schemas.microsoft.com/office/drawing/2014/main" id="{894F1D2C-C54A-4F39-B20C-0438D5049895}"/>
              </a:ext>
            </a:extLst>
          </p:cNvPr>
          <p:cNvSpPr/>
          <p:nvPr/>
        </p:nvSpPr>
        <p:spPr>
          <a:xfrm>
            <a:off x="3902693" y="3349420"/>
            <a:ext cx="1886674" cy="902825"/>
          </a:xfrm>
          <a:prstGeom prst="roundRect">
            <a:avLst/>
          </a:prstGeom>
          <a:solidFill>
            <a:schemeClr val="accent1"/>
          </a:solidFill>
          <a:ln w="6350">
            <a:solidFill>
              <a:schemeClr val="accent1">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10000"/>
                  </a:schemeClr>
                </a:solidFill>
                <a:latin typeface="Arial" panose="020B0604020202020204" pitchFamily="34" charset="0"/>
                <a:cs typeface="Arial" panose="020B0604020202020204" pitchFamily="34" charset="0"/>
              </a:rPr>
              <a:t>No Follow Up on Strategic Plan</a:t>
            </a:r>
          </a:p>
        </p:txBody>
      </p:sp>
      <p:sp>
        <p:nvSpPr>
          <p:cNvPr id="12" name="Rectangle: Rounded Corners 11">
            <a:extLst>
              <a:ext uri="{FF2B5EF4-FFF2-40B4-BE49-F238E27FC236}">
                <a16:creationId xmlns:a16="http://schemas.microsoft.com/office/drawing/2014/main" id="{778A285E-F396-40BF-90F6-E87BBCB0ACF4}"/>
              </a:ext>
            </a:extLst>
          </p:cNvPr>
          <p:cNvSpPr/>
          <p:nvPr/>
        </p:nvSpPr>
        <p:spPr>
          <a:xfrm>
            <a:off x="6402633" y="3349420"/>
            <a:ext cx="1886674" cy="902825"/>
          </a:xfrm>
          <a:prstGeom prst="roundRect">
            <a:avLst/>
          </a:prstGeom>
          <a:solidFill>
            <a:schemeClr val="accent1"/>
          </a:solidFill>
          <a:ln w="6350">
            <a:solidFill>
              <a:schemeClr val="accent1">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10000"/>
                  </a:schemeClr>
                </a:solidFill>
                <a:latin typeface="Arial" panose="020B0604020202020204" pitchFamily="34" charset="0"/>
                <a:cs typeface="Arial" panose="020B0604020202020204" pitchFamily="34" charset="0"/>
              </a:rPr>
              <a:t>Micromanages CEO</a:t>
            </a:r>
          </a:p>
        </p:txBody>
      </p:sp>
      <p:sp>
        <p:nvSpPr>
          <p:cNvPr id="13" name="Rectangle: Rounded Corners 12">
            <a:extLst>
              <a:ext uri="{FF2B5EF4-FFF2-40B4-BE49-F238E27FC236}">
                <a16:creationId xmlns:a16="http://schemas.microsoft.com/office/drawing/2014/main" id="{D9394673-3F9F-407F-8708-4827D3441A29}"/>
              </a:ext>
            </a:extLst>
          </p:cNvPr>
          <p:cNvSpPr/>
          <p:nvPr/>
        </p:nvSpPr>
        <p:spPr>
          <a:xfrm>
            <a:off x="5152663" y="4254459"/>
            <a:ext cx="1886674" cy="902825"/>
          </a:xfrm>
          <a:prstGeom prst="roundRect">
            <a:avLst/>
          </a:prstGeom>
          <a:solidFill>
            <a:schemeClr val="accent1">
              <a:lumMod val="60000"/>
              <a:lumOff val="40000"/>
            </a:schemeClr>
          </a:solidFill>
          <a:ln w="6350">
            <a:solidFill>
              <a:schemeClr val="accent1">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10000"/>
                  </a:schemeClr>
                </a:solidFill>
                <a:latin typeface="Arial" panose="020B0604020202020204" pitchFamily="34" charset="0"/>
                <a:cs typeface="Arial" panose="020B0604020202020204" pitchFamily="34" charset="0"/>
              </a:rPr>
              <a:t>Lack of Respect </a:t>
            </a:r>
          </a:p>
        </p:txBody>
      </p:sp>
    </p:spTree>
    <p:extLst>
      <p:ext uri="{BB962C8B-B14F-4D97-AF65-F5344CB8AC3E}">
        <p14:creationId xmlns:p14="http://schemas.microsoft.com/office/powerpoint/2010/main" val="18677570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3239D-B72F-4019-9BB7-3D202B38D4BC}"/>
              </a:ext>
            </a:extLst>
          </p:cNvPr>
          <p:cNvSpPr>
            <a:spLocks noGrp="1"/>
          </p:cNvSpPr>
          <p:nvPr>
            <p:ph type="title"/>
          </p:nvPr>
        </p:nvSpPr>
        <p:spPr/>
        <p:txBody>
          <a:bodyPr>
            <a:normAutofit fontScale="90000"/>
          </a:bodyPr>
          <a:lstStyle/>
          <a:p>
            <a:r>
              <a:rPr lang="en-US" dirty="0"/>
              <a:t>Pitfalls of Boards:</a:t>
            </a:r>
          </a:p>
        </p:txBody>
      </p:sp>
      <p:sp>
        <p:nvSpPr>
          <p:cNvPr id="3" name="Slide Number Placeholder 2">
            <a:extLst>
              <a:ext uri="{FF2B5EF4-FFF2-40B4-BE49-F238E27FC236}">
                <a16:creationId xmlns:a16="http://schemas.microsoft.com/office/drawing/2014/main" id="{55305CDC-484E-4510-8ABA-FFBB712E1935}"/>
              </a:ext>
            </a:extLst>
          </p:cNvPr>
          <p:cNvSpPr>
            <a:spLocks noGrp="1"/>
          </p:cNvSpPr>
          <p:nvPr>
            <p:ph type="sldNum" sz="quarter" idx="12"/>
          </p:nvPr>
        </p:nvSpPr>
        <p:spPr/>
        <p:txBody>
          <a:bodyPr/>
          <a:lstStyle/>
          <a:p>
            <a:fld id="{B212C38A-D241-7041-9EFC-6446870ABFAA}" type="slidenum">
              <a:rPr lang="en-US" smtClean="0"/>
              <a:t>48</a:t>
            </a:fld>
            <a:endParaRPr lang="en-US" dirty="0"/>
          </a:p>
        </p:txBody>
      </p:sp>
      <p:sp>
        <p:nvSpPr>
          <p:cNvPr id="4" name="TextBox 3">
            <a:extLst>
              <a:ext uri="{FF2B5EF4-FFF2-40B4-BE49-F238E27FC236}">
                <a16:creationId xmlns:a16="http://schemas.microsoft.com/office/drawing/2014/main" id="{AEA54E35-C5A5-4223-AC9C-58C4B1197FD2}"/>
              </a:ext>
            </a:extLst>
          </p:cNvPr>
          <p:cNvSpPr txBox="1"/>
          <p:nvPr/>
        </p:nvSpPr>
        <p:spPr>
          <a:xfrm>
            <a:off x="2302101" y="1651590"/>
            <a:ext cx="1156086" cy="3554819"/>
          </a:xfrm>
          <a:prstGeom prst="rect">
            <a:avLst/>
          </a:prstGeom>
          <a:noFill/>
        </p:spPr>
        <p:txBody>
          <a:bodyPr wrap="none" rtlCol="0">
            <a:spAutoFit/>
          </a:bodyPr>
          <a:lstStyle/>
          <a:p>
            <a:r>
              <a:rPr lang="en-US" sz="22500" dirty="0">
                <a:latin typeface="Book Antiqua"/>
                <a:cs typeface="Arial" panose="020B0604020202020204" pitchFamily="34" charset="0"/>
              </a:rPr>
              <a:t>I</a:t>
            </a:r>
          </a:p>
        </p:txBody>
      </p:sp>
      <p:sp>
        <p:nvSpPr>
          <p:cNvPr id="5" name="Left Brace 4">
            <a:extLst>
              <a:ext uri="{FF2B5EF4-FFF2-40B4-BE49-F238E27FC236}">
                <a16:creationId xmlns:a16="http://schemas.microsoft.com/office/drawing/2014/main" id="{2EBEE087-43E1-4891-849E-E429EB90ACAE}"/>
              </a:ext>
            </a:extLst>
          </p:cNvPr>
          <p:cNvSpPr/>
          <p:nvPr/>
        </p:nvSpPr>
        <p:spPr>
          <a:xfrm>
            <a:off x="3510431" y="2448409"/>
            <a:ext cx="702235" cy="1961179"/>
          </a:xfrm>
          <a:prstGeom prst="leftBrace">
            <a:avLst/>
          </a:prstGeom>
          <a:ln w="38100" cmpd="sng">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74BB194E-A352-4EFB-8D6D-65ACC5D04C96}"/>
              </a:ext>
            </a:extLst>
          </p:cNvPr>
          <p:cNvSpPr txBox="1"/>
          <p:nvPr/>
        </p:nvSpPr>
        <p:spPr>
          <a:xfrm>
            <a:off x="4264910" y="2374275"/>
            <a:ext cx="2317237" cy="1946238"/>
          </a:xfrm>
          <a:prstGeom prst="rect">
            <a:avLst/>
          </a:prstGeom>
          <a:noFill/>
        </p:spPr>
        <p:txBody>
          <a:bodyPr wrap="none" rtlCol="0">
            <a:spAutoFit/>
          </a:bodyPr>
          <a:lstStyle/>
          <a:p>
            <a:pPr>
              <a:lnSpc>
                <a:spcPct val="130000"/>
              </a:lnSpc>
            </a:pPr>
            <a:r>
              <a:rPr lang="en-US" sz="3200" dirty="0">
                <a:latin typeface="Arial" panose="020B0604020202020204" pitchFamily="34" charset="0"/>
                <a:cs typeface="Arial" panose="020B0604020202020204" pitchFamily="34" charset="0"/>
              </a:rPr>
              <a:t>Inflexibility</a:t>
            </a:r>
          </a:p>
          <a:p>
            <a:pPr>
              <a:lnSpc>
                <a:spcPct val="130000"/>
              </a:lnSpc>
            </a:pPr>
            <a:r>
              <a:rPr lang="en-US" sz="3200" dirty="0">
                <a:latin typeface="Arial" panose="020B0604020202020204" pitchFamily="34" charset="0"/>
                <a:cs typeface="Arial" panose="020B0604020202020204" pitchFamily="34" charset="0"/>
              </a:rPr>
              <a:t>Ignorance</a:t>
            </a:r>
          </a:p>
          <a:p>
            <a:pPr>
              <a:lnSpc>
                <a:spcPct val="130000"/>
              </a:lnSpc>
            </a:pPr>
            <a:r>
              <a:rPr lang="en-US" sz="3200" dirty="0">
                <a:latin typeface="Arial" panose="020B0604020202020204" pitchFamily="34" charset="0"/>
                <a:cs typeface="Arial" panose="020B0604020202020204" pitchFamily="34" charset="0"/>
              </a:rPr>
              <a:t>Indifference</a:t>
            </a:r>
          </a:p>
        </p:txBody>
      </p:sp>
    </p:spTree>
    <p:extLst>
      <p:ext uri="{BB962C8B-B14F-4D97-AF65-F5344CB8AC3E}">
        <p14:creationId xmlns:p14="http://schemas.microsoft.com/office/powerpoint/2010/main" val="1844344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4DEBE-A46F-DA8B-41CE-4306695B8593}"/>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09789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267654-5FDE-2643-DDE8-66061FEB90E8}"/>
              </a:ext>
            </a:extLst>
          </p:cNvPr>
          <p:cNvSpPr>
            <a:spLocks noGrp="1"/>
          </p:cNvSpPr>
          <p:nvPr>
            <p:ph type="sldNum" sz="quarter" idx="12"/>
          </p:nvPr>
        </p:nvSpPr>
        <p:spPr/>
        <p:txBody>
          <a:bodyPr/>
          <a:lstStyle/>
          <a:p>
            <a:fld id="{B212C38A-D241-7041-9EFC-6446870ABFAA}" type="slidenum">
              <a:rPr lang="en-US" smtClean="0"/>
              <a:pPr/>
              <a:t>5</a:t>
            </a:fld>
            <a:endParaRPr lang="en-US" dirty="0"/>
          </a:p>
        </p:txBody>
      </p:sp>
      <p:graphicFrame>
        <p:nvGraphicFramePr>
          <p:cNvPr id="2" name="Table 3">
            <a:extLst>
              <a:ext uri="{FF2B5EF4-FFF2-40B4-BE49-F238E27FC236}">
                <a16:creationId xmlns:a16="http://schemas.microsoft.com/office/drawing/2014/main" id="{921D39F7-36BE-44AC-B3F4-A784068B0CC6}"/>
              </a:ext>
            </a:extLst>
          </p:cNvPr>
          <p:cNvGraphicFramePr>
            <a:graphicFrameLocks noGrp="1"/>
          </p:cNvGraphicFramePr>
          <p:nvPr>
            <p:extLst>
              <p:ext uri="{D42A27DB-BD31-4B8C-83A1-F6EECF244321}">
                <p14:modId xmlns:p14="http://schemas.microsoft.com/office/powerpoint/2010/main" val="3784943672"/>
              </p:ext>
            </p:extLst>
          </p:nvPr>
        </p:nvGraphicFramePr>
        <p:xfrm>
          <a:off x="593817" y="1838253"/>
          <a:ext cx="4652886" cy="2858034"/>
        </p:xfrm>
        <a:graphic>
          <a:graphicData uri="http://schemas.openxmlformats.org/drawingml/2006/table">
            <a:tbl>
              <a:tblPr firstRow="1" bandRow="1">
                <a:tableStyleId>{5C22544A-7EE6-4342-B048-85BDC9FD1C3A}</a:tableStyleId>
              </a:tblPr>
              <a:tblGrid>
                <a:gridCol w="4652886">
                  <a:extLst>
                    <a:ext uri="{9D8B030D-6E8A-4147-A177-3AD203B41FA5}">
                      <a16:colId xmlns:a16="http://schemas.microsoft.com/office/drawing/2014/main" val="1336734966"/>
                    </a:ext>
                  </a:extLst>
                </a:gridCol>
              </a:tblGrid>
              <a:tr h="624239">
                <a:tc>
                  <a:txBody>
                    <a:bodyPr/>
                    <a:lstStyle/>
                    <a:p>
                      <a:pPr algn="ctr"/>
                      <a:r>
                        <a:rPr lang="en-US" sz="2800" dirty="0">
                          <a:latin typeface="Arial" panose="020B0604020202020204" pitchFamily="34" charset="0"/>
                          <a:cs typeface="Arial" panose="020B0604020202020204" pitchFamily="34" charset="0"/>
                        </a:rPr>
                        <a:t>Infancy</a:t>
                      </a:r>
                    </a:p>
                  </a:txBody>
                  <a:tcPr/>
                </a:tc>
                <a:extLst>
                  <a:ext uri="{0D108BD9-81ED-4DB2-BD59-A6C34878D82A}">
                    <a16:rowId xmlns:a16="http://schemas.microsoft.com/office/drawing/2014/main" val="4203193275"/>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Founder’s vision and energy</a:t>
                      </a:r>
                    </a:p>
                  </a:txBody>
                  <a:tcPr/>
                </a:tc>
                <a:extLst>
                  <a:ext uri="{0D108BD9-81ED-4DB2-BD59-A6C34878D82A}">
                    <a16:rowId xmlns:a16="http://schemas.microsoft.com/office/drawing/2014/main" val="3440803665"/>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Few systems/policies in place</a:t>
                      </a:r>
                    </a:p>
                  </a:txBody>
                  <a:tcPr/>
                </a:tc>
                <a:extLst>
                  <a:ext uri="{0D108BD9-81ED-4DB2-BD59-A6C34878D82A}">
                    <a16:rowId xmlns:a16="http://schemas.microsoft.com/office/drawing/2014/main" val="2838868798"/>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Angel board, friends, and family</a:t>
                      </a:r>
                    </a:p>
                  </a:txBody>
                  <a:tcPr/>
                </a:tc>
                <a:extLst>
                  <a:ext uri="{0D108BD9-81ED-4DB2-BD59-A6C34878D82A}">
                    <a16:rowId xmlns:a16="http://schemas.microsoft.com/office/drawing/2014/main" val="2757630634"/>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Raise money, use personal funds</a:t>
                      </a:r>
                    </a:p>
                  </a:txBody>
                  <a:tcPr/>
                </a:tc>
                <a:extLst>
                  <a:ext uri="{0D108BD9-81ED-4DB2-BD59-A6C34878D82A}">
                    <a16:rowId xmlns:a16="http://schemas.microsoft.com/office/drawing/2014/main" val="4161144267"/>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Publicity due to newness of idea</a:t>
                      </a:r>
                    </a:p>
                  </a:txBody>
                  <a:tcPr/>
                </a:tc>
                <a:extLst>
                  <a:ext uri="{0D108BD9-81ED-4DB2-BD59-A6C34878D82A}">
                    <a16:rowId xmlns:a16="http://schemas.microsoft.com/office/drawing/2014/main" val="852483610"/>
                  </a:ext>
                </a:extLst>
              </a:tr>
            </a:tbl>
          </a:graphicData>
        </a:graphic>
      </p:graphicFrame>
      <p:graphicFrame>
        <p:nvGraphicFramePr>
          <p:cNvPr id="9" name="Table 3">
            <a:extLst>
              <a:ext uri="{FF2B5EF4-FFF2-40B4-BE49-F238E27FC236}">
                <a16:creationId xmlns:a16="http://schemas.microsoft.com/office/drawing/2014/main" id="{4DB0EEF7-1E1E-4F0A-930E-0F9EE66C2619}"/>
              </a:ext>
            </a:extLst>
          </p:cNvPr>
          <p:cNvGraphicFramePr>
            <a:graphicFrameLocks noGrp="1"/>
          </p:cNvGraphicFramePr>
          <p:nvPr>
            <p:extLst>
              <p:ext uri="{D42A27DB-BD31-4B8C-83A1-F6EECF244321}">
                <p14:modId xmlns:p14="http://schemas.microsoft.com/office/powerpoint/2010/main" val="3619486471"/>
              </p:ext>
            </p:extLst>
          </p:nvPr>
        </p:nvGraphicFramePr>
        <p:xfrm>
          <a:off x="5886387" y="1838253"/>
          <a:ext cx="4652886" cy="2858034"/>
        </p:xfrm>
        <a:graphic>
          <a:graphicData uri="http://schemas.openxmlformats.org/drawingml/2006/table">
            <a:tbl>
              <a:tblPr firstRow="1" bandRow="1">
                <a:tableStyleId>{5C22544A-7EE6-4342-B048-85BDC9FD1C3A}</a:tableStyleId>
              </a:tblPr>
              <a:tblGrid>
                <a:gridCol w="4652886">
                  <a:extLst>
                    <a:ext uri="{9D8B030D-6E8A-4147-A177-3AD203B41FA5}">
                      <a16:colId xmlns:a16="http://schemas.microsoft.com/office/drawing/2014/main" val="1336734966"/>
                    </a:ext>
                  </a:extLst>
                </a:gridCol>
              </a:tblGrid>
              <a:tr h="624239">
                <a:tc>
                  <a:txBody>
                    <a:bodyPr/>
                    <a:lstStyle/>
                    <a:p>
                      <a:pPr algn="ctr"/>
                      <a:r>
                        <a:rPr lang="en-US" sz="2800" dirty="0">
                          <a:latin typeface="Arial" panose="020B0604020202020204" pitchFamily="34" charset="0"/>
                          <a:cs typeface="Arial" panose="020B0604020202020204" pitchFamily="34" charset="0"/>
                        </a:rPr>
                        <a:t>Toddler</a:t>
                      </a:r>
                    </a:p>
                  </a:txBody>
                  <a:tcPr/>
                </a:tc>
                <a:extLst>
                  <a:ext uri="{0D108BD9-81ED-4DB2-BD59-A6C34878D82A}">
                    <a16:rowId xmlns:a16="http://schemas.microsoft.com/office/drawing/2014/main" val="4203193275"/>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Hires first paid staff</a:t>
                      </a:r>
                    </a:p>
                  </a:txBody>
                  <a:tcPr/>
                </a:tc>
                <a:extLst>
                  <a:ext uri="{0D108BD9-81ED-4DB2-BD59-A6C34878D82A}">
                    <a16:rowId xmlns:a16="http://schemas.microsoft.com/office/drawing/2014/main" val="3440803665"/>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Moves from “crisis” mode</a:t>
                      </a:r>
                    </a:p>
                  </a:txBody>
                  <a:tcPr/>
                </a:tc>
                <a:extLst>
                  <a:ext uri="{0D108BD9-81ED-4DB2-BD59-A6C34878D82A}">
                    <a16:rowId xmlns:a16="http://schemas.microsoft.com/office/drawing/2014/main" val="2838868798"/>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Focus still on activities</a:t>
                      </a:r>
                    </a:p>
                  </a:txBody>
                  <a:tcPr/>
                </a:tc>
                <a:extLst>
                  <a:ext uri="{0D108BD9-81ED-4DB2-BD59-A6C34878D82A}">
                    <a16:rowId xmlns:a16="http://schemas.microsoft.com/office/drawing/2014/main" val="2757630634"/>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People spread thin, feel overwhelmed</a:t>
                      </a:r>
                    </a:p>
                  </a:txBody>
                  <a:tcPr/>
                </a:tc>
                <a:extLst>
                  <a:ext uri="{0D108BD9-81ED-4DB2-BD59-A6C34878D82A}">
                    <a16:rowId xmlns:a16="http://schemas.microsoft.com/office/drawing/2014/main" val="4161144267"/>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See need for planning, structure</a:t>
                      </a:r>
                    </a:p>
                  </a:txBody>
                  <a:tcPr/>
                </a:tc>
                <a:extLst>
                  <a:ext uri="{0D108BD9-81ED-4DB2-BD59-A6C34878D82A}">
                    <a16:rowId xmlns:a16="http://schemas.microsoft.com/office/drawing/2014/main" val="852483610"/>
                  </a:ext>
                </a:extLst>
              </a:tr>
            </a:tbl>
          </a:graphicData>
        </a:graphic>
      </p:graphicFrame>
    </p:spTree>
    <p:extLst>
      <p:ext uri="{BB962C8B-B14F-4D97-AF65-F5344CB8AC3E}">
        <p14:creationId xmlns:p14="http://schemas.microsoft.com/office/powerpoint/2010/main" val="491569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267654-5FDE-2643-DDE8-66061FEB90E8}"/>
              </a:ext>
            </a:extLst>
          </p:cNvPr>
          <p:cNvSpPr>
            <a:spLocks noGrp="1"/>
          </p:cNvSpPr>
          <p:nvPr>
            <p:ph type="sldNum" sz="quarter" idx="12"/>
          </p:nvPr>
        </p:nvSpPr>
        <p:spPr/>
        <p:txBody>
          <a:bodyPr/>
          <a:lstStyle/>
          <a:p>
            <a:fld id="{B212C38A-D241-7041-9EFC-6446870ABFAA}" type="slidenum">
              <a:rPr lang="en-US" smtClean="0"/>
              <a:pPr/>
              <a:t>6</a:t>
            </a:fld>
            <a:endParaRPr lang="en-US" dirty="0"/>
          </a:p>
        </p:txBody>
      </p:sp>
      <p:graphicFrame>
        <p:nvGraphicFramePr>
          <p:cNvPr id="2" name="Table 3">
            <a:extLst>
              <a:ext uri="{FF2B5EF4-FFF2-40B4-BE49-F238E27FC236}">
                <a16:creationId xmlns:a16="http://schemas.microsoft.com/office/drawing/2014/main" id="{921D39F7-36BE-44AC-B3F4-A784068B0CC6}"/>
              </a:ext>
            </a:extLst>
          </p:cNvPr>
          <p:cNvGraphicFramePr>
            <a:graphicFrameLocks noGrp="1"/>
          </p:cNvGraphicFramePr>
          <p:nvPr>
            <p:extLst>
              <p:ext uri="{D42A27DB-BD31-4B8C-83A1-F6EECF244321}">
                <p14:modId xmlns:p14="http://schemas.microsoft.com/office/powerpoint/2010/main" val="2791205691"/>
              </p:ext>
            </p:extLst>
          </p:nvPr>
        </p:nvGraphicFramePr>
        <p:xfrm>
          <a:off x="593817" y="1838253"/>
          <a:ext cx="4652886" cy="3051355"/>
        </p:xfrm>
        <a:graphic>
          <a:graphicData uri="http://schemas.openxmlformats.org/drawingml/2006/table">
            <a:tbl>
              <a:tblPr firstRow="1" bandRow="1">
                <a:tableStyleId>{5C22544A-7EE6-4342-B048-85BDC9FD1C3A}</a:tableStyleId>
              </a:tblPr>
              <a:tblGrid>
                <a:gridCol w="4652886">
                  <a:extLst>
                    <a:ext uri="{9D8B030D-6E8A-4147-A177-3AD203B41FA5}">
                      <a16:colId xmlns:a16="http://schemas.microsoft.com/office/drawing/2014/main" val="1336734966"/>
                    </a:ext>
                  </a:extLst>
                </a:gridCol>
              </a:tblGrid>
              <a:tr h="624239">
                <a:tc>
                  <a:txBody>
                    <a:bodyPr/>
                    <a:lstStyle/>
                    <a:p>
                      <a:pPr algn="ctr"/>
                      <a:r>
                        <a:rPr lang="en-US" sz="2800" dirty="0">
                          <a:latin typeface="Arial" panose="020B0604020202020204" pitchFamily="34" charset="0"/>
                          <a:cs typeface="Arial" panose="020B0604020202020204" pitchFamily="34" charset="0"/>
                        </a:rPr>
                        <a:t>Adolescent</a:t>
                      </a:r>
                    </a:p>
                  </a:txBody>
                  <a:tcPr/>
                </a:tc>
                <a:extLst>
                  <a:ext uri="{0D108BD9-81ED-4DB2-BD59-A6C34878D82A}">
                    <a16:rowId xmlns:a16="http://schemas.microsoft.com/office/drawing/2014/main" val="4203193275"/>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Conflict: passion or structure</a:t>
                      </a:r>
                    </a:p>
                  </a:txBody>
                  <a:tcPr/>
                </a:tc>
                <a:extLst>
                  <a:ext uri="{0D108BD9-81ED-4DB2-BD59-A6C34878D82A}">
                    <a16:rowId xmlns:a16="http://schemas.microsoft.com/office/drawing/2014/main" val="3440803665"/>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Set goals, formalize system</a:t>
                      </a:r>
                    </a:p>
                  </a:txBody>
                  <a:tcPr/>
                </a:tc>
                <a:extLst>
                  <a:ext uri="{0D108BD9-81ED-4DB2-BD59-A6C34878D82A}">
                    <a16:rowId xmlns:a16="http://schemas.microsoft.com/office/drawing/2014/main" val="2838868798"/>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Threat: shift from founder</a:t>
                      </a:r>
                    </a:p>
                  </a:txBody>
                  <a:tcPr/>
                </a:tc>
                <a:extLst>
                  <a:ext uri="{0D108BD9-81ED-4DB2-BD59-A6C34878D82A}">
                    <a16:rowId xmlns:a16="http://schemas.microsoft.com/office/drawing/2014/main" val="2757630634"/>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Fundraising more organized</a:t>
                      </a:r>
                    </a:p>
                  </a:txBody>
                  <a:tcPr/>
                </a:tc>
                <a:extLst>
                  <a:ext uri="{0D108BD9-81ED-4DB2-BD59-A6C34878D82A}">
                    <a16:rowId xmlns:a16="http://schemas.microsoft.com/office/drawing/2014/main" val="4161144267"/>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Board/volunteers still lack depth of understanding for policies</a:t>
                      </a:r>
                    </a:p>
                  </a:txBody>
                  <a:tcPr/>
                </a:tc>
                <a:extLst>
                  <a:ext uri="{0D108BD9-81ED-4DB2-BD59-A6C34878D82A}">
                    <a16:rowId xmlns:a16="http://schemas.microsoft.com/office/drawing/2014/main" val="852483610"/>
                  </a:ext>
                </a:extLst>
              </a:tr>
            </a:tbl>
          </a:graphicData>
        </a:graphic>
      </p:graphicFrame>
      <p:graphicFrame>
        <p:nvGraphicFramePr>
          <p:cNvPr id="9" name="Table 3">
            <a:extLst>
              <a:ext uri="{FF2B5EF4-FFF2-40B4-BE49-F238E27FC236}">
                <a16:creationId xmlns:a16="http://schemas.microsoft.com/office/drawing/2014/main" id="{4DB0EEF7-1E1E-4F0A-930E-0F9EE66C2619}"/>
              </a:ext>
            </a:extLst>
          </p:cNvPr>
          <p:cNvGraphicFramePr>
            <a:graphicFrameLocks noGrp="1"/>
          </p:cNvGraphicFramePr>
          <p:nvPr>
            <p:extLst>
              <p:ext uri="{D42A27DB-BD31-4B8C-83A1-F6EECF244321}">
                <p14:modId xmlns:p14="http://schemas.microsoft.com/office/powerpoint/2010/main" val="3374060891"/>
              </p:ext>
            </p:extLst>
          </p:nvPr>
        </p:nvGraphicFramePr>
        <p:xfrm>
          <a:off x="5886387" y="1838253"/>
          <a:ext cx="4652886" cy="3884756"/>
        </p:xfrm>
        <a:graphic>
          <a:graphicData uri="http://schemas.openxmlformats.org/drawingml/2006/table">
            <a:tbl>
              <a:tblPr firstRow="1" bandRow="1">
                <a:tableStyleId>{5C22544A-7EE6-4342-B048-85BDC9FD1C3A}</a:tableStyleId>
              </a:tblPr>
              <a:tblGrid>
                <a:gridCol w="4652886">
                  <a:extLst>
                    <a:ext uri="{9D8B030D-6E8A-4147-A177-3AD203B41FA5}">
                      <a16:colId xmlns:a16="http://schemas.microsoft.com/office/drawing/2014/main" val="1336734966"/>
                    </a:ext>
                  </a:extLst>
                </a:gridCol>
              </a:tblGrid>
              <a:tr h="624239">
                <a:tc>
                  <a:txBody>
                    <a:bodyPr/>
                    <a:lstStyle/>
                    <a:p>
                      <a:pPr algn="ctr"/>
                      <a:r>
                        <a:rPr lang="en-US" sz="2800" dirty="0">
                          <a:latin typeface="Arial" panose="020B0604020202020204" pitchFamily="34" charset="0"/>
                          <a:cs typeface="Arial" panose="020B0604020202020204" pitchFamily="34" charset="0"/>
                        </a:rPr>
                        <a:t>Prime</a:t>
                      </a:r>
                    </a:p>
                  </a:txBody>
                  <a:tcPr/>
                </a:tc>
                <a:extLst>
                  <a:ext uri="{0D108BD9-81ED-4DB2-BD59-A6C34878D82A}">
                    <a16:rowId xmlns:a16="http://schemas.microsoft.com/office/drawing/2014/main" val="4203193275"/>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Staff work well, mutual respect</a:t>
                      </a:r>
                    </a:p>
                  </a:txBody>
                  <a:tcPr/>
                </a:tc>
                <a:extLst>
                  <a:ext uri="{0D108BD9-81ED-4DB2-BD59-A6C34878D82A}">
                    <a16:rowId xmlns:a16="http://schemas.microsoft.com/office/drawing/2014/main" val="3440803665"/>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Systems support growth and innovation</a:t>
                      </a:r>
                    </a:p>
                  </a:txBody>
                  <a:tcPr/>
                </a:tc>
                <a:extLst>
                  <a:ext uri="{0D108BD9-81ED-4DB2-BD59-A6C34878D82A}">
                    <a16:rowId xmlns:a16="http://schemas.microsoft.com/office/drawing/2014/main" val="2838868798"/>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Focus on results, reaching stated mission</a:t>
                      </a:r>
                    </a:p>
                  </a:txBody>
                  <a:tcPr/>
                </a:tc>
                <a:extLst>
                  <a:ext uri="{0D108BD9-81ED-4DB2-BD59-A6C34878D82A}">
                    <a16:rowId xmlns:a16="http://schemas.microsoft.com/office/drawing/2014/main" val="2757630634"/>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Decisions based on facts, risk assessment</a:t>
                      </a:r>
                    </a:p>
                  </a:txBody>
                  <a:tcPr/>
                </a:tc>
                <a:extLst>
                  <a:ext uri="{0D108BD9-81ED-4DB2-BD59-A6C34878D82A}">
                    <a16:rowId xmlns:a16="http://schemas.microsoft.com/office/drawing/2014/main" val="4161144267"/>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Development staff skilled</a:t>
                      </a:r>
                    </a:p>
                  </a:txBody>
                  <a:tcPr/>
                </a:tc>
                <a:extLst>
                  <a:ext uri="{0D108BD9-81ED-4DB2-BD59-A6C34878D82A}">
                    <a16:rowId xmlns:a16="http://schemas.microsoft.com/office/drawing/2014/main" val="852483610"/>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Board/volunteers have needed expertise and connections</a:t>
                      </a:r>
                    </a:p>
                  </a:txBody>
                  <a:tcPr/>
                </a:tc>
                <a:extLst>
                  <a:ext uri="{0D108BD9-81ED-4DB2-BD59-A6C34878D82A}">
                    <a16:rowId xmlns:a16="http://schemas.microsoft.com/office/drawing/2014/main" val="3093237130"/>
                  </a:ext>
                </a:extLst>
              </a:tr>
            </a:tbl>
          </a:graphicData>
        </a:graphic>
      </p:graphicFrame>
    </p:spTree>
    <p:extLst>
      <p:ext uri="{BB962C8B-B14F-4D97-AF65-F5344CB8AC3E}">
        <p14:creationId xmlns:p14="http://schemas.microsoft.com/office/powerpoint/2010/main" val="73401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267654-5FDE-2643-DDE8-66061FEB90E8}"/>
              </a:ext>
            </a:extLst>
          </p:cNvPr>
          <p:cNvSpPr>
            <a:spLocks noGrp="1"/>
          </p:cNvSpPr>
          <p:nvPr>
            <p:ph type="sldNum" sz="quarter" idx="12"/>
          </p:nvPr>
        </p:nvSpPr>
        <p:spPr/>
        <p:txBody>
          <a:bodyPr/>
          <a:lstStyle/>
          <a:p>
            <a:fld id="{B212C38A-D241-7041-9EFC-6446870ABFAA}" type="slidenum">
              <a:rPr lang="en-US" smtClean="0"/>
              <a:pPr/>
              <a:t>7</a:t>
            </a:fld>
            <a:endParaRPr lang="en-US" dirty="0"/>
          </a:p>
        </p:txBody>
      </p:sp>
      <p:graphicFrame>
        <p:nvGraphicFramePr>
          <p:cNvPr id="2" name="Table 3">
            <a:extLst>
              <a:ext uri="{FF2B5EF4-FFF2-40B4-BE49-F238E27FC236}">
                <a16:creationId xmlns:a16="http://schemas.microsoft.com/office/drawing/2014/main" id="{921D39F7-36BE-44AC-B3F4-A784068B0CC6}"/>
              </a:ext>
            </a:extLst>
          </p:cNvPr>
          <p:cNvGraphicFramePr>
            <a:graphicFrameLocks noGrp="1"/>
          </p:cNvGraphicFramePr>
          <p:nvPr>
            <p:extLst>
              <p:ext uri="{D42A27DB-BD31-4B8C-83A1-F6EECF244321}">
                <p14:modId xmlns:p14="http://schemas.microsoft.com/office/powerpoint/2010/main" val="1248042940"/>
              </p:ext>
            </p:extLst>
          </p:nvPr>
        </p:nvGraphicFramePr>
        <p:xfrm>
          <a:off x="593817" y="1838253"/>
          <a:ext cx="4652886" cy="2604596"/>
        </p:xfrm>
        <a:graphic>
          <a:graphicData uri="http://schemas.openxmlformats.org/drawingml/2006/table">
            <a:tbl>
              <a:tblPr firstRow="1" bandRow="1">
                <a:tableStyleId>{5C22544A-7EE6-4342-B048-85BDC9FD1C3A}</a:tableStyleId>
              </a:tblPr>
              <a:tblGrid>
                <a:gridCol w="4652886">
                  <a:extLst>
                    <a:ext uri="{9D8B030D-6E8A-4147-A177-3AD203B41FA5}">
                      <a16:colId xmlns:a16="http://schemas.microsoft.com/office/drawing/2014/main" val="1336734966"/>
                    </a:ext>
                  </a:extLst>
                </a:gridCol>
              </a:tblGrid>
              <a:tr h="624239">
                <a:tc>
                  <a:txBody>
                    <a:bodyPr/>
                    <a:lstStyle/>
                    <a:p>
                      <a:pPr algn="ctr"/>
                      <a:r>
                        <a:rPr lang="en-US" sz="2800" dirty="0">
                          <a:latin typeface="Arial" panose="020B0604020202020204" pitchFamily="34" charset="0"/>
                          <a:cs typeface="Arial" panose="020B0604020202020204" pitchFamily="34" charset="0"/>
                        </a:rPr>
                        <a:t>Stable</a:t>
                      </a:r>
                    </a:p>
                  </a:txBody>
                  <a:tcPr/>
                </a:tc>
                <a:extLst>
                  <a:ext uri="{0D108BD9-81ED-4DB2-BD59-A6C34878D82A}">
                    <a16:rowId xmlns:a16="http://schemas.microsoft.com/office/drawing/2014/main" val="4203193275"/>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Programs/services recognized by peers</a:t>
                      </a:r>
                    </a:p>
                  </a:txBody>
                  <a:tcPr/>
                </a:tc>
                <a:extLst>
                  <a:ext uri="{0D108BD9-81ED-4DB2-BD59-A6C34878D82A}">
                    <a16:rowId xmlns:a16="http://schemas.microsoft.com/office/drawing/2014/main" val="3440803665"/>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Widespread support through $</a:t>
                      </a:r>
                    </a:p>
                  </a:txBody>
                  <a:tcPr/>
                </a:tc>
                <a:extLst>
                  <a:ext uri="{0D108BD9-81ED-4DB2-BD59-A6C34878D82A}">
                    <a16:rowId xmlns:a16="http://schemas.microsoft.com/office/drawing/2014/main" val="2838868798"/>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Employees take pride and satisfaction</a:t>
                      </a:r>
                    </a:p>
                  </a:txBody>
                  <a:tcPr/>
                </a:tc>
                <a:extLst>
                  <a:ext uri="{0D108BD9-81ED-4DB2-BD59-A6C34878D82A}">
                    <a16:rowId xmlns:a16="http://schemas.microsoft.com/office/drawing/2014/main" val="2757630634"/>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Employees have competitive salaries and benefits</a:t>
                      </a:r>
                    </a:p>
                  </a:txBody>
                  <a:tcPr/>
                </a:tc>
                <a:extLst>
                  <a:ext uri="{0D108BD9-81ED-4DB2-BD59-A6C34878D82A}">
                    <a16:rowId xmlns:a16="http://schemas.microsoft.com/office/drawing/2014/main" val="4161144267"/>
                  </a:ext>
                </a:extLst>
              </a:tr>
            </a:tbl>
          </a:graphicData>
        </a:graphic>
      </p:graphicFrame>
      <p:graphicFrame>
        <p:nvGraphicFramePr>
          <p:cNvPr id="9" name="Table 3">
            <a:extLst>
              <a:ext uri="{FF2B5EF4-FFF2-40B4-BE49-F238E27FC236}">
                <a16:creationId xmlns:a16="http://schemas.microsoft.com/office/drawing/2014/main" id="{4DB0EEF7-1E1E-4F0A-930E-0F9EE66C2619}"/>
              </a:ext>
            </a:extLst>
          </p:cNvPr>
          <p:cNvGraphicFramePr>
            <a:graphicFrameLocks noGrp="1"/>
          </p:cNvGraphicFramePr>
          <p:nvPr>
            <p:extLst>
              <p:ext uri="{D42A27DB-BD31-4B8C-83A1-F6EECF244321}">
                <p14:modId xmlns:p14="http://schemas.microsoft.com/office/powerpoint/2010/main" val="1267892360"/>
              </p:ext>
            </p:extLst>
          </p:nvPr>
        </p:nvGraphicFramePr>
        <p:xfrm>
          <a:off x="5886387" y="1838253"/>
          <a:ext cx="4652886" cy="2797917"/>
        </p:xfrm>
        <a:graphic>
          <a:graphicData uri="http://schemas.openxmlformats.org/drawingml/2006/table">
            <a:tbl>
              <a:tblPr firstRow="1" bandRow="1">
                <a:tableStyleId>{5C22544A-7EE6-4342-B048-85BDC9FD1C3A}</a:tableStyleId>
              </a:tblPr>
              <a:tblGrid>
                <a:gridCol w="4652886">
                  <a:extLst>
                    <a:ext uri="{9D8B030D-6E8A-4147-A177-3AD203B41FA5}">
                      <a16:colId xmlns:a16="http://schemas.microsoft.com/office/drawing/2014/main" val="1336734966"/>
                    </a:ext>
                  </a:extLst>
                </a:gridCol>
              </a:tblGrid>
              <a:tr h="624239">
                <a:tc>
                  <a:txBody>
                    <a:bodyPr/>
                    <a:lstStyle/>
                    <a:p>
                      <a:pPr algn="ctr"/>
                      <a:r>
                        <a:rPr lang="en-US" sz="2800" dirty="0">
                          <a:latin typeface="Arial" panose="020B0604020202020204" pitchFamily="34" charset="0"/>
                          <a:cs typeface="Arial" panose="020B0604020202020204" pitchFamily="34" charset="0"/>
                        </a:rPr>
                        <a:t>Aristocracy</a:t>
                      </a:r>
                    </a:p>
                  </a:txBody>
                  <a:tcPr/>
                </a:tc>
                <a:extLst>
                  <a:ext uri="{0D108BD9-81ED-4DB2-BD59-A6C34878D82A}">
                    <a16:rowId xmlns:a16="http://schemas.microsoft.com/office/drawing/2014/main" val="4203193275"/>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 directed to image more than services</a:t>
                      </a:r>
                    </a:p>
                  </a:txBody>
                  <a:tcPr/>
                </a:tc>
                <a:extLst>
                  <a:ext uri="{0D108BD9-81ED-4DB2-BD59-A6C34878D82A}">
                    <a16:rowId xmlns:a16="http://schemas.microsoft.com/office/drawing/2014/main" val="3440803665"/>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Focus on </a:t>
                      </a:r>
                      <a:r>
                        <a:rPr lang="en-US" i="1" dirty="0">
                          <a:latin typeface="Arial" panose="020B0604020202020204" pitchFamily="34" charset="0"/>
                          <a:cs typeface="Arial" panose="020B0604020202020204" pitchFamily="34" charset="0"/>
                        </a:rPr>
                        <a:t>how</a:t>
                      </a:r>
                      <a:r>
                        <a:rPr lang="en-US" dirty="0">
                          <a:latin typeface="Arial" panose="020B0604020202020204" pitchFamily="34" charset="0"/>
                          <a:cs typeface="Arial" panose="020B0604020202020204" pitchFamily="34" charset="0"/>
                        </a:rPr>
                        <a:t> things are done more than on </a:t>
                      </a:r>
                      <a:r>
                        <a:rPr lang="en-US" i="1" dirty="0">
                          <a:latin typeface="Arial" panose="020B0604020202020204" pitchFamily="34" charset="0"/>
                          <a:cs typeface="Arial" panose="020B0604020202020204" pitchFamily="34" charset="0"/>
                        </a:rPr>
                        <a:t>what is being done</a:t>
                      </a:r>
                    </a:p>
                  </a:txBody>
                  <a:tcPr/>
                </a:tc>
                <a:extLst>
                  <a:ext uri="{0D108BD9-81ED-4DB2-BD59-A6C34878D82A}">
                    <a16:rowId xmlns:a16="http://schemas.microsoft.com/office/drawing/2014/main" val="2838868798"/>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Endowments used to offset shortfall</a:t>
                      </a:r>
                    </a:p>
                  </a:txBody>
                  <a:tcPr/>
                </a:tc>
                <a:extLst>
                  <a:ext uri="{0D108BD9-81ED-4DB2-BD59-A6C34878D82A}">
                    <a16:rowId xmlns:a16="http://schemas.microsoft.com/office/drawing/2014/main" val="2757630634"/>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Little attention paid to lower-level gifts; focus is on top contributors only</a:t>
                      </a:r>
                    </a:p>
                  </a:txBody>
                  <a:tcPr/>
                </a:tc>
                <a:extLst>
                  <a:ext uri="{0D108BD9-81ED-4DB2-BD59-A6C34878D82A}">
                    <a16:rowId xmlns:a16="http://schemas.microsoft.com/office/drawing/2014/main" val="4161144267"/>
                  </a:ext>
                </a:extLst>
              </a:tr>
            </a:tbl>
          </a:graphicData>
        </a:graphic>
      </p:graphicFrame>
    </p:spTree>
    <p:extLst>
      <p:ext uri="{BB962C8B-B14F-4D97-AF65-F5344CB8AC3E}">
        <p14:creationId xmlns:p14="http://schemas.microsoft.com/office/powerpoint/2010/main" val="2964100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267654-5FDE-2643-DDE8-66061FEB90E8}"/>
              </a:ext>
            </a:extLst>
          </p:cNvPr>
          <p:cNvSpPr>
            <a:spLocks noGrp="1"/>
          </p:cNvSpPr>
          <p:nvPr>
            <p:ph type="sldNum" sz="quarter" idx="12"/>
          </p:nvPr>
        </p:nvSpPr>
        <p:spPr/>
        <p:txBody>
          <a:bodyPr/>
          <a:lstStyle/>
          <a:p>
            <a:fld id="{B212C38A-D241-7041-9EFC-6446870ABFAA}" type="slidenum">
              <a:rPr lang="en-US" smtClean="0"/>
              <a:pPr/>
              <a:t>8</a:t>
            </a:fld>
            <a:endParaRPr lang="en-US" dirty="0"/>
          </a:p>
        </p:txBody>
      </p:sp>
      <p:graphicFrame>
        <p:nvGraphicFramePr>
          <p:cNvPr id="2" name="Table 3">
            <a:extLst>
              <a:ext uri="{FF2B5EF4-FFF2-40B4-BE49-F238E27FC236}">
                <a16:creationId xmlns:a16="http://schemas.microsoft.com/office/drawing/2014/main" id="{921D39F7-36BE-44AC-B3F4-A784068B0CC6}"/>
              </a:ext>
            </a:extLst>
          </p:cNvPr>
          <p:cNvGraphicFramePr>
            <a:graphicFrameLocks noGrp="1"/>
          </p:cNvGraphicFramePr>
          <p:nvPr>
            <p:extLst>
              <p:ext uri="{D42A27DB-BD31-4B8C-83A1-F6EECF244321}">
                <p14:modId xmlns:p14="http://schemas.microsoft.com/office/powerpoint/2010/main" val="897155741"/>
              </p:ext>
            </p:extLst>
          </p:nvPr>
        </p:nvGraphicFramePr>
        <p:xfrm>
          <a:off x="3452427" y="1856009"/>
          <a:ext cx="4652886" cy="3712317"/>
        </p:xfrm>
        <a:graphic>
          <a:graphicData uri="http://schemas.openxmlformats.org/drawingml/2006/table">
            <a:tbl>
              <a:tblPr firstRow="1" bandRow="1">
                <a:tableStyleId>{5C22544A-7EE6-4342-B048-85BDC9FD1C3A}</a:tableStyleId>
              </a:tblPr>
              <a:tblGrid>
                <a:gridCol w="4652886">
                  <a:extLst>
                    <a:ext uri="{9D8B030D-6E8A-4147-A177-3AD203B41FA5}">
                      <a16:colId xmlns:a16="http://schemas.microsoft.com/office/drawing/2014/main" val="1336734966"/>
                    </a:ext>
                  </a:extLst>
                </a:gridCol>
              </a:tblGrid>
              <a:tr h="624239">
                <a:tc>
                  <a:txBody>
                    <a:bodyPr/>
                    <a:lstStyle/>
                    <a:p>
                      <a:pPr algn="ctr"/>
                      <a:r>
                        <a:rPr lang="en-US" sz="2800" dirty="0">
                          <a:latin typeface="Arial" panose="020B0604020202020204" pitchFamily="34" charset="0"/>
                          <a:cs typeface="Arial" panose="020B0604020202020204" pitchFamily="34" charset="0"/>
                        </a:rPr>
                        <a:t>Bureaucracy</a:t>
                      </a:r>
                    </a:p>
                  </a:txBody>
                  <a:tcPr/>
                </a:tc>
                <a:extLst>
                  <a:ext uri="{0D108BD9-81ED-4DB2-BD59-A6C34878D82A}">
                    <a16:rowId xmlns:a16="http://schemas.microsoft.com/office/drawing/2014/main" val="4203193275"/>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Resources drying up, decline is obvious</a:t>
                      </a:r>
                    </a:p>
                  </a:txBody>
                  <a:tcPr/>
                </a:tc>
                <a:extLst>
                  <a:ext uri="{0D108BD9-81ED-4DB2-BD59-A6C34878D82A}">
                    <a16:rowId xmlns:a16="http://schemas.microsoft.com/office/drawing/2014/main" val="3440803665"/>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Lacks focus; becomes myopic, inward focus</a:t>
                      </a:r>
                    </a:p>
                  </a:txBody>
                  <a:tcPr/>
                </a:tc>
                <a:extLst>
                  <a:ext uri="{0D108BD9-81ED-4DB2-BD59-A6C34878D82A}">
                    <a16:rowId xmlns:a16="http://schemas.microsoft.com/office/drawing/2014/main" val="2838868798"/>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Energy spent on fighting internally rather than fighting for organization’s mission</a:t>
                      </a:r>
                    </a:p>
                  </a:txBody>
                  <a:tcPr/>
                </a:tc>
                <a:extLst>
                  <a:ext uri="{0D108BD9-81ED-4DB2-BD59-A6C34878D82A}">
                    <a16:rowId xmlns:a16="http://schemas.microsoft.com/office/drawing/2014/main" val="2757630634"/>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Staff layoffs, eventually CEO fired</a:t>
                      </a:r>
                    </a:p>
                  </a:txBody>
                  <a:tcPr/>
                </a:tc>
                <a:extLst>
                  <a:ext uri="{0D108BD9-81ED-4DB2-BD59-A6C34878D82A}">
                    <a16:rowId xmlns:a16="http://schemas.microsoft.com/office/drawing/2014/main" val="4161144267"/>
                  </a:ext>
                </a:extLst>
              </a:tr>
              <a:tr h="44675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If new leadership does not emerge, funds run out and organization eventually closes</a:t>
                      </a:r>
                    </a:p>
                  </a:txBody>
                  <a:tcPr/>
                </a:tc>
                <a:extLst>
                  <a:ext uri="{0D108BD9-81ED-4DB2-BD59-A6C34878D82A}">
                    <a16:rowId xmlns:a16="http://schemas.microsoft.com/office/drawing/2014/main" val="852483610"/>
                  </a:ext>
                </a:extLst>
              </a:tr>
            </a:tbl>
          </a:graphicData>
        </a:graphic>
      </p:graphicFrame>
    </p:spTree>
    <p:extLst>
      <p:ext uri="{BB962C8B-B14F-4D97-AF65-F5344CB8AC3E}">
        <p14:creationId xmlns:p14="http://schemas.microsoft.com/office/powerpoint/2010/main" val="834749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7DC7-5718-4EBE-8041-FA37E978FB01}"/>
              </a:ext>
            </a:extLst>
          </p:cNvPr>
          <p:cNvSpPr>
            <a:spLocks noGrp="1"/>
          </p:cNvSpPr>
          <p:nvPr>
            <p:ph type="title"/>
          </p:nvPr>
        </p:nvSpPr>
        <p:spPr/>
        <p:txBody>
          <a:bodyPr/>
          <a:lstStyle/>
          <a:p>
            <a:r>
              <a:rPr lang="en-US" dirty="0"/>
              <a:t>Starting-Point Truths</a:t>
            </a:r>
          </a:p>
        </p:txBody>
      </p:sp>
      <p:sp>
        <p:nvSpPr>
          <p:cNvPr id="3" name="Slide Number Placeholder 2">
            <a:extLst>
              <a:ext uri="{FF2B5EF4-FFF2-40B4-BE49-F238E27FC236}">
                <a16:creationId xmlns:a16="http://schemas.microsoft.com/office/drawing/2014/main" id="{E4E0DE77-D84C-4F06-AF80-E4695B70FF53}"/>
              </a:ext>
            </a:extLst>
          </p:cNvPr>
          <p:cNvSpPr>
            <a:spLocks noGrp="1"/>
          </p:cNvSpPr>
          <p:nvPr>
            <p:ph type="sldNum" sz="quarter" idx="12"/>
          </p:nvPr>
        </p:nvSpPr>
        <p:spPr/>
        <p:txBody>
          <a:bodyPr/>
          <a:lstStyle/>
          <a:p>
            <a:fld id="{B212C38A-D241-7041-9EFC-6446870ABFAA}" type="slidenum">
              <a:rPr lang="en-US" smtClean="0"/>
              <a:t>9</a:t>
            </a:fld>
            <a:endParaRPr lang="en-US" dirty="0"/>
          </a:p>
        </p:txBody>
      </p:sp>
      <p:sp>
        <p:nvSpPr>
          <p:cNvPr id="4" name="Content Placeholder 3">
            <a:extLst>
              <a:ext uri="{FF2B5EF4-FFF2-40B4-BE49-F238E27FC236}">
                <a16:creationId xmlns:a16="http://schemas.microsoft.com/office/drawing/2014/main" id="{7CEE7262-18E6-4241-99AA-B064DDD57D04}"/>
              </a:ext>
            </a:extLst>
          </p:cNvPr>
          <p:cNvSpPr>
            <a:spLocks noGrp="1"/>
          </p:cNvSpPr>
          <p:nvPr>
            <p:ph idx="1"/>
          </p:nvPr>
        </p:nvSpPr>
        <p:spPr/>
        <p:txBody>
          <a:bodyPr>
            <a:normAutofit/>
          </a:bodyPr>
          <a:lstStyle/>
          <a:p>
            <a:r>
              <a:rPr lang="en-US" dirty="0"/>
              <a:t>There are no one-size-fits-all solutions for organizations, </a:t>
            </a:r>
            <a:br>
              <a:rPr lang="en-US" dirty="0"/>
            </a:br>
            <a:r>
              <a:rPr lang="en-US" dirty="0"/>
              <a:t>including Boards</a:t>
            </a:r>
          </a:p>
          <a:p>
            <a:r>
              <a:rPr lang="en-US" dirty="0"/>
              <a:t>Leading experts agree there are certain structures, policies, and practices that consistently work better than others</a:t>
            </a:r>
          </a:p>
          <a:p>
            <a:r>
              <a:rPr lang="en-US" dirty="0"/>
              <a:t>Organizations, young or old, experience a metamorphosis </a:t>
            </a:r>
            <a:br>
              <a:rPr lang="en-US" dirty="0"/>
            </a:br>
            <a:r>
              <a:rPr lang="en-US" dirty="0"/>
              <a:t>that requires fine tuning, and sometimes, a major overhaul</a:t>
            </a:r>
          </a:p>
          <a:p>
            <a:endParaRPr lang="en-US" dirty="0"/>
          </a:p>
        </p:txBody>
      </p:sp>
      <p:pic>
        <p:nvPicPr>
          <p:cNvPr id="5" name="Picture 4">
            <a:extLst>
              <a:ext uri="{FF2B5EF4-FFF2-40B4-BE49-F238E27FC236}">
                <a16:creationId xmlns:a16="http://schemas.microsoft.com/office/drawing/2014/main" id="{5FC094E0-58BE-43DC-8CE5-AEE7B4C17D9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710949" y="566125"/>
            <a:ext cx="509017" cy="509017"/>
          </a:xfrm>
          <a:prstGeom prst="rect">
            <a:avLst/>
          </a:prstGeom>
        </p:spPr>
      </p:pic>
    </p:spTree>
    <p:extLst>
      <p:ext uri="{BB962C8B-B14F-4D97-AF65-F5344CB8AC3E}">
        <p14:creationId xmlns:p14="http://schemas.microsoft.com/office/powerpoint/2010/main" val="1452774579"/>
      </p:ext>
    </p:extLst>
  </p:cSld>
  <p:clrMapOvr>
    <a:masterClrMapping/>
  </p:clrMapOvr>
</p:sld>
</file>

<file path=ppt/theme/theme1.xml><?xml version="1.0" encoding="utf-8"?>
<a:theme xmlns:a="http://schemas.openxmlformats.org/drawingml/2006/main" name="Custom Design">
  <a:themeElements>
    <a:clrScheme name="FORVIS Palette">
      <a:dk1>
        <a:srgbClr val="000000"/>
      </a:dk1>
      <a:lt1>
        <a:sysClr val="window" lastClr="FFFFFF"/>
      </a:lt1>
      <a:dk2>
        <a:srgbClr val="636669"/>
      </a:dk2>
      <a:lt2>
        <a:srgbClr val="E0E1DD"/>
      </a:lt2>
      <a:accent1>
        <a:srgbClr val="D52B1E"/>
      </a:accent1>
      <a:accent2>
        <a:srgbClr val="71C6C1"/>
      </a:accent2>
      <a:accent3>
        <a:srgbClr val="FFBC3D"/>
      </a:accent3>
      <a:accent4>
        <a:srgbClr val="0089C4"/>
      </a:accent4>
      <a:accent5>
        <a:srgbClr val="5E2D61"/>
      </a:accent5>
      <a:accent6>
        <a:srgbClr val="D55C19"/>
      </a:accent6>
      <a:hlink>
        <a:srgbClr val="0089C4"/>
      </a:hlink>
      <a:folHlink>
        <a:srgbClr val="5E2D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F050C4AD5EEA408E18818EF26D1C67" ma:contentTypeVersion="0" ma:contentTypeDescription="Create a new document." ma:contentTypeScope="" ma:versionID="9e02de5f742eaf82984ba982954b3bdb">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81BB04-E732-472A-BD95-4C365C5285A2}">
  <ds:schemaRefs>
    <ds:schemaRef ds:uri="http://schemas.microsoft.com/sharepoint/v3/contenttype/forms"/>
  </ds:schemaRefs>
</ds:datastoreItem>
</file>

<file path=customXml/itemProps2.xml><?xml version="1.0" encoding="utf-8"?>
<ds:datastoreItem xmlns:ds="http://schemas.openxmlformats.org/officeDocument/2006/customXml" ds:itemID="{68847AED-2834-4065-9C46-BE40E0BBEEF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9D15658-F1C2-4757-8979-2558096A06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1455</TotalTime>
  <Words>1937</Words>
  <Application>Microsoft Office PowerPoint</Application>
  <PresentationFormat>Widescreen</PresentationFormat>
  <Paragraphs>400</Paragraphs>
  <Slides>49</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Arial Black</vt:lpstr>
      <vt:lpstr>Book Antiqua</vt:lpstr>
      <vt:lpstr>Calibri</vt:lpstr>
      <vt:lpstr>System Font Regular</vt:lpstr>
      <vt:lpstr>Wingdings</vt:lpstr>
      <vt:lpstr>Custom Design</vt:lpstr>
      <vt:lpstr>1_Custom Design</vt:lpstr>
      <vt:lpstr>Board of Directors Best Practices</vt:lpstr>
      <vt:lpstr>Presenters</vt:lpstr>
      <vt:lpstr>Legal Disclaimer</vt:lpstr>
      <vt:lpstr>Seven Stages of Organizational Life Cycle</vt:lpstr>
      <vt:lpstr>PowerPoint Presentation</vt:lpstr>
      <vt:lpstr>PowerPoint Presentation</vt:lpstr>
      <vt:lpstr>PowerPoint Presentation</vt:lpstr>
      <vt:lpstr>PowerPoint Presentation</vt:lpstr>
      <vt:lpstr>Starting-Point Truths</vt:lpstr>
      <vt:lpstr>Starting-Point Myths</vt:lpstr>
      <vt:lpstr>PowerPoint Presentation</vt:lpstr>
      <vt:lpstr>Governance is the act of leading, guiding, and making decisions on behalf of the community</vt:lpstr>
      <vt:lpstr>Great Governance</vt:lpstr>
      <vt:lpstr>Three Legal Responsibilities</vt:lpstr>
      <vt:lpstr>Three Legal Responsibilities</vt:lpstr>
      <vt:lpstr>But what about rural areas, where there is a limited pool of board candidates?</vt:lpstr>
      <vt:lpstr>Three Legal Responsibilities</vt:lpstr>
      <vt:lpstr>Legal Responsibility &amp; Grants</vt:lpstr>
      <vt:lpstr>PowerPoint Presentation</vt:lpstr>
      <vt:lpstr>Great Governance</vt:lpstr>
      <vt:lpstr>Five W’s</vt:lpstr>
      <vt:lpstr>Eight Core Responsibilities</vt:lpstr>
      <vt:lpstr>Eight Core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we do with excellent board members who have termed out? </vt:lpstr>
      <vt:lpstr>Consider creating a “Junior” board or an “Associate” board </vt:lpstr>
      <vt:lpstr>Board Member Agreements</vt:lpstr>
      <vt:lpstr>Great Governance: Role Distinction</vt:lpstr>
      <vt:lpstr>PowerPoint Presentation</vt:lpstr>
      <vt:lpstr>Collective Responsibility or Collective Voice</vt:lpstr>
      <vt:lpstr>Grants &amp; the Board</vt:lpstr>
      <vt:lpstr>How Can the Board Support Grant Activities?</vt:lpstr>
      <vt:lpstr>Board Meetings</vt:lpstr>
      <vt:lpstr>Board Meetings</vt:lpstr>
      <vt:lpstr>Committees</vt:lpstr>
      <vt:lpstr>Committees</vt:lpstr>
      <vt:lpstr>Dysfunctional Boards</vt:lpstr>
      <vt:lpstr>Pitfalls of Boards: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Knight, Nathan</dc:creator>
  <cp:lastModifiedBy>Mahoney, Emily</cp:lastModifiedBy>
  <cp:revision>127</cp:revision>
  <dcterms:created xsi:type="dcterms:W3CDTF">2022-05-05T14:55:41Z</dcterms:created>
  <dcterms:modified xsi:type="dcterms:W3CDTF">2023-05-02T20:18:07Z</dcterms:modified>
</cp: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ContentTypeId">
    <vt:lpwstr>0x01010018F050C4AD5EEA408E18818EF26D1C67</vt:lpwstr>
  </op:property>
  <op:property fmtid="{D5CDD505-2E9C-101B-9397-08002B2CF9AE}" pid="3" name="tabName">
    <vt:lpwstr>Client Deliverables</vt:lpwstr>
  </op:property>
  <op:property fmtid="{D5CDD505-2E9C-101B-9397-08002B2CF9AE}" pid="4" name="tabIndex">
    <vt:lpwstr>02.200</vt:lpwstr>
  </op:property>
  <op:property fmtid="{D5CDD505-2E9C-101B-9397-08002B2CF9AE}" pid="5" name="workpaperIndex">
    <vt:lpwstr>2.200.92</vt:lpwstr>
  </op:property>
</op:Properties>
</file>