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BD_694D479E.xml" ContentType="application/vnd.ms-powerpoint.comments+xml"/>
  <Override PartName="/ppt/comments/modernComment_126_549AED60.xml" ContentType="application/vnd.ms-powerpoint.comments+xml"/>
  <Override PartName="/ppt/comments/modernComment_1BE_E76559A7.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3_A508FF8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C_DA08E947.xml" ContentType="application/vnd.ms-powerpoint.comments+xml"/>
  <Override PartName="/ppt/notesSlides/notesSlide9.xml" ContentType="application/vnd.openxmlformats-officedocument.presentationml.notesSlide+xml"/>
  <Override PartName="/ppt/comments/modernComment_12F_7B424EE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B4_A16D7B7B.xml" ContentType="application/vnd.ms-powerpoint.comments+xml"/>
  <Override PartName="/ppt/notesSlides/notesSlide12.xml" ContentType="application/vnd.openxmlformats-officedocument.presentationml.notesSlide+xml"/>
  <Override PartName="/ppt/comments/modernComment_133_FBB8EFC5.xml" ContentType="application/vnd.ms-powerpoint.comments+xml"/>
  <Override PartName="/ppt/comments/modernComment_135_54C5B113.xml" ContentType="application/vnd.ms-powerpoint.comments+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0" r:id="rId5"/>
  </p:sldMasterIdLst>
  <p:notesMasterIdLst>
    <p:notesMasterId r:id="rId53"/>
  </p:notesMasterIdLst>
  <p:sldIdLst>
    <p:sldId id="313" r:id="rId6"/>
    <p:sldId id="266" r:id="rId7"/>
    <p:sldId id="429" r:id="rId8"/>
    <p:sldId id="284" r:id="rId9"/>
    <p:sldId id="311" r:id="rId10"/>
    <p:sldId id="437" r:id="rId11"/>
    <p:sldId id="438" r:id="rId12"/>
    <p:sldId id="439" r:id="rId13"/>
    <p:sldId id="440" r:id="rId14"/>
    <p:sldId id="441" r:id="rId15"/>
    <p:sldId id="443" r:id="rId16"/>
    <p:sldId id="286" r:id="rId17"/>
    <p:sldId id="287" r:id="rId18"/>
    <p:sldId id="430" r:id="rId19"/>
    <p:sldId id="431" r:id="rId20"/>
    <p:sldId id="445" r:id="rId21"/>
    <p:sldId id="291" r:id="rId22"/>
    <p:sldId id="450" r:id="rId23"/>
    <p:sldId id="294" r:id="rId24"/>
    <p:sldId id="296" r:id="rId25"/>
    <p:sldId id="293" r:id="rId26"/>
    <p:sldId id="295" r:id="rId27"/>
    <p:sldId id="446" r:id="rId28"/>
    <p:sldId id="447" r:id="rId29"/>
    <p:sldId id="325" r:id="rId30"/>
    <p:sldId id="297" r:id="rId31"/>
    <p:sldId id="323" r:id="rId32"/>
    <p:sldId id="448" r:id="rId33"/>
    <p:sldId id="326" r:id="rId34"/>
    <p:sldId id="298" r:id="rId35"/>
    <p:sldId id="300" r:id="rId36"/>
    <p:sldId id="305" r:id="rId37"/>
    <p:sldId id="306" r:id="rId38"/>
    <p:sldId id="302" r:id="rId39"/>
    <p:sldId id="432" r:id="rId40"/>
    <p:sldId id="301" r:id="rId41"/>
    <p:sldId id="303" r:id="rId42"/>
    <p:sldId id="304" r:id="rId43"/>
    <p:sldId id="435" r:id="rId44"/>
    <p:sldId id="308" r:id="rId45"/>
    <p:sldId id="310" r:id="rId46"/>
    <p:sldId id="433" r:id="rId47"/>
    <p:sldId id="436" r:id="rId48"/>
    <p:sldId id="335" r:id="rId49"/>
    <p:sldId id="307" r:id="rId50"/>
    <p:sldId id="309" r:id="rId51"/>
    <p:sldId id="43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reference" id="{7A4EBF13-A09C-DA49-9CB5-7B1269826084}">
          <p14:sldIdLst/>
        </p14:section>
        <p14:section name="Default Section" id="{33297307-5E20-3A40-AC6A-F3ABACD9BFD1}">
          <p14:sldIdLst>
            <p14:sldId id="313"/>
            <p14:sldId id="266"/>
            <p14:sldId id="429"/>
            <p14:sldId id="284"/>
            <p14:sldId id="311"/>
            <p14:sldId id="437"/>
            <p14:sldId id="438"/>
            <p14:sldId id="439"/>
            <p14:sldId id="440"/>
            <p14:sldId id="441"/>
            <p14:sldId id="443"/>
            <p14:sldId id="286"/>
            <p14:sldId id="287"/>
            <p14:sldId id="430"/>
            <p14:sldId id="431"/>
            <p14:sldId id="445"/>
            <p14:sldId id="291"/>
            <p14:sldId id="450"/>
            <p14:sldId id="294"/>
            <p14:sldId id="296"/>
            <p14:sldId id="293"/>
            <p14:sldId id="295"/>
            <p14:sldId id="446"/>
            <p14:sldId id="447"/>
            <p14:sldId id="325"/>
            <p14:sldId id="297"/>
            <p14:sldId id="323"/>
            <p14:sldId id="448"/>
            <p14:sldId id="326"/>
            <p14:sldId id="298"/>
            <p14:sldId id="300"/>
            <p14:sldId id="305"/>
            <p14:sldId id="306"/>
            <p14:sldId id="302"/>
            <p14:sldId id="432"/>
            <p14:sldId id="301"/>
            <p14:sldId id="303"/>
            <p14:sldId id="304"/>
            <p14:sldId id="435"/>
            <p14:sldId id="308"/>
            <p14:sldId id="310"/>
            <p14:sldId id="433"/>
            <p14:sldId id="436"/>
            <p14:sldId id="335"/>
            <p14:sldId id="307"/>
            <p14:sldId id="309"/>
            <p14:sldId id="4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0940E-9BE0-35AD-6F49-1A06D3706B44}" name="Jackson, Lindsey" initials="JL" userId="S::LCJackson@bkd.com::745850f0-89e5-4e83-aa96-3349f463c66a" providerId="AD"/>
  <p188:author id="{24FEEE3D-5DF4-20BE-9DD8-56991CE2574B}" name="Rydecki, Richard - DOA" initials="RRD" userId="S::richard.rydecki1@wisconsin.gov::1d8f1dd9-6b45-407d-bab6-001f53d500c3" providerId="AD"/>
  <p188:author id="{13FC3A6B-18E1-5B4D-1BE7-B1C43A9532A5}" name="Bloechl-Anderson, Stephanie - DOA" initials="BASD" userId="S::stephanie.bloechlanderson@wisconsin.gov::68ed4fda-e4b0-4e94-91b4-b8a1995407fc" providerId="AD"/>
  <p188:author id="{2A780B7E-E5E1-EB4C-7E99-2CD381F7EF9A}" name="Murdock, Julie" initials="MJ" userId="S::Julie.Murdock@forvis.com::976b5e0f-dea8-4da1-a62f-ef67f0015697" providerId="AD"/>
  <p188:author id="{6AA11AA9-8757-9773-6E1A-90F985D9A226}" name="Masters, Evan" initials="ME" userId="S::emasters@bkd.com::d4627a25-6550-48c1-97d5-4f307f4e8993" providerId="AD"/>
  <p188:author id="{F610C4BD-8F46-49CC-DFAC-95CDC317014D}" name="Shyamsunder, Darshana" initials="SD" userId="S::Darshana.Shyamsunder@forvis.com::b5c99f44-bc23-4afc-9939-b1d107e166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264"/>
    <a:srgbClr val="C8C9C8"/>
    <a:srgbClr val="ACAFAF"/>
    <a:srgbClr val="DFE1DD"/>
    <a:srgbClr val="D42B1E"/>
    <a:srgbClr val="FF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2390" autoAdjust="0"/>
  </p:normalViewPr>
  <p:slideViewPr>
    <p:cSldViewPr snapToGrid="0">
      <p:cViewPr varScale="1">
        <p:scale>
          <a:sx n="66" d="100"/>
          <a:sy n="66" d="100"/>
        </p:scale>
        <p:origin x="1186"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decki, Richard - DOA" userId="1d8f1dd9-6b45-407d-bab6-001f53d500c3" providerId="ADAL" clId="{3AD36CE9-FCE5-4BB7-B937-8990AE859ACF}"/>
    <pc:docChg chg="modSld">
      <pc:chgData name="Rydecki, Richard - DOA" userId="1d8f1dd9-6b45-407d-bab6-001f53d500c3" providerId="ADAL" clId="{3AD36CE9-FCE5-4BB7-B937-8990AE859ACF}" dt="2023-04-16T21:25:37.999" v="154"/>
      <pc:docMkLst>
        <pc:docMk/>
      </pc:docMkLst>
      <pc:sldChg chg="addCm">
        <pc:chgData name="Rydecki, Richard - DOA" userId="1d8f1dd9-6b45-407d-bab6-001f53d500c3" providerId="ADAL" clId="{3AD36CE9-FCE5-4BB7-B937-8990AE859ACF}" dt="2023-04-16T20:59:35.924" v="0"/>
        <pc:sldMkLst>
          <pc:docMk/>
          <pc:sldMk cId="1511478046" sldId="286"/>
        </pc:sldMkLst>
        <pc:extLst>
          <p:ext xmlns:p="http://schemas.openxmlformats.org/presentationml/2006/main" uri="{D6D511B9-2390-475A-947B-AFAB55BFBCF1}">
            <pc226:cmChg xmlns:pc226="http://schemas.microsoft.com/office/powerpoint/2022/06/main/command" xmlns="" chg="add">
              <pc226:chgData name="Rydecki, Richard - DOA" userId="1d8f1dd9-6b45-407d-bab6-001f53d500c3" providerId="ADAL" clId="{3AD36CE9-FCE5-4BB7-B937-8990AE859ACF}" dt="2023-04-16T20:59:35.924" v="0"/>
              <pc2:cmMkLst xmlns:pc2="http://schemas.microsoft.com/office/powerpoint/2019/9/main/command">
                <pc:docMk/>
                <pc:sldMk cId="1511478046" sldId="286"/>
                <pc2:cmMk id="{D7711FB4-11EF-49A9-8EC2-36E6A5AFC640}"/>
              </pc2:cmMkLst>
            </pc226:cmChg>
          </p:ext>
        </pc:extLst>
      </pc:sldChg>
      <pc:sldChg chg="modCm">
        <pc:chgData name="Rydecki, Richard - DOA" userId="1d8f1dd9-6b45-407d-bab6-001f53d500c3" providerId="ADAL" clId="{3AD36CE9-FCE5-4BB7-B937-8990AE859ACF}" dt="2023-04-16T21:03:58.651" v="2"/>
        <pc:sldMkLst>
          <pc:docMk/>
          <pc:sldMk cId="1113653529" sldId="288"/>
        </pc:sldMkLst>
        <pc:extLst>
          <p:ext xmlns:p="http://schemas.openxmlformats.org/presentationml/2006/main" uri="{D6D511B9-2390-475A-947B-AFAB55BFBCF1}">
            <pc226:cmChg xmlns:pc226="http://schemas.microsoft.com/office/powerpoint/2022/06/main/command" xmlns="" chg="">
              <pc226:chgData name="Rydecki, Richard - DOA" userId="1d8f1dd9-6b45-407d-bab6-001f53d500c3" providerId="ADAL" clId="{3AD36CE9-FCE5-4BB7-B937-8990AE859ACF}" dt="2023-04-16T21:03:58.651" v="2"/>
              <pc2:cmMkLst xmlns:pc2="http://schemas.microsoft.com/office/powerpoint/2019/9/main/command">
                <pc:docMk/>
                <pc:sldMk cId="1113653529" sldId="288"/>
                <pc2:cmMk id="{471E0F95-D5D2-4FBB-BE6C-A8D74B6B8DE8}"/>
              </pc2:cmMkLst>
              <pc226:cmRplyChg chg="add mod">
                <pc226:chgData name="Rydecki, Richard - DOA" userId="1d8f1dd9-6b45-407d-bab6-001f53d500c3" providerId="ADAL" clId="{3AD36CE9-FCE5-4BB7-B937-8990AE859ACF}" dt="2023-04-16T21:03:58.651" v="2"/>
                <pc2:cmRplyMkLst xmlns:pc2="http://schemas.microsoft.com/office/powerpoint/2019/9/main/command">
                  <pc:docMk/>
                  <pc:sldMk cId="1113653529" sldId="288"/>
                  <pc2:cmMk id="{471E0F95-D5D2-4FBB-BE6C-A8D74B6B8DE8}"/>
                  <pc2:cmRplyMk id="{FDBE657B-EBB8-4D92-9974-D531D31A2C3A}"/>
                </pc2:cmRplyMkLst>
              </pc226:cmRplyChg>
            </pc226:cmChg>
          </p:ext>
        </pc:extLst>
      </pc:sldChg>
      <pc:sldChg chg="modSp mod modCm">
        <pc:chgData name="Rydecki, Richard - DOA" userId="1d8f1dd9-6b45-407d-bab6-001f53d500c3" providerId="ADAL" clId="{3AD36CE9-FCE5-4BB7-B937-8990AE859ACF}" dt="2023-04-16T21:08:34.865" v="153" actId="20577"/>
        <pc:sldMkLst>
          <pc:docMk/>
          <pc:sldMk cId="996845543" sldId="295"/>
        </pc:sldMkLst>
        <pc:spChg chg="mod">
          <ac:chgData name="Rydecki, Richard - DOA" userId="1d8f1dd9-6b45-407d-bab6-001f53d500c3" providerId="ADAL" clId="{3AD36CE9-FCE5-4BB7-B937-8990AE859ACF}" dt="2023-04-16T21:08:34.865" v="153" actId="20577"/>
          <ac:spMkLst>
            <pc:docMk/>
            <pc:sldMk cId="996845543" sldId="295"/>
            <ac:spMk id="4" creationId="{26B09D7E-7220-4BE0-AAA6-49A13BC6ADC4}"/>
          </ac:spMkLst>
        </pc:spChg>
        <pc:extLst>
          <p:ext xmlns:p="http://schemas.openxmlformats.org/presentationml/2006/main" uri="{D6D511B9-2390-475A-947B-AFAB55BFBCF1}">
            <pc226:cmChg xmlns:pc226="http://schemas.microsoft.com/office/powerpoint/2022/06/main/command" xmlns="" chg="mod">
              <pc226:chgData name="Rydecki, Richard - DOA" userId="1d8f1dd9-6b45-407d-bab6-001f53d500c3" providerId="ADAL" clId="{3AD36CE9-FCE5-4BB7-B937-8990AE859ACF}" dt="2023-04-16T21:08:34.865" v="153" actId="20577"/>
              <pc2:cmMkLst xmlns:pc2="http://schemas.microsoft.com/office/powerpoint/2019/9/main/command">
                <pc:docMk/>
                <pc:sldMk cId="996845543" sldId="295"/>
                <pc2:cmMk id="{99321223-89DA-4EA3-976A-B7573DB06CA1}"/>
              </pc2:cmMkLst>
            </pc226:cmChg>
          </p:ext>
        </pc:extLst>
      </pc:sldChg>
      <pc:sldChg chg="addCm">
        <pc:chgData name="Rydecki, Richard - DOA" userId="1d8f1dd9-6b45-407d-bab6-001f53d500c3" providerId="ADAL" clId="{3AD36CE9-FCE5-4BB7-B937-8990AE859ACF}" dt="2023-04-16T21:06:22.975" v="3"/>
        <pc:sldMkLst>
          <pc:docMk/>
          <pc:sldMk cId="945133610" sldId="296"/>
        </pc:sldMkLst>
        <pc:extLst>
          <p:ext xmlns:p="http://schemas.openxmlformats.org/presentationml/2006/main" uri="{D6D511B9-2390-475A-947B-AFAB55BFBCF1}">
            <pc226:cmChg xmlns:pc226="http://schemas.microsoft.com/office/powerpoint/2022/06/main/command" xmlns="" chg="add">
              <pc226:chgData name="Rydecki, Richard - DOA" userId="1d8f1dd9-6b45-407d-bab6-001f53d500c3" providerId="ADAL" clId="{3AD36CE9-FCE5-4BB7-B937-8990AE859ACF}" dt="2023-04-16T21:06:22.975" v="3"/>
              <pc2:cmMkLst xmlns:pc2="http://schemas.microsoft.com/office/powerpoint/2019/9/main/command">
                <pc:docMk/>
                <pc:sldMk cId="945133610" sldId="296"/>
                <pc2:cmMk id="{2D7AF30E-6300-4F2D-8238-1F5E7770F24B}"/>
              </pc2:cmMkLst>
            </pc226:cmChg>
          </p:ext>
        </pc:extLst>
      </pc:sldChg>
      <pc:sldChg chg="addCm">
        <pc:chgData name="Rydecki, Richard - DOA" userId="1d8f1dd9-6b45-407d-bab6-001f53d500c3" providerId="ADAL" clId="{3AD36CE9-FCE5-4BB7-B937-8990AE859ACF}" dt="2023-04-16T21:25:37.999" v="154"/>
        <pc:sldMkLst>
          <pc:docMk/>
          <pc:sldMk cId="2708306811" sldId="436"/>
        </pc:sldMkLst>
        <pc:extLst>
          <p:ext xmlns:p="http://schemas.openxmlformats.org/presentationml/2006/main" uri="{D6D511B9-2390-475A-947B-AFAB55BFBCF1}">
            <pc226:cmChg xmlns:pc226="http://schemas.microsoft.com/office/powerpoint/2022/06/main/command" xmlns="" chg="add">
              <pc226:chgData name="Rydecki, Richard - DOA" userId="1d8f1dd9-6b45-407d-bab6-001f53d500c3" providerId="ADAL" clId="{3AD36CE9-FCE5-4BB7-B937-8990AE859ACF}" dt="2023-04-16T21:25:37.999" v="154"/>
              <pc2:cmMkLst xmlns:pc2="http://schemas.microsoft.com/office/powerpoint/2019/9/main/command">
                <pc:docMk/>
                <pc:sldMk cId="2708306811" sldId="436"/>
                <pc2:cmMk id="{43C4CAC2-D0D1-4C28-A002-609DCA73D940}"/>
              </pc2:cmMkLst>
            </pc226:cmChg>
          </p:ext>
        </pc:extLst>
      </pc:sldChg>
    </pc:docChg>
  </pc:docChgLst>
  <pc:docChgLst>
    <pc:chgData name="Bloechl-Anderson, Stephanie - DOA" userId="68ed4fda-e4b0-4e94-91b4-b8a1995407fc" providerId="ADAL" clId="{8FA401B7-8D07-41A0-A1DB-42E42B3F8878}"/>
    <pc:docChg chg="undo custSel addSld modSld modSection">
      <pc:chgData name="Bloechl-Anderson, Stephanie - DOA" userId="68ed4fda-e4b0-4e94-91b4-b8a1995407fc" providerId="ADAL" clId="{8FA401B7-8D07-41A0-A1DB-42E42B3F8878}" dt="2023-04-13T18:23:14.430" v="519"/>
      <pc:docMkLst>
        <pc:docMk/>
      </pc:docMkLst>
      <pc:sldChg chg="addCm modCm">
        <pc:chgData name="Bloechl-Anderson, Stephanie - DOA" userId="68ed4fda-e4b0-4e94-91b4-b8a1995407fc" providerId="ADAL" clId="{8FA401B7-8D07-41A0-A1DB-42E42B3F8878}" dt="2023-04-13T18:23:14.430" v="519"/>
        <pc:sldMkLst>
          <pc:docMk/>
          <pc:sldMk cId="1113653529" sldId="288"/>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8:23:14.430" v="519"/>
              <pc2:cmMkLst xmlns:pc2="http://schemas.microsoft.com/office/powerpoint/2019/9/main/command">
                <pc:docMk/>
                <pc:sldMk cId="1113653529" sldId="288"/>
                <pc2:cmMk id="{471E0F95-D5D2-4FBB-BE6C-A8D74B6B8DE8}"/>
              </pc2:cmMkLst>
              <pc226:cmRplyChg chg="add mod">
                <pc226:chgData name="Bloechl-Anderson, Stephanie - DOA" userId="68ed4fda-e4b0-4e94-91b4-b8a1995407fc" providerId="ADAL" clId="{8FA401B7-8D07-41A0-A1DB-42E42B3F8878}" dt="2023-04-13T18:23:14.430" v="519"/>
                <pc2:cmRplyMkLst xmlns:pc2="http://schemas.microsoft.com/office/powerpoint/2019/9/main/command">
                  <pc:docMk/>
                  <pc:sldMk cId="1113653529" sldId="288"/>
                  <pc2:cmMk id="{471E0F95-D5D2-4FBB-BE6C-A8D74B6B8DE8}"/>
                  <pc2:cmRplyMk id="{5353E804-FFC2-426E-8F57-25FDF08F3A12}"/>
                </pc2:cmRplyMkLst>
              </pc226:cmRplyChg>
            </pc226:cmChg>
          </p:ext>
        </pc:extLst>
      </pc:sldChg>
      <pc:sldChg chg="addCm">
        <pc:chgData name="Bloechl-Anderson, Stephanie - DOA" userId="68ed4fda-e4b0-4e94-91b4-b8a1995407fc" providerId="ADAL" clId="{8FA401B7-8D07-41A0-A1DB-42E42B3F8878}" dt="2023-04-13T18:22:01.207" v="518"/>
        <pc:sldMkLst>
          <pc:docMk/>
          <pc:sldMk cId="549182087" sldId="289"/>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8:22:01.207" v="518"/>
              <pc2:cmMkLst xmlns:pc2="http://schemas.microsoft.com/office/powerpoint/2019/9/main/command">
                <pc:docMk/>
                <pc:sldMk cId="549182087" sldId="289"/>
                <pc2:cmMk id="{8810E294-DB88-4C5C-97D8-EDB5D54C0ACE}"/>
              </pc2:cmMkLst>
            </pc226:cmChg>
          </p:ext>
        </pc:extLst>
      </pc:sldChg>
      <pc:sldChg chg="addCm">
        <pc:chgData name="Bloechl-Anderson, Stephanie - DOA" userId="68ed4fda-e4b0-4e94-91b4-b8a1995407fc" providerId="ADAL" clId="{8FA401B7-8D07-41A0-A1DB-42E42B3F8878}" dt="2023-04-13T18:21:48.861" v="517"/>
        <pc:sldMkLst>
          <pc:docMk/>
          <pc:sldMk cId="1727439839" sldId="290"/>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8:21:48.861" v="517"/>
              <pc2:cmMkLst xmlns:pc2="http://schemas.microsoft.com/office/powerpoint/2019/9/main/command">
                <pc:docMk/>
                <pc:sldMk cId="1727439839" sldId="290"/>
                <pc2:cmMk id="{7D3E4F01-235F-4131-8907-C18D2F5D6298}"/>
              </pc2:cmMkLst>
            </pc226:cmChg>
          </p:ext>
        </pc:extLst>
      </pc:sldChg>
      <pc:sldChg chg="modSp mod addCm delCm modCm">
        <pc:chgData name="Bloechl-Anderson, Stephanie - DOA" userId="68ed4fda-e4b0-4e94-91b4-b8a1995407fc" providerId="ADAL" clId="{8FA401B7-8D07-41A0-A1DB-42E42B3F8878}" dt="2023-04-13T16:11:51.631" v="49"/>
        <pc:sldMkLst>
          <pc:docMk/>
          <pc:sldMk cId="1419439456" sldId="294"/>
        </pc:sldMkLst>
        <pc:spChg chg="mod">
          <ac:chgData name="Bloechl-Anderson, Stephanie - DOA" userId="68ed4fda-e4b0-4e94-91b4-b8a1995407fc" providerId="ADAL" clId="{8FA401B7-8D07-41A0-A1DB-42E42B3F8878}" dt="2023-04-13T16:09:31.411" v="47" actId="6549"/>
          <ac:spMkLst>
            <pc:docMk/>
            <pc:sldMk cId="1419439456" sldId="294"/>
            <ac:spMk id="4" creationId="{C3E19D6A-D116-4B49-87EF-F4ABF96420C9}"/>
          </ac:spMkLst>
        </pc:spChg>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8FA401B7-8D07-41A0-A1DB-42E42B3F8878}" dt="2023-04-13T16:11:51.631" v="49"/>
              <pc2:cmMkLst xmlns:pc2="http://schemas.microsoft.com/office/powerpoint/2019/9/main/command">
                <pc:docMk/>
                <pc:sldMk cId="1419439456" sldId="294"/>
                <pc2:cmMk id="{5CACB32C-520D-44C4-AB9F-6D33A81F46C8}"/>
              </pc2:cmMkLst>
            </pc226:cmChg>
            <pc226:cmChg xmlns:pc226="http://schemas.microsoft.com/office/powerpoint/2022/06/main/command" xmlns="" chg="add del">
              <pc226:chgData name="Bloechl-Anderson, Stephanie - DOA" userId="68ed4fda-e4b0-4e94-91b4-b8a1995407fc" providerId="ADAL" clId="{8FA401B7-8D07-41A0-A1DB-42E42B3F8878}" dt="2023-04-13T16:09:28.669" v="46"/>
              <pc2:cmMkLst xmlns:pc2="http://schemas.microsoft.com/office/powerpoint/2019/9/main/command">
                <pc:docMk/>
                <pc:sldMk cId="1419439456" sldId="294"/>
                <pc2:cmMk id="{BBD8F072-0428-432D-8666-81ADC77E4794}"/>
              </pc2:cmMkLst>
            </pc226:cmChg>
          </p:ext>
        </pc:extLst>
      </pc:sldChg>
      <pc:sldChg chg="modSp mod addCm">
        <pc:chgData name="Bloechl-Anderson, Stephanie - DOA" userId="68ed4fda-e4b0-4e94-91b4-b8a1995407fc" providerId="ADAL" clId="{8FA401B7-8D07-41A0-A1DB-42E42B3F8878}" dt="2023-04-13T16:13:20.723" v="70"/>
        <pc:sldMkLst>
          <pc:docMk/>
          <pc:sldMk cId="996845543" sldId="295"/>
        </pc:sldMkLst>
        <pc:spChg chg="mod">
          <ac:chgData name="Bloechl-Anderson, Stephanie - DOA" userId="68ed4fda-e4b0-4e94-91b4-b8a1995407fc" providerId="ADAL" clId="{8FA401B7-8D07-41A0-A1DB-42E42B3F8878}" dt="2023-04-13T16:13:06.723" v="69" actId="207"/>
          <ac:spMkLst>
            <pc:docMk/>
            <pc:sldMk cId="996845543" sldId="295"/>
            <ac:spMk id="4" creationId="{26B09D7E-7220-4BE0-AAA6-49A13BC6ADC4}"/>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6:13:20.723" v="70"/>
              <pc2:cmMkLst xmlns:pc2="http://schemas.microsoft.com/office/powerpoint/2019/9/main/command">
                <pc:docMk/>
                <pc:sldMk cId="996845543" sldId="295"/>
                <pc2:cmMk id="{99321223-89DA-4EA3-976A-B7573DB06CA1}"/>
              </pc2:cmMkLst>
            </pc226:cmChg>
          </p:ext>
        </pc:extLst>
      </pc:sldChg>
      <pc:sldChg chg="modSp mod addCm">
        <pc:chgData name="Bloechl-Anderson, Stephanie - DOA" userId="68ed4fda-e4b0-4e94-91b4-b8a1995407fc" providerId="ADAL" clId="{8FA401B7-8D07-41A0-A1DB-42E42B3F8878}" dt="2023-04-13T16:28:43.559" v="330"/>
        <pc:sldMkLst>
          <pc:docMk/>
          <pc:sldMk cId="1977399074" sldId="298"/>
        </pc:sldMkLst>
        <pc:spChg chg="mod">
          <ac:chgData name="Bloechl-Anderson, Stephanie - DOA" userId="68ed4fda-e4b0-4e94-91b4-b8a1995407fc" providerId="ADAL" clId="{8FA401B7-8D07-41A0-A1DB-42E42B3F8878}" dt="2023-04-13T16:28:21.804" v="329" actId="207"/>
          <ac:spMkLst>
            <pc:docMk/>
            <pc:sldMk cId="1977399074" sldId="298"/>
            <ac:spMk id="2" creationId="{5080D792-4F86-4CD3-B575-54B2E231F743}"/>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6:28:43.559" v="330"/>
              <pc2:cmMkLst xmlns:pc2="http://schemas.microsoft.com/office/powerpoint/2019/9/main/command">
                <pc:docMk/>
                <pc:sldMk cId="1977399074" sldId="298"/>
                <pc2:cmMk id="{BDAC447F-DB65-435E-9BE9-8A5C3805F4EE}"/>
              </pc2:cmMkLst>
            </pc226:cmChg>
          </p:ext>
        </pc:extLst>
      </pc:sldChg>
      <pc:sldChg chg="modSp mod addCm modCm">
        <pc:chgData name="Bloechl-Anderson, Stephanie - DOA" userId="68ed4fda-e4b0-4e94-91b4-b8a1995407fc" providerId="ADAL" clId="{8FA401B7-8D07-41A0-A1DB-42E42B3F8878}" dt="2023-04-13T17:51:40.799" v="379"/>
        <pc:sldMkLst>
          <pc:docMk/>
          <pc:sldMk cId="3864662891" sldId="301"/>
        </pc:sldMkLst>
        <pc:spChg chg="mod">
          <ac:chgData name="Bloechl-Anderson, Stephanie - DOA" userId="68ed4fda-e4b0-4e94-91b4-b8a1995407fc" providerId="ADAL" clId="{8FA401B7-8D07-41A0-A1DB-42E42B3F8878}" dt="2023-04-13T17:51:35.951" v="378" actId="207"/>
          <ac:spMkLst>
            <pc:docMk/>
            <pc:sldMk cId="3864662891" sldId="301"/>
            <ac:spMk id="4" creationId="{3F50F03E-09A9-4732-8332-E4E7B3AE596C}"/>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7:51:40.799" v="379"/>
              <pc2:cmMkLst xmlns:pc2="http://schemas.microsoft.com/office/powerpoint/2019/9/main/command">
                <pc:docMk/>
                <pc:sldMk cId="3864662891" sldId="301"/>
                <pc2:cmMk id="{98BD7562-6A1F-4B0A-AB2B-8F7DD3047796}"/>
              </pc2:cmMkLst>
            </pc226:cmChg>
            <pc226:cmChg xmlns:pc226="http://schemas.microsoft.com/office/powerpoint/2022/06/main/command" xmlns="" chg="add mod">
              <pc226:chgData name="Bloechl-Anderson, Stephanie - DOA" userId="68ed4fda-e4b0-4e94-91b4-b8a1995407fc" providerId="ADAL" clId="{8FA401B7-8D07-41A0-A1DB-42E42B3F8878}" dt="2023-04-13T17:51:27.331" v="377" actId="20577"/>
              <pc2:cmMkLst xmlns:pc2="http://schemas.microsoft.com/office/powerpoint/2019/9/main/command">
                <pc:docMk/>
                <pc:sldMk cId="3864662891" sldId="301"/>
                <pc2:cmMk id="{8FD426DA-083F-4F25-B3E1-9160ACAD53F1}"/>
              </pc2:cmMkLst>
            </pc226:cmChg>
          </p:ext>
        </pc:extLst>
      </pc:sldChg>
      <pc:sldChg chg="addCm">
        <pc:chgData name="Bloechl-Anderson, Stephanie - DOA" userId="68ed4fda-e4b0-4e94-91b4-b8a1995407fc" providerId="ADAL" clId="{8FA401B7-8D07-41A0-A1DB-42E42B3F8878}" dt="2023-04-13T17:35:07.313" v="331"/>
        <pc:sldMkLst>
          <pc:docMk/>
          <pc:sldMk cId="1192914730" sldId="302"/>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7:35:07.313" v="331"/>
              <pc2:cmMkLst xmlns:pc2="http://schemas.microsoft.com/office/powerpoint/2019/9/main/command">
                <pc:docMk/>
                <pc:sldMk cId="1192914730" sldId="302"/>
                <pc2:cmMk id="{A77D836E-6803-4C36-81E6-BA224EEDCE80}"/>
              </pc2:cmMkLst>
            </pc226:cmChg>
          </p:ext>
        </pc:extLst>
      </pc:sldChg>
      <pc:sldChg chg="modSp mod addCm modCm">
        <pc:chgData name="Bloechl-Anderson, Stephanie - DOA" userId="68ed4fda-e4b0-4e94-91b4-b8a1995407fc" providerId="ADAL" clId="{8FA401B7-8D07-41A0-A1DB-42E42B3F8878}" dt="2023-04-13T18:03:54.529" v="504" actId="20577"/>
        <pc:sldMkLst>
          <pc:docMk/>
          <pc:sldMk cId="4129111174" sldId="308"/>
        </pc:sldMkLst>
        <pc:spChg chg="mod">
          <ac:chgData name="Bloechl-Anderson, Stephanie - DOA" userId="68ed4fda-e4b0-4e94-91b4-b8a1995407fc" providerId="ADAL" clId="{8FA401B7-8D07-41A0-A1DB-42E42B3F8878}" dt="2023-04-13T18:03:54.529" v="504" actId="20577"/>
          <ac:spMkLst>
            <pc:docMk/>
            <pc:sldMk cId="4129111174" sldId="308"/>
            <ac:spMk id="4" creationId="{6894315B-D9B4-41B3-A621-994C00AEC4B5}"/>
          </ac:spMkLst>
        </pc:spChg>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8FA401B7-8D07-41A0-A1DB-42E42B3F8878}" dt="2023-04-13T18:03:54.529" v="504" actId="20577"/>
              <pc2:cmMkLst xmlns:pc2="http://schemas.microsoft.com/office/powerpoint/2019/9/main/command">
                <pc:docMk/>
                <pc:sldMk cId="4129111174" sldId="308"/>
                <pc2:cmMk id="{5BF36C03-4407-446B-90CE-CCB5041BADE6}"/>
              </pc2:cmMkLst>
            </pc226:cmChg>
            <pc226:cmChg xmlns:pc226="http://schemas.microsoft.com/office/powerpoint/2022/06/main/command" xmlns="" chg="add mod">
              <pc226:chgData name="Bloechl-Anderson, Stephanie - DOA" userId="68ed4fda-e4b0-4e94-91b4-b8a1995407fc" providerId="ADAL" clId="{8FA401B7-8D07-41A0-A1DB-42E42B3F8878}" dt="2023-04-13T18:03:54.529" v="504" actId="20577"/>
              <pc2:cmMkLst xmlns:pc2="http://schemas.microsoft.com/office/powerpoint/2019/9/main/command">
                <pc:docMk/>
                <pc:sldMk cId="4129111174" sldId="308"/>
                <pc2:cmMk id="{4FBEC916-21D5-40C4-A77F-E22B9BBBF20C}"/>
              </pc2:cmMkLst>
            </pc226:cmChg>
          </p:ext>
        </pc:extLst>
      </pc:sldChg>
      <pc:sldChg chg="modSp mod addCm">
        <pc:chgData name="Bloechl-Anderson, Stephanie - DOA" userId="68ed4fda-e4b0-4e94-91b4-b8a1995407fc" providerId="ADAL" clId="{8FA401B7-8D07-41A0-A1DB-42E42B3F8878}" dt="2023-04-13T18:04:43.229" v="515"/>
        <pc:sldMkLst>
          <pc:docMk/>
          <pc:sldMk cId="1422242067" sldId="309"/>
        </pc:sldMkLst>
        <pc:spChg chg="mod">
          <ac:chgData name="Bloechl-Anderson, Stephanie - DOA" userId="68ed4fda-e4b0-4e94-91b4-b8a1995407fc" providerId="ADAL" clId="{8FA401B7-8D07-41A0-A1DB-42E42B3F8878}" dt="2023-04-13T18:04:38.524" v="514" actId="207"/>
          <ac:spMkLst>
            <pc:docMk/>
            <pc:sldMk cId="1422242067" sldId="309"/>
            <ac:spMk id="2" creationId="{31FF026F-2DAE-4323-9B0B-EE9D52DA68C3}"/>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8:04:43.229" v="515"/>
              <pc2:cmMkLst xmlns:pc2="http://schemas.microsoft.com/office/powerpoint/2019/9/main/command">
                <pc:docMk/>
                <pc:sldMk cId="1422242067" sldId="309"/>
                <pc2:cmMk id="{06F920AB-A46D-452D-8BC5-96E377473860}"/>
              </pc2:cmMkLst>
            </pc226:cmChg>
          </p:ext>
        </pc:extLst>
      </pc:sldChg>
      <pc:sldChg chg="modSp mod addCm modCm">
        <pc:chgData name="Bloechl-Anderson, Stephanie - DOA" userId="68ed4fda-e4b0-4e94-91b4-b8a1995407fc" providerId="ADAL" clId="{8FA401B7-8D07-41A0-A1DB-42E42B3F8878}" dt="2023-04-13T16:22:29.030" v="199"/>
        <pc:sldMkLst>
          <pc:docMk/>
          <pc:sldMk cId="2768830340" sldId="323"/>
        </pc:sldMkLst>
        <pc:spChg chg="mod">
          <ac:chgData name="Bloechl-Anderson, Stephanie - DOA" userId="68ed4fda-e4b0-4e94-91b4-b8a1995407fc" providerId="ADAL" clId="{8FA401B7-8D07-41A0-A1DB-42E42B3F8878}" dt="2023-04-13T16:22:24.363" v="198" actId="207"/>
          <ac:spMkLst>
            <pc:docMk/>
            <pc:sldMk cId="2768830340" sldId="323"/>
            <ac:spMk id="2" creationId="{F17B19D5-C038-40A9-B6EC-424FB72459ED}"/>
          </ac:spMkLst>
        </pc:spChg>
        <pc:spChg chg="mod">
          <ac:chgData name="Bloechl-Anderson, Stephanie - DOA" userId="68ed4fda-e4b0-4e94-91b4-b8a1995407fc" providerId="ADAL" clId="{8FA401B7-8D07-41A0-A1DB-42E42B3F8878}" dt="2023-04-13T16:21:08.982" v="182" actId="27636"/>
          <ac:spMkLst>
            <pc:docMk/>
            <pc:sldMk cId="2768830340" sldId="323"/>
            <ac:spMk id="4" creationId="{E1CD4FC7-A85A-43C4-A0CE-988B53744FA4}"/>
          </ac:spMkLst>
        </pc:spChg>
        <pc:picChg chg="mod">
          <ac:chgData name="Bloechl-Anderson, Stephanie - DOA" userId="68ed4fda-e4b0-4e94-91b4-b8a1995407fc" providerId="ADAL" clId="{8FA401B7-8D07-41A0-A1DB-42E42B3F8878}" dt="2023-04-13T16:22:20.927" v="197" actId="1076"/>
          <ac:picMkLst>
            <pc:docMk/>
            <pc:sldMk cId="2768830340" sldId="323"/>
            <ac:picMk id="5" creationId="{C8787959-7172-4FC9-AE19-FB5F9AED8827}"/>
          </ac:picMkLst>
        </pc:picChg>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8FA401B7-8D07-41A0-A1DB-42E42B3F8878}" dt="2023-04-13T16:21:08.975" v="181"/>
              <pc2:cmMkLst xmlns:pc2="http://schemas.microsoft.com/office/powerpoint/2019/9/main/command">
                <pc:docMk/>
                <pc:sldMk cId="2768830340" sldId="323"/>
                <pc2:cmMk id="{94516C4E-8650-4E49-B620-9CA49484E18C}"/>
              </pc2:cmMkLst>
            </pc226:cmChg>
            <pc226:cmChg xmlns:pc226="http://schemas.microsoft.com/office/powerpoint/2022/06/main/command" xmlns="" chg="add mod">
              <pc226:chgData name="Bloechl-Anderson, Stephanie - DOA" userId="68ed4fda-e4b0-4e94-91b4-b8a1995407fc" providerId="ADAL" clId="{8FA401B7-8D07-41A0-A1DB-42E42B3F8878}" dt="2023-04-13T16:21:08.975" v="181"/>
              <pc2:cmMkLst xmlns:pc2="http://schemas.microsoft.com/office/powerpoint/2019/9/main/command">
                <pc:docMk/>
                <pc:sldMk cId="2768830340" sldId="323"/>
                <pc2:cmMk id="{89797A6D-2808-4F26-BE75-6FF5F6952FD2}"/>
              </pc2:cmMkLst>
            </pc226:cmChg>
            <pc226:cmChg xmlns:pc226="http://schemas.microsoft.com/office/powerpoint/2022/06/main/command" xmlns="" chg="add mod">
              <pc226:chgData name="Bloechl-Anderson, Stephanie - DOA" userId="68ed4fda-e4b0-4e94-91b4-b8a1995407fc" providerId="ADAL" clId="{8FA401B7-8D07-41A0-A1DB-42E42B3F8878}" dt="2023-04-13T16:21:08.975" v="181"/>
              <pc2:cmMkLst xmlns:pc2="http://schemas.microsoft.com/office/powerpoint/2019/9/main/command">
                <pc:docMk/>
                <pc:sldMk cId="2768830340" sldId="323"/>
                <pc2:cmMk id="{19A7228E-7071-417E-A056-78BC3666BBA6}"/>
              </pc2:cmMkLst>
            </pc226:cmChg>
            <pc226:cmChg xmlns:pc226="http://schemas.microsoft.com/office/powerpoint/2022/06/main/command" xmlns="" chg="add">
              <pc226:chgData name="Bloechl-Anderson, Stephanie - DOA" userId="68ed4fda-e4b0-4e94-91b4-b8a1995407fc" providerId="ADAL" clId="{8FA401B7-8D07-41A0-A1DB-42E42B3F8878}" dt="2023-04-13T16:22:29.030" v="199"/>
              <pc2:cmMkLst xmlns:pc2="http://schemas.microsoft.com/office/powerpoint/2019/9/main/command">
                <pc:docMk/>
                <pc:sldMk cId="2768830340" sldId="323"/>
                <pc2:cmMk id="{ABC290EB-0A21-452B-802C-9CF54B8E0634}"/>
              </pc2:cmMkLst>
            </pc226:cmChg>
          </p:ext>
        </pc:extLst>
      </pc:sldChg>
      <pc:sldChg chg="modSp mod addCm modCm">
        <pc:chgData name="Bloechl-Anderson, Stephanie - DOA" userId="68ed4fda-e4b0-4e94-91b4-b8a1995407fc" providerId="ADAL" clId="{8FA401B7-8D07-41A0-A1DB-42E42B3F8878}" dt="2023-04-13T16:14:58.883" v="95"/>
        <pc:sldMkLst>
          <pc:docMk/>
          <pc:sldMk cId="2347933417" sldId="325"/>
        </pc:sldMkLst>
        <pc:spChg chg="mod">
          <ac:chgData name="Bloechl-Anderson, Stephanie - DOA" userId="68ed4fda-e4b0-4e94-91b4-b8a1995407fc" providerId="ADAL" clId="{8FA401B7-8D07-41A0-A1DB-42E42B3F8878}" dt="2023-04-13T16:14:46.829" v="94" actId="207"/>
          <ac:spMkLst>
            <pc:docMk/>
            <pc:sldMk cId="2347933417" sldId="325"/>
            <ac:spMk id="4" creationId="{E1CD4FC7-A85A-43C4-A0CE-988B53744FA4}"/>
          </ac:spMkLst>
        </pc:spChg>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8FA401B7-8D07-41A0-A1DB-42E42B3F8878}" dt="2023-04-13T16:14:43.804" v="93" actId="20577"/>
              <pc2:cmMkLst xmlns:pc2="http://schemas.microsoft.com/office/powerpoint/2019/9/main/command">
                <pc:docMk/>
                <pc:sldMk cId="2347933417" sldId="325"/>
                <pc2:cmMk id="{AF3E3B30-1EAC-4096-99B5-11A89CD7077D}"/>
              </pc2:cmMkLst>
            </pc226:cmChg>
            <pc226:cmChg xmlns:pc226="http://schemas.microsoft.com/office/powerpoint/2022/06/main/command" xmlns="" chg="add">
              <pc226:chgData name="Bloechl-Anderson, Stephanie - DOA" userId="68ed4fda-e4b0-4e94-91b4-b8a1995407fc" providerId="ADAL" clId="{8FA401B7-8D07-41A0-A1DB-42E42B3F8878}" dt="2023-04-13T16:14:58.883" v="95"/>
              <pc2:cmMkLst xmlns:pc2="http://schemas.microsoft.com/office/powerpoint/2019/9/main/command">
                <pc:docMk/>
                <pc:sldMk cId="2347933417" sldId="325"/>
                <pc2:cmMk id="{36844DBA-590B-493E-A376-830BF7DE7452}"/>
              </pc2:cmMkLst>
            </pc226:cmChg>
          </p:ext>
        </pc:extLst>
      </pc:sldChg>
      <pc:sldChg chg="modSp mod addCm">
        <pc:chgData name="Bloechl-Anderson, Stephanie - DOA" userId="68ed4fda-e4b0-4e94-91b4-b8a1995407fc" providerId="ADAL" clId="{8FA401B7-8D07-41A0-A1DB-42E42B3F8878}" dt="2023-04-13T16:24:56.118" v="308" actId="5793"/>
        <pc:sldMkLst>
          <pc:docMk/>
          <pc:sldMk cId="986291972" sldId="326"/>
        </pc:sldMkLst>
        <pc:spChg chg="mod">
          <ac:chgData name="Bloechl-Anderson, Stephanie - DOA" userId="68ed4fda-e4b0-4e94-91b4-b8a1995407fc" providerId="ADAL" clId="{8FA401B7-8D07-41A0-A1DB-42E42B3F8878}" dt="2023-04-13T16:23:16.503" v="222" actId="207"/>
          <ac:spMkLst>
            <pc:docMk/>
            <pc:sldMk cId="986291972" sldId="326"/>
            <ac:spMk id="2" creationId="{F17B19D5-C038-40A9-B6EC-424FB72459ED}"/>
          </ac:spMkLst>
        </pc:spChg>
        <pc:spChg chg="mod">
          <ac:chgData name="Bloechl-Anderson, Stephanie - DOA" userId="68ed4fda-e4b0-4e94-91b4-b8a1995407fc" providerId="ADAL" clId="{8FA401B7-8D07-41A0-A1DB-42E42B3F8878}" dt="2023-04-13T16:24:56.118" v="308" actId="5793"/>
          <ac:spMkLst>
            <pc:docMk/>
            <pc:sldMk cId="986291972" sldId="326"/>
            <ac:spMk id="4" creationId="{E1CD4FC7-A85A-43C4-A0CE-988B53744FA4}"/>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6:23:19.903" v="223"/>
              <pc2:cmMkLst xmlns:pc2="http://schemas.microsoft.com/office/powerpoint/2019/9/main/command">
                <pc:docMk/>
                <pc:sldMk cId="986291972" sldId="326"/>
                <pc2:cmMk id="{AC70121A-3D93-4960-B7A4-9688FA68D09C}"/>
              </pc2:cmMkLst>
            </pc226:cmChg>
            <pc226:cmChg xmlns:pc226="http://schemas.microsoft.com/office/powerpoint/2022/06/main/command" xmlns="" chg="add">
              <pc226:chgData name="Bloechl-Anderson, Stephanie - DOA" userId="68ed4fda-e4b0-4e94-91b4-b8a1995407fc" providerId="ADAL" clId="{8FA401B7-8D07-41A0-A1DB-42E42B3F8878}" dt="2023-04-13T16:24:28.572" v="307"/>
              <pc2:cmMkLst xmlns:pc2="http://schemas.microsoft.com/office/powerpoint/2019/9/main/command">
                <pc:docMk/>
                <pc:sldMk cId="986291972" sldId="326"/>
                <pc2:cmMk id="{9A026545-2BDB-49B8-9D5A-447CEEAA08D7}"/>
              </pc2:cmMkLst>
            </pc226:cmChg>
          </p:ext>
        </pc:extLst>
      </pc:sldChg>
      <pc:sldChg chg="modSp add mod addCm">
        <pc:chgData name="Bloechl-Anderson, Stephanie - DOA" userId="68ed4fda-e4b0-4e94-91b4-b8a1995407fc" providerId="ADAL" clId="{8FA401B7-8D07-41A0-A1DB-42E42B3F8878}" dt="2023-04-13T16:22:50.932" v="212"/>
        <pc:sldMkLst>
          <pc:docMk/>
          <pc:sldMk cId="1810878255" sldId="448"/>
        </pc:sldMkLst>
        <pc:spChg chg="mod">
          <ac:chgData name="Bloechl-Anderson, Stephanie - DOA" userId="68ed4fda-e4b0-4e94-91b4-b8a1995407fc" providerId="ADAL" clId="{8FA401B7-8D07-41A0-A1DB-42E42B3F8878}" dt="2023-04-13T16:22:47.405" v="211" actId="207"/>
          <ac:spMkLst>
            <pc:docMk/>
            <pc:sldMk cId="1810878255" sldId="448"/>
            <ac:spMk id="2" creationId="{F17B19D5-C038-40A9-B6EC-424FB72459ED}"/>
          </ac:spMkLst>
        </pc:spChg>
        <pc:spChg chg="mod">
          <ac:chgData name="Bloechl-Anderson, Stephanie - DOA" userId="68ed4fda-e4b0-4e94-91b4-b8a1995407fc" providerId="ADAL" clId="{8FA401B7-8D07-41A0-A1DB-42E42B3F8878}" dt="2023-04-13T16:21:54.261" v="186" actId="207"/>
          <ac:spMkLst>
            <pc:docMk/>
            <pc:sldMk cId="1810878255" sldId="448"/>
            <ac:spMk id="4" creationId="{E1CD4FC7-A85A-43C4-A0CE-988B53744FA4}"/>
          </ac:spMkLst>
        </pc:spChg>
        <pc:picChg chg="mod">
          <ac:chgData name="Bloechl-Anderson, Stephanie - DOA" userId="68ed4fda-e4b0-4e94-91b4-b8a1995407fc" providerId="ADAL" clId="{8FA401B7-8D07-41A0-A1DB-42E42B3F8878}" dt="2023-04-13T16:22:42.442" v="210" actId="1076"/>
          <ac:picMkLst>
            <pc:docMk/>
            <pc:sldMk cId="1810878255" sldId="448"/>
            <ac:picMk id="5" creationId="{C8787959-7172-4FC9-AE19-FB5F9AED8827}"/>
          </ac:picMkLst>
        </pc:pic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8FA401B7-8D07-41A0-A1DB-42E42B3F8878}" dt="2023-04-13T16:22:50.932" v="212"/>
              <pc2:cmMkLst xmlns:pc2="http://schemas.microsoft.com/office/powerpoint/2019/9/main/command">
                <pc:docMk/>
                <pc:sldMk cId="1810878255" sldId="448"/>
                <pc2:cmMk id="{DA66814C-0DBD-4EFE-86F8-466FFB54FB30}"/>
              </pc2:cmMkLst>
            </pc226:cmChg>
            <pc226:cmChg xmlns:pc226="http://schemas.microsoft.com/office/powerpoint/2022/06/main/command" xmlns="" chg="add">
              <pc226:chgData name="Bloechl-Anderson, Stephanie - DOA" userId="68ed4fda-e4b0-4e94-91b4-b8a1995407fc" providerId="ADAL" clId="{8FA401B7-8D07-41A0-A1DB-42E42B3F8878}" dt="2023-04-13T16:22:08.230" v="187"/>
              <pc2:cmMkLst xmlns:pc2="http://schemas.microsoft.com/office/powerpoint/2019/9/main/command">
                <pc:docMk/>
                <pc:sldMk cId="1810878255" sldId="448"/>
                <pc2:cmMk id="{688FC1FB-1A52-495B-AF2D-CA1D0E9BC3C3}"/>
              </pc2:cmMkLst>
            </pc226:cmChg>
          </p:ext>
        </pc:extLst>
      </pc:sldChg>
    </pc:docChg>
  </pc:docChgLst>
</pc:chgInfo>
</file>

<file path=ppt/comments/modernComment_126_549AED60.xml><?xml version="1.0" encoding="utf-8"?>
<p188:cmLst xmlns:a="http://schemas.openxmlformats.org/drawingml/2006/main" xmlns:r="http://schemas.openxmlformats.org/officeDocument/2006/relationships" xmlns:p188="http://schemas.microsoft.com/office/powerpoint/2018/8/main">
  <p188:cm id="{84922B6E-893D-4F16-A195-1DB3E1485EA8}" authorId="{2A780B7E-E5E1-EB4C-7E99-2CD381F7EF9A}" status="resolved" created="2023-04-19T14:18:00.467" complete="100000">
    <ac:deMkLst xmlns:ac="http://schemas.microsoft.com/office/drawing/2013/main/command">
      <pc:docMk xmlns:pc="http://schemas.microsoft.com/office/powerpoint/2013/main/command"/>
      <pc:sldMk xmlns:pc="http://schemas.microsoft.com/office/powerpoint/2013/main/command" cId="1419439456" sldId="294"/>
      <ac:spMk id="4" creationId="{C3E19D6A-D116-4B49-87EF-F4ABF96420C9}"/>
    </ac:deMkLst>
    <p188:txBody>
      <a:bodyPr/>
      <a:lstStyle/>
      <a:p>
        <a:r>
          <a:rPr lang="en-US"/>
          <a:t>should we add "related" before "to"</a:t>
        </a:r>
      </a:p>
    </p188:txBody>
  </p188:cm>
</p188:cmLst>
</file>

<file path=ppt/comments/modernComment_12C_DA08E947.xml><?xml version="1.0" encoding="utf-8"?>
<p188:cmLst xmlns:a="http://schemas.openxmlformats.org/drawingml/2006/main" xmlns:r="http://schemas.openxmlformats.org/officeDocument/2006/relationships" xmlns:p188="http://schemas.microsoft.com/office/powerpoint/2018/8/main">
  <p188:cm id="{A8D01B9A-E47A-4132-B396-1BC11B3F9638}" authorId="{2A780B7E-E5E1-EB4C-7E99-2CD381F7EF9A}" status="resolved" created="2023-04-19T14:28:11.796" complete="100000">
    <ac:deMkLst xmlns:ac="http://schemas.microsoft.com/office/drawing/2013/main/command">
      <pc:docMk xmlns:pc="http://schemas.microsoft.com/office/powerpoint/2013/main/command"/>
      <pc:sldMk xmlns:pc="http://schemas.microsoft.com/office/powerpoint/2013/main/command" cId="3658017095" sldId="300"/>
      <ac:spMk id="4" creationId="{602B8FD6-EC87-492B-ADDB-9AC5075AEBEC}"/>
    </ac:deMkLst>
    <p188:replyLst>
      <p188:reply id="{1EB665EC-A84D-4D3F-8D12-EE76B3855AFF}" authorId="{6AA11AA9-8757-9773-6E1A-90F985D9A226}" created="2023-04-19T16:27:03.911">
        <p188:txBody>
          <a:bodyPr/>
          <a:lstStyle/>
          <a:p>
            <a:r>
              <a:rPr lang="en-US"/>
              <a:t>Added.</a:t>
            </a:r>
          </a:p>
        </p188:txBody>
      </p188:reply>
    </p188:replyLst>
    <p188:txBody>
      <a:bodyPr/>
      <a:lstStyle/>
      <a:p>
        <a:r>
          <a:rPr lang="en-US"/>
          <a:t>I would add "use a cash projection or forecast" for planning purposes</a:t>
        </a:r>
      </a:p>
    </p188:txBody>
  </p188:cm>
</p188:cmLst>
</file>

<file path=ppt/comments/modernComment_12F_7B424EE1.xml><?xml version="1.0" encoding="utf-8"?>
<p188:cmLst xmlns:a="http://schemas.openxmlformats.org/drawingml/2006/main" xmlns:r="http://schemas.openxmlformats.org/officeDocument/2006/relationships" xmlns:p188="http://schemas.microsoft.com/office/powerpoint/2018/8/main">
  <p188:cm id="{9C014225-317C-44E3-9D4C-1762EF3BCE5F}" authorId="{2A780B7E-E5E1-EB4C-7E99-2CD381F7EF9A}" status="resolved" created="2023-04-19T15:06:08.879" complete="100000">
    <ac:deMkLst xmlns:ac="http://schemas.microsoft.com/office/drawing/2013/main/command">
      <pc:docMk xmlns:pc="http://schemas.microsoft.com/office/powerpoint/2013/main/command"/>
      <pc:sldMk xmlns:pc="http://schemas.microsoft.com/office/powerpoint/2013/main/command" cId="2067943137" sldId="303"/>
      <ac:spMk id="4" creationId="{5A83CD9F-05E9-49AE-BC44-3141FFBCCCAC}"/>
    </ac:deMkLst>
    <p188:txBody>
      <a:bodyPr/>
      <a:lstStyle/>
      <a:p>
        <a:r>
          <a:rPr lang="en-US"/>
          <a:t>spell out FAIN</a:t>
        </a:r>
      </a:p>
    </p188:txBody>
  </p188:cm>
</p188:cmLst>
</file>

<file path=ppt/comments/modernComment_133_FBB8EFC5.xml><?xml version="1.0" encoding="utf-8"?>
<p188:cmLst xmlns:a="http://schemas.openxmlformats.org/drawingml/2006/main" xmlns:r="http://schemas.openxmlformats.org/officeDocument/2006/relationships" xmlns:p188="http://schemas.microsoft.com/office/powerpoint/2018/8/main">
  <p188:cm id="{A331AFCD-610C-47AB-B3BE-A8AE8DAAAA44}" authorId="{2A780B7E-E5E1-EB4C-7E99-2CD381F7EF9A}" status="resolved" created="2023-04-19T15:11:31.429" complete="100000">
    <pc:sldMkLst xmlns:pc="http://schemas.microsoft.com/office/powerpoint/2013/main/command">
      <pc:docMk/>
      <pc:sldMk cId="4223201221" sldId="307"/>
    </pc:sldMkLst>
    <p188:replyLst>
      <p188:reply id="{63869AFE-D41B-4EAE-89FB-26C727E5A964}" authorId="{6AA11AA9-8757-9773-6E1A-90F985D9A226}" created="2023-04-19T16:25:36.786">
        <p188:txBody>
          <a:bodyPr/>
          <a:lstStyle/>
          <a:p>
            <a:r>
              <a:rPr lang="en-US"/>
              <a:t>Added. </a:t>
            </a:r>
          </a:p>
        </p188:txBody>
      </p188:reply>
    </p188:replyLst>
    <p188:txBody>
      <a:bodyPr/>
      <a:lstStyle/>
      <a:p>
        <a:r>
          <a:rPr lang="en-US"/>
          <a:t>This should include quantities</a:t>
        </a:r>
      </a:p>
    </p188:txBody>
  </p188:cm>
</p188:cmLst>
</file>

<file path=ppt/comments/modernComment_135_54C5B113.xml><?xml version="1.0" encoding="utf-8"?>
<p188:cmLst xmlns:a="http://schemas.openxmlformats.org/drawingml/2006/main" xmlns:r="http://schemas.openxmlformats.org/officeDocument/2006/relationships" xmlns:p188="http://schemas.microsoft.com/office/powerpoint/2018/8/main">
  <p188:cm id="{B4E9B497-FB4C-4582-9D89-922839E07015}" authorId="{2A780B7E-E5E1-EB4C-7E99-2CD381F7EF9A}" status="resolved" created="2023-04-19T15:13:55.845" complete="100000">
    <pc:sldMkLst xmlns:pc="http://schemas.microsoft.com/office/powerpoint/2013/main/command">
      <pc:docMk/>
      <pc:sldMk cId="1422242067" sldId="309"/>
    </pc:sldMkLst>
    <p188:replyLst>
      <p188:reply id="{06C6FCDD-0AF8-4365-A517-C7850A1271BC}" authorId="{6AA11AA9-8757-9773-6E1A-90F985D9A226}" created="2023-04-19T21:13:07.948">
        <p188:txBody>
          <a:bodyPr/>
          <a:lstStyle/>
          <a:p>
            <a:r>
              <a:rPr lang="en-US"/>
              <a:t>Added to speaker notes. </a:t>
            </a:r>
          </a:p>
        </p188:txBody>
      </p188:reply>
    </p188:replyLst>
    <p188:txBody>
      <a:bodyPr/>
      <a:lstStyle/>
      <a:p>
        <a:r>
          <a:rPr lang="en-US"/>
          <a:t>Again think about cost/benefit - is it cost effective to have someone restrict access and then get up and down opening access for people, but if it is high $ value, may be worth it</a:t>
        </a:r>
      </a:p>
    </p188:txBody>
  </p188:cm>
</p188:cmLst>
</file>

<file path=ppt/comments/modernComment_143_A508FF84.xml><?xml version="1.0" encoding="utf-8"?>
<p188:cmLst xmlns:a="http://schemas.openxmlformats.org/drawingml/2006/main" xmlns:r="http://schemas.openxmlformats.org/officeDocument/2006/relationships" xmlns:p188="http://schemas.microsoft.com/office/powerpoint/2018/8/main">
  <p188:cm id="{79B03DAB-46DF-424F-8A4B-0EFEB3AACC1C}" authorId="{2A780B7E-E5E1-EB4C-7E99-2CD381F7EF9A}" status="resolved" created="2023-04-19T14:24:47.510" complete="100000">
    <ac:deMkLst xmlns:ac="http://schemas.microsoft.com/office/drawing/2013/main/command">
      <pc:docMk xmlns:pc="http://schemas.microsoft.com/office/powerpoint/2013/main/command"/>
      <pc:sldMk xmlns:pc="http://schemas.microsoft.com/office/powerpoint/2013/main/command" cId="2768830340" sldId="323"/>
      <ac:spMk id="4" creationId="{E1CD4FC7-A85A-43C4-A0CE-988B53744FA4}"/>
    </ac:deMkLst>
    <p188:txBody>
      <a:bodyPr/>
      <a:lstStyle/>
      <a:p>
        <a:r>
          <a:rPr lang="en-US"/>
          <a:t>should there be a space between bullets 2 and 3?</a:t>
        </a:r>
      </a:p>
    </p188:txBody>
  </p188:cm>
</p188:cmLst>
</file>

<file path=ppt/comments/modernComment_1B4_A16D7B7B.xml><?xml version="1.0" encoding="utf-8"?>
<p188:cmLst xmlns:a="http://schemas.openxmlformats.org/drawingml/2006/main" xmlns:r="http://schemas.openxmlformats.org/officeDocument/2006/relationships" xmlns:p188="http://schemas.microsoft.com/office/powerpoint/2018/8/main">
  <p188:cm id="{B499B3A0-24E9-4516-A6C5-F65319A233AB}" authorId="{2A780B7E-E5E1-EB4C-7E99-2CD381F7EF9A}" status="resolved" created="2023-04-19T15:10:17.815" complete="100000">
    <ac:deMkLst xmlns:ac="http://schemas.microsoft.com/office/drawing/2013/main/command">
      <pc:docMk xmlns:pc="http://schemas.microsoft.com/office/powerpoint/2013/main/command"/>
      <pc:sldMk xmlns:pc="http://schemas.microsoft.com/office/powerpoint/2013/main/command" cId="2708306811" sldId="436"/>
      <ac:spMk id="8" creationId="{73238490-1AD9-42BF-A96C-32DE7ED35B9C}"/>
    </ac:deMkLst>
    <p188:replyLst>
      <p188:reply id="{EE97F87A-65CB-4511-825A-7F45B17465A5}" authorId="{6AA11AA9-8757-9773-6E1A-90F985D9A226}" created="2023-04-19T21:13:30.779">
        <p188:txBody>
          <a:bodyPr/>
          <a:lstStyle/>
          <a:p>
            <a:r>
              <a:rPr lang="en-US"/>
              <a:t>Added to speaker notes. </a:t>
            </a:r>
          </a:p>
        </p188:txBody>
      </p188:reply>
    </p188:replyLst>
    <p188:txBody>
      <a:bodyPr/>
      <a:lstStyle/>
      <a:p>
        <a:r>
          <a:rPr lang="en-US"/>
          <a:t>Think about reasonable cost/benefit thresholds - do you track items &lt; $100 or  can you track boxes of inventory vs. individual items - may need a tailored approach</a:t>
        </a:r>
      </a:p>
    </p188:txBody>
  </p188:cm>
</p188:cmLst>
</file>

<file path=ppt/comments/modernComment_1BD_694D479E.xml><?xml version="1.0" encoding="utf-8"?>
<p188:cmLst xmlns:a="http://schemas.openxmlformats.org/drawingml/2006/main" xmlns:r="http://schemas.openxmlformats.org/officeDocument/2006/relationships" xmlns:p188="http://schemas.microsoft.com/office/powerpoint/2018/8/main">
  <p188:cm id="{9D66AB46-B842-4F05-BCF9-20E735DD295F}" authorId="{2A780B7E-E5E1-EB4C-7E99-2CD381F7EF9A}" status="resolved" created="2023-04-19T14:09:32.789" complete="100000">
    <ac:deMkLst xmlns:ac="http://schemas.microsoft.com/office/drawing/2013/main/command">
      <pc:docMk xmlns:pc="http://schemas.microsoft.com/office/powerpoint/2013/main/command"/>
      <pc:sldMk xmlns:pc="http://schemas.microsoft.com/office/powerpoint/2013/main/command" cId="1766672286" sldId="445"/>
      <ac:spMk id="43" creationId="{0097F086-8E42-4A6A-B238-B1DACEB3C277}"/>
    </ac:deMkLst>
    <p188:replyLst>
      <p188:reply id="{2243D2ED-8F57-46D6-BE42-5A57029119FC}" authorId="{6AA11AA9-8757-9773-6E1A-90F985D9A226}" created="2023-04-19T16:41:29.831">
        <p188:txBody>
          <a:bodyPr/>
          <a:lstStyle/>
          <a:p>
            <a:r>
              <a:rPr lang="en-US"/>
              <a:t>The graphic here is not referring to cash out. It is referring to funds received  to the organization as a result of the payment request they submitted to DOA. 
I updated the language to make the distinction clearer. My speaker notes also speak to the difference between this graphic and previous graphics.</a:t>
            </a:r>
          </a:p>
        </p188:txBody>
      </p188:reply>
    </p188:replyLst>
    <p188:txBody>
      <a:bodyPr/>
      <a:lstStyle/>
      <a:p>
        <a:r>
          <a:rPr lang="en-US"/>
          <a:t>This terminology is confusing - you don't typically see the erm "receivables" as outgoing funds</a:t>
        </a:r>
      </a:p>
    </p188:txBody>
  </p188:cm>
</p188:cmLst>
</file>

<file path=ppt/comments/modernComment_1BE_E76559A7.xml><?xml version="1.0" encoding="utf-8"?>
<p188:cmLst xmlns:a="http://schemas.openxmlformats.org/drawingml/2006/main" xmlns:r="http://schemas.openxmlformats.org/officeDocument/2006/relationships" xmlns:p188="http://schemas.microsoft.com/office/powerpoint/2018/8/main">
  <p188:cm id="{E7DC39C5-09DE-413D-ABE6-DB4E91F59ECE}" authorId="{2A780B7E-E5E1-EB4C-7E99-2CD381F7EF9A}" status="resolved" created="2023-04-19T14:23:32.061" complete="100000">
    <ac:deMkLst xmlns:ac="http://schemas.microsoft.com/office/drawing/2013/main/command">
      <pc:docMk xmlns:pc="http://schemas.microsoft.com/office/powerpoint/2013/main/command"/>
      <pc:sldMk xmlns:pc="http://schemas.microsoft.com/office/powerpoint/2013/main/command" cId="3882178983" sldId="446"/>
      <ac:spMk id="4" creationId="{15A863DD-ADFB-46BC-B8F7-F1A9B36FA6C6}"/>
    </ac:deMkLst>
    <p188:txBody>
      <a:bodyPr/>
      <a:lstStyle/>
      <a:p>
        <a:r>
          <a:rPr lang="en-US"/>
          <a:t>This control is not a strong control - we should either rework it or take out</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13355-547C-4F73-8692-05CA7C96F5A4}" type="doc">
      <dgm:prSet loTypeId="urn:microsoft.com/office/officeart/2005/8/layout/venn1" loCatId="relationship" qsTypeId="urn:microsoft.com/office/officeart/2005/8/quickstyle/simple1" qsCatId="simple" csTypeId="urn:microsoft.com/office/officeart/2005/8/colors/accent1_2" csCatId="accent1" phldr="1"/>
      <dgm:spPr/>
    </dgm:pt>
    <dgm:pt modelId="{8F4439E1-54D9-4839-920F-D496CA821394}">
      <dgm:prSet phldrT="[Text]"/>
      <dgm:spPr/>
      <dgm:t>
        <a:bodyPr/>
        <a:lstStyle/>
        <a:p>
          <a:r>
            <a:rPr lang="en-US" dirty="0"/>
            <a:t>Inventory Management</a:t>
          </a:r>
        </a:p>
      </dgm:t>
    </dgm:pt>
    <dgm:pt modelId="{BF5B9C3A-B694-43AE-B138-C0836C9D099E}" type="parTrans" cxnId="{4530D3EB-4893-4E15-BCE7-7EDF3FBB1612}">
      <dgm:prSet/>
      <dgm:spPr/>
      <dgm:t>
        <a:bodyPr/>
        <a:lstStyle/>
        <a:p>
          <a:endParaRPr lang="en-US"/>
        </a:p>
      </dgm:t>
    </dgm:pt>
    <dgm:pt modelId="{51C6A853-24AE-461D-AFFD-9EF04F702466}" type="sibTrans" cxnId="{4530D3EB-4893-4E15-BCE7-7EDF3FBB1612}">
      <dgm:prSet/>
      <dgm:spPr/>
      <dgm:t>
        <a:bodyPr/>
        <a:lstStyle/>
        <a:p>
          <a:endParaRPr lang="en-US"/>
        </a:p>
      </dgm:t>
    </dgm:pt>
    <dgm:pt modelId="{063A2227-7A2A-4BCB-80EA-F9D0987D8B75}">
      <dgm:prSet phldrT="[Text]"/>
      <dgm:spPr/>
      <dgm:t>
        <a:bodyPr/>
        <a:lstStyle/>
        <a:p>
          <a:r>
            <a:rPr lang="en-US" dirty="0"/>
            <a:t>Cash Management</a:t>
          </a:r>
        </a:p>
      </dgm:t>
    </dgm:pt>
    <dgm:pt modelId="{C16B43A0-5E46-4B4F-AC5E-C478F9D794A3}" type="parTrans" cxnId="{98DB3D46-03ED-43A1-AF49-43CA0520E299}">
      <dgm:prSet/>
      <dgm:spPr/>
      <dgm:t>
        <a:bodyPr/>
        <a:lstStyle/>
        <a:p>
          <a:endParaRPr lang="en-US"/>
        </a:p>
      </dgm:t>
    </dgm:pt>
    <dgm:pt modelId="{1B9D4885-5BA8-4481-BAE2-D58714EE570C}" type="sibTrans" cxnId="{98DB3D46-03ED-43A1-AF49-43CA0520E299}">
      <dgm:prSet/>
      <dgm:spPr/>
      <dgm:t>
        <a:bodyPr/>
        <a:lstStyle/>
        <a:p>
          <a:endParaRPr lang="en-US"/>
        </a:p>
      </dgm:t>
    </dgm:pt>
    <dgm:pt modelId="{9B1B1920-090F-4B36-88C6-C04C3AB8C2FF}" type="pres">
      <dgm:prSet presAssocID="{E9F13355-547C-4F73-8692-05CA7C96F5A4}" presName="compositeShape" presStyleCnt="0">
        <dgm:presLayoutVars>
          <dgm:chMax val="7"/>
          <dgm:dir/>
          <dgm:resizeHandles val="exact"/>
        </dgm:presLayoutVars>
      </dgm:prSet>
      <dgm:spPr/>
    </dgm:pt>
    <dgm:pt modelId="{37E491C0-C8A9-4B6C-817D-B7DFC5201387}" type="pres">
      <dgm:prSet presAssocID="{8F4439E1-54D9-4839-920F-D496CA821394}" presName="circ1" presStyleLbl="vennNode1" presStyleIdx="0" presStyleCnt="2"/>
      <dgm:spPr/>
    </dgm:pt>
    <dgm:pt modelId="{23058069-78AC-4716-A846-5B9A52E32F8E}" type="pres">
      <dgm:prSet presAssocID="{8F4439E1-54D9-4839-920F-D496CA821394}" presName="circ1Tx" presStyleLbl="revTx" presStyleIdx="0" presStyleCnt="0">
        <dgm:presLayoutVars>
          <dgm:chMax val="0"/>
          <dgm:chPref val="0"/>
          <dgm:bulletEnabled val="1"/>
        </dgm:presLayoutVars>
      </dgm:prSet>
      <dgm:spPr/>
    </dgm:pt>
    <dgm:pt modelId="{A071D6C0-41AA-4794-B8D0-DD8FF62A2355}" type="pres">
      <dgm:prSet presAssocID="{063A2227-7A2A-4BCB-80EA-F9D0987D8B75}" presName="circ2" presStyleLbl="vennNode1" presStyleIdx="1" presStyleCnt="2" custLinFactNeighborX="-421"/>
      <dgm:spPr/>
    </dgm:pt>
    <dgm:pt modelId="{19ACAC29-2476-4A54-901B-D9A4ABECA6B3}" type="pres">
      <dgm:prSet presAssocID="{063A2227-7A2A-4BCB-80EA-F9D0987D8B75}" presName="circ2Tx" presStyleLbl="revTx" presStyleIdx="0" presStyleCnt="0">
        <dgm:presLayoutVars>
          <dgm:chMax val="0"/>
          <dgm:chPref val="0"/>
          <dgm:bulletEnabled val="1"/>
        </dgm:presLayoutVars>
      </dgm:prSet>
      <dgm:spPr/>
    </dgm:pt>
  </dgm:ptLst>
  <dgm:cxnLst>
    <dgm:cxn modelId="{3045FB44-14F8-4451-8337-3F449D1F71F3}" type="presOf" srcId="{8F4439E1-54D9-4839-920F-D496CA821394}" destId="{37E491C0-C8A9-4B6C-817D-B7DFC5201387}" srcOrd="0" destOrd="0" presId="urn:microsoft.com/office/officeart/2005/8/layout/venn1"/>
    <dgm:cxn modelId="{98DB3D46-03ED-43A1-AF49-43CA0520E299}" srcId="{E9F13355-547C-4F73-8692-05CA7C96F5A4}" destId="{063A2227-7A2A-4BCB-80EA-F9D0987D8B75}" srcOrd="1" destOrd="0" parTransId="{C16B43A0-5E46-4B4F-AC5E-C478F9D794A3}" sibTransId="{1B9D4885-5BA8-4481-BAE2-D58714EE570C}"/>
    <dgm:cxn modelId="{CB24A19C-11D2-445C-A5F9-7BE6B9618926}" type="presOf" srcId="{063A2227-7A2A-4BCB-80EA-F9D0987D8B75}" destId="{19ACAC29-2476-4A54-901B-D9A4ABECA6B3}" srcOrd="1" destOrd="0" presId="urn:microsoft.com/office/officeart/2005/8/layout/venn1"/>
    <dgm:cxn modelId="{1C2F1EA0-5CD3-4FB4-99DA-C66B6113A6F5}" type="presOf" srcId="{8F4439E1-54D9-4839-920F-D496CA821394}" destId="{23058069-78AC-4716-A846-5B9A52E32F8E}" srcOrd="1" destOrd="0" presId="urn:microsoft.com/office/officeart/2005/8/layout/venn1"/>
    <dgm:cxn modelId="{A20604A4-6F3F-435F-8CB9-508EB5F38412}" type="presOf" srcId="{063A2227-7A2A-4BCB-80EA-F9D0987D8B75}" destId="{A071D6C0-41AA-4794-B8D0-DD8FF62A2355}" srcOrd="0" destOrd="0" presId="urn:microsoft.com/office/officeart/2005/8/layout/venn1"/>
    <dgm:cxn modelId="{63AEFAB1-E8FA-4BC4-B77C-8F9D29C44779}" type="presOf" srcId="{E9F13355-547C-4F73-8692-05CA7C96F5A4}" destId="{9B1B1920-090F-4B36-88C6-C04C3AB8C2FF}" srcOrd="0" destOrd="0" presId="urn:microsoft.com/office/officeart/2005/8/layout/venn1"/>
    <dgm:cxn modelId="{4530D3EB-4893-4E15-BCE7-7EDF3FBB1612}" srcId="{E9F13355-547C-4F73-8692-05CA7C96F5A4}" destId="{8F4439E1-54D9-4839-920F-D496CA821394}" srcOrd="0" destOrd="0" parTransId="{BF5B9C3A-B694-43AE-B138-C0836C9D099E}" sibTransId="{51C6A853-24AE-461D-AFFD-9EF04F702466}"/>
    <dgm:cxn modelId="{94105F02-EC41-4041-B704-190E81EA2B22}" type="presParOf" srcId="{9B1B1920-090F-4B36-88C6-C04C3AB8C2FF}" destId="{37E491C0-C8A9-4B6C-817D-B7DFC5201387}" srcOrd="0" destOrd="0" presId="urn:microsoft.com/office/officeart/2005/8/layout/venn1"/>
    <dgm:cxn modelId="{D0015305-137B-4130-A270-C3FBC1DE7798}" type="presParOf" srcId="{9B1B1920-090F-4B36-88C6-C04C3AB8C2FF}" destId="{23058069-78AC-4716-A846-5B9A52E32F8E}" srcOrd="1" destOrd="0" presId="urn:microsoft.com/office/officeart/2005/8/layout/venn1"/>
    <dgm:cxn modelId="{CC87CE1F-BA14-4A69-B664-ACC756399B71}" type="presParOf" srcId="{9B1B1920-090F-4B36-88C6-C04C3AB8C2FF}" destId="{A071D6C0-41AA-4794-B8D0-DD8FF62A2355}" srcOrd="2" destOrd="0" presId="urn:microsoft.com/office/officeart/2005/8/layout/venn1"/>
    <dgm:cxn modelId="{EC9AA596-A1D5-4127-95E0-09476CF15231}" type="presParOf" srcId="{9B1B1920-090F-4B36-88C6-C04C3AB8C2FF}" destId="{19ACAC29-2476-4A54-901B-D9A4ABECA6B3}" srcOrd="3"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FBE9B-BD70-4ACC-AE20-8D4880C0F24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E58546-B182-4F25-8BCB-4FC8ABCF27B6}">
      <dgm:prSet/>
      <dgm:spPr/>
      <dgm:t>
        <a:bodyPr/>
        <a:lstStyle/>
        <a:p>
          <a:r>
            <a:rPr lang="en-US" dirty="0"/>
            <a:t>Budget function</a:t>
          </a:r>
        </a:p>
      </dgm:t>
    </dgm:pt>
    <dgm:pt modelId="{82EAEFEF-3C24-4290-AC58-97ADB0632FFA}" type="parTrans" cxnId="{C86DC46C-545C-4176-B738-5D5134C0DCF8}">
      <dgm:prSet/>
      <dgm:spPr/>
      <dgm:t>
        <a:bodyPr/>
        <a:lstStyle/>
        <a:p>
          <a:endParaRPr lang="en-US"/>
        </a:p>
      </dgm:t>
    </dgm:pt>
    <dgm:pt modelId="{AA4B899D-B885-460A-BE83-AA35664E5959}" type="sibTrans" cxnId="{C86DC46C-545C-4176-B738-5D5134C0DCF8}">
      <dgm:prSet/>
      <dgm:spPr/>
      <dgm:t>
        <a:bodyPr/>
        <a:lstStyle/>
        <a:p>
          <a:endParaRPr lang="en-US"/>
        </a:p>
      </dgm:t>
    </dgm:pt>
    <dgm:pt modelId="{AD36F360-282C-43C3-A27C-BCF2EFA3810C}">
      <dgm:prSet/>
      <dgm:spPr/>
      <dgm:t>
        <a:bodyPr/>
        <a:lstStyle/>
        <a:p>
          <a:r>
            <a:rPr lang="en-US" dirty="0"/>
            <a:t>Accurate project timelines</a:t>
          </a:r>
        </a:p>
      </dgm:t>
    </dgm:pt>
    <dgm:pt modelId="{75A6E437-BF4E-4D1C-ABBF-6CD29FB28407}" type="parTrans" cxnId="{24C6E956-0A53-474C-AD0C-92E14F4720B3}">
      <dgm:prSet/>
      <dgm:spPr/>
      <dgm:t>
        <a:bodyPr/>
        <a:lstStyle/>
        <a:p>
          <a:endParaRPr lang="en-US"/>
        </a:p>
      </dgm:t>
    </dgm:pt>
    <dgm:pt modelId="{115BFC45-CF99-4291-93F9-ABA34484C9E9}" type="sibTrans" cxnId="{24C6E956-0A53-474C-AD0C-92E14F4720B3}">
      <dgm:prSet/>
      <dgm:spPr/>
      <dgm:t>
        <a:bodyPr/>
        <a:lstStyle/>
        <a:p>
          <a:endParaRPr lang="en-US"/>
        </a:p>
      </dgm:t>
    </dgm:pt>
    <dgm:pt modelId="{95338B85-7998-495A-8848-10BECA35F727}">
      <dgm:prSet/>
      <dgm:spPr/>
      <dgm:t>
        <a:bodyPr/>
        <a:lstStyle/>
        <a:p>
          <a:r>
            <a:rPr lang="en-US" dirty="0"/>
            <a:t>Prior period expense tracking</a:t>
          </a:r>
        </a:p>
      </dgm:t>
    </dgm:pt>
    <dgm:pt modelId="{C2079A0B-35FA-4D4B-A253-5ADD2866DAE5}" type="parTrans" cxnId="{E124AEB2-17C3-4140-AC67-4A6C66D75D56}">
      <dgm:prSet/>
      <dgm:spPr/>
      <dgm:t>
        <a:bodyPr/>
        <a:lstStyle/>
        <a:p>
          <a:endParaRPr lang="en-US"/>
        </a:p>
      </dgm:t>
    </dgm:pt>
    <dgm:pt modelId="{A97052DD-257F-4B4A-AE4B-70B186410A05}" type="sibTrans" cxnId="{E124AEB2-17C3-4140-AC67-4A6C66D75D56}">
      <dgm:prSet/>
      <dgm:spPr/>
      <dgm:t>
        <a:bodyPr/>
        <a:lstStyle/>
        <a:p>
          <a:endParaRPr lang="en-US"/>
        </a:p>
      </dgm:t>
    </dgm:pt>
    <dgm:pt modelId="{43A87C8C-1751-442D-B3C3-73FD666A1442}" type="pres">
      <dgm:prSet presAssocID="{FDFFBE9B-BD70-4ACC-AE20-8D4880C0F247}" presName="root" presStyleCnt="0">
        <dgm:presLayoutVars>
          <dgm:dir/>
          <dgm:resizeHandles val="exact"/>
        </dgm:presLayoutVars>
      </dgm:prSet>
      <dgm:spPr/>
    </dgm:pt>
    <dgm:pt modelId="{A512D1C4-52F0-4A45-8B33-2E00B04044B1}" type="pres">
      <dgm:prSet presAssocID="{3FE58546-B182-4F25-8BCB-4FC8ABCF27B6}" presName="compNode" presStyleCnt="0"/>
      <dgm:spPr/>
    </dgm:pt>
    <dgm:pt modelId="{C33D1DC9-5055-4708-89D9-2834AD565F2D}" type="pres">
      <dgm:prSet presAssocID="{3FE58546-B182-4F25-8BCB-4FC8ABCF27B6}" presName="bgRect" presStyleLbl="bgShp" presStyleIdx="0" presStyleCnt="3"/>
      <dgm:spPr/>
    </dgm:pt>
    <dgm:pt modelId="{2DD87997-5073-4578-A267-D7F0A11BF58F}" type="pres">
      <dgm:prSet presAssocID="{3FE58546-B182-4F25-8BCB-4FC8ABCF27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3770AD7-3C99-461E-ACE5-CEBF0CE907BA}" type="pres">
      <dgm:prSet presAssocID="{3FE58546-B182-4F25-8BCB-4FC8ABCF27B6}" presName="spaceRect" presStyleCnt="0"/>
      <dgm:spPr/>
    </dgm:pt>
    <dgm:pt modelId="{5C96ECE8-E2C0-47B1-8DA3-3E0000E6C437}" type="pres">
      <dgm:prSet presAssocID="{3FE58546-B182-4F25-8BCB-4FC8ABCF27B6}" presName="parTx" presStyleLbl="revTx" presStyleIdx="0" presStyleCnt="3">
        <dgm:presLayoutVars>
          <dgm:chMax val="0"/>
          <dgm:chPref val="0"/>
        </dgm:presLayoutVars>
      </dgm:prSet>
      <dgm:spPr/>
    </dgm:pt>
    <dgm:pt modelId="{C0B42079-6308-46B5-8EB8-D7E2A0D7CCE3}" type="pres">
      <dgm:prSet presAssocID="{AA4B899D-B885-460A-BE83-AA35664E5959}" presName="sibTrans" presStyleCnt="0"/>
      <dgm:spPr/>
    </dgm:pt>
    <dgm:pt modelId="{270ADA16-BE72-47D3-9262-FCB392F9518B}" type="pres">
      <dgm:prSet presAssocID="{AD36F360-282C-43C3-A27C-BCF2EFA3810C}" presName="compNode" presStyleCnt="0"/>
      <dgm:spPr/>
    </dgm:pt>
    <dgm:pt modelId="{E4B77DA9-F84B-49F6-83EE-203139327D0F}" type="pres">
      <dgm:prSet presAssocID="{AD36F360-282C-43C3-A27C-BCF2EFA3810C}" presName="bgRect" presStyleLbl="bgShp" presStyleIdx="1" presStyleCnt="3"/>
      <dgm:spPr/>
    </dgm:pt>
    <dgm:pt modelId="{CB887A54-993F-4B68-B542-2A4BD07813F5}" type="pres">
      <dgm:prSet presAssocID="{AD36F360-282C-43C3-A27C-BCF2EFA381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781A7068-F835-46F4-A71C-DB73BE52DB07}" type="pres">
      <dgm:prSet presAssocID="{AD36F360-282C-43C3-A27C-BCF2EFA3810C}" presName="spaceRect" presStyleCnt="0"/>
      <dgm:spPr/>
    </dgm:pt>
    <dgm:pt modelId="{16FE5094-79D9-4E67-B846-38160E7AAAF6}" type="pres">
      <dgm:prSet presAssocID="{AD36F360-282C-43C3-A27C-BCF2EFA3810C}" presName="parTx" presStyleLbl="revTx" presStyleIdx="1" presStyleCnt="3">
        <dgm:presLayoutVars>
          <dgm:chMax val="0"/>
          <dgm:chPref val="0"/>
        </dgm:presLayoutVars>
      </dgm:prSet>
      <dgm:spPr/>
    </dgm:pt>
    <dgm:pt modelId="{6A57C656-AFB2-436E-8DB6-6AB11E2DD546}" type="pres">
      <dgm:prSet presAssocID="{115BFC45-CF99-4291-93F9-ABA34484C9E9}" presName="sibTrans" presStyleCnt="0"/>
      <dgm:spPr/>
    </dgm:pt>
    <dgm:pt modelId="{52636DEB-8ADF-4B6F-8E7A-ED3A5E8B0B6B}" type="pres">
      <dgm:prSet presAssocID="{95338B85-7998-495A-8848-10BECA35F727}" presName="compNode" presStyleCnt="0"/>
      <dgm:spPr/>
    </dgm:pt>
    <dgm:pt modelId="{0441135B-6B97-4E3A-BC89-04291D0F8908}" type="pres">
      <dgm:prSet presAssocID="{95338B85-7998-495A-8848-10BECA35F727}" presName="bgRect" presStyleLbl="bgShp" presStyleIdx="2" presStyleCnt="3"/>
      <dgm:spPr/>
    </dgm:pt>
    <dgm:pt modelId="{48AB5B01-EBB7-4163-8C5F-AEB3E62E2DDF}" type="pres">
      <dgm:prSet presAssocID="{95338B85-7998-495A-8848-10BECA35F7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C235270-0BFD-4DC4-9E4C-12A2AED4FAD0}" type="pres">
      <dgm:prSet presAssocID="{95338B85-7998-495A-8848-10BECA35F727}" presName="spaceRect" presStyleCnt="0"/>
      <dgm:spPr/>
    </dgm:pt>
    <dgm:pt modelId="{BDBC3DEF-6EF6-410C-837E-AFC4DE83605F}" type="pres">
      <dgm:prSet presAssocID="{95338B85-7998-495A-8848-10BECA35F727}" presName="parTx" presStyleLbl="revTx" presStyleIdx="2" presStyleCnt="3">
        <dgm:presLayoutVars>
          <dgm:chMax val="0"/>
          <dgm:chPref val="0"/>
        </dgm:presLayoutVars>
      </dgm:prSet>
      <dgm:spPr/>
    </dgm:pt>
  </dgm:ptLst>
  <dgm:cxnLst>
    <dgm:cxn modelId="{C86DC46C-545C-4176-B738-5D5134C0DCF8}" srcId="{FDFFBE9B-BD70-4ACC-AE20-8D4880C0F247}" destId="{3FE58546-B182-4F25-8BCB-4FC8ABCF27B6}" srcOrd="0" destOrd="0" parTransId="{82EAEFEF-3C24-4290-AC58-97ADB0632FFA}" sibTransId="{AA4B899D-B885-460A-BE83-AA35664E5959}"/>
    <dgm:cxn modelId="{2A98634F-008F-46D5-AE61-A02D8BBD7066}" type="presOf" srcId="{FDFFBE9B-BD70-4ACC-AE20-8D4880C0F247}" destId="{43A87C8C-1751-442D-B3C3-73FD666A1442}" srcOrd="0" destOrd="0" presId="urn:microsoft.com/office/officeart/2018/2/layout/IconVerticalSolidList"/>
    <dgm:cxn modelId="{24C6E956-0A53-474C-AD0C-92E14F4720B3}" srcId="{FDFFBE9B-BD70-4ACC-AE20-8D4880C0F247}" destId="{AD36F360-282C-43C3-A27C-BCF2EFA3810C}" srcOrd="1" destOrd="0" parTransId="{75A6E437-BF4E-4D1C-ABBF-6CD29FB28407}" sibTransId="{115BFC45-CF99-4291-93F9-ABA34484C9E9}"/>
    <dgm:cxn modelId="{3CDC0F8A-51E6-491A-88D6-33FD25DD6B74}" type="presOf" srcId="{AD36F360-282C-43C3-A27C-BCF2EFA3810C}" destId="{16FE5094-79D9-4E67-B846-38160E7AAAF6}" srcOrd="0" destOrd="0" presId="urn:microsoft.com/office/officeart/2018/2/layout/IconVerticalSolidList"/>
    <dgm:cxn modelId="{E124AEB2-17C3-4140-AC67-4A6C66D75D56}" srcId="{FDFFBE9B-BD70-4ACC-AE20-8D4880C0F247}" destId="{95338B85-7998-495A-8848-10BECA35F727}" srcOrd="2" destOrd="0" parTransId="{C2079A0B-35FA-4D4B-A253-5ADD2866DAE5}" sibTransId="{A97052DD-257F-4B4A-AE4B-70B186410A05}"/>
    <dgm:cxn modelId="{2F908EEF-9487-42A1-BDB5-FD57BE181B59}" type="presOf" srcId="{3FE58546-B182-4F25-8BCB-4FC8ABCF27B6}" destId="{5C96ECE8-E2C0-47B1-8DA3-3E0000E6C437}" srcOrd="0" destOrd="0" presId="urn:microsoft.com/office/officeart/2018/2/layout/IconVerticalSolidList"/>
    <dgm:cxn modelId="{BEEEB4FA-AAB7-47BA-A822-DF06510EB8CA}" type="presOf" srcId="{95338B85-7998-495A-8848-10BECA35F727}" destId="{BDBC3DEF-6EF6-410C-837E-AFC4DE83605F}" srcOrd="0" destOrd="0" presId="urn:microsoft.com/office/officeart/2018/2/layout/IconVerticalSolidList"/>
    <dgm:cxn modelId="{CBE4B554-7D86-4A83-BA3D-8161C121A06C}" type="presParOf" srcId="{43A87C8C-1751-442D-B3C3-73FD666A1442}" destId="{A512D1C4-52F0-4A45-8B33-2E00B04044B1}" srcOrd="0" destOrd="0" presId="urn:microsoft.com/office/officeart/2018/2/layout/IconVerticalSolidList"/>
    <dgm:cxn modelId="{58CE9419-AFF5-4F0C-87BA-56C73104912C}" type="presParOf" srcId="{A512D1C4-52F0-4A45-8B33-2E00B04044B1}" destId="{C33D1DC9-5055-4708-89D9-2834AD565F2D}" srcOrd="0" destOrd="0" presId="urn:microsoft.com/office/officeart/2018/2/layout/IconVerticalSolidList"/>
    <dgm:cxn modelId="{0A244AC9-22E0-47A2-9FA2-9CD5DD8E18E3}" type="presParOf" srcId="{A512D1C4-52F0-4A45-8B33-2E00B04044B1}" destId="{2DD87997-5073-4578-A267-D7F0A11BF58F}" srcOrd="1" destOrd="0" presId="urn:microsoft.com/office/officeart/2018/2/layout/IconVerticalSolidList"/>
    <dgm:cxn modelId="{6A6910A1-8FE7-4A09-BD2F-18CD7FE520E9}" type="presParOf" srcId="{A512D1C4-52F0-4A45-8B33-2E00B04044B1}" destId="{03770AD7-3C99-461E-ACE5-CEBF0CE907BA}" srcOrd="2" destOrd="0" presId="urn:microsoft.com/office/officeart/2018/2/layout/IconVerticalSolidList"/>
    <dgm:cxn modelId="{752EC974-A5E9-4FAE-BA7E-34834D5C5FBB}" type="presParOf" srcId="{A512D1C4-52F0-4A45-8B33-2E00B04044B1}" destId="{5C96ECE8-E2C0-47B1-8DA3-3E0000E6C437}" srcOrd="3" destOrd="0" presId="urn:microsoft.com/office/officeart/2018/2/layout/IconVerticalSolidList"/>
    <dgm:cxn modelId="{03F59ABE-78CC-414A-9ADC-B49EF512B810}" type="presParOf" srcId="{43A87C8C-1751-442D-B3C3-73FD666A1442}" destId="{C0B42079-6308-46B5-8EB8-D7E2A0D7CCE3}" srcOrd="1" destOrd="0" presId="urn:microsoft.com/office/officeart/2018/2/layout/IconVerticalSolidList"/>
    <dgm:cxn modelId="{1C3831CC-A379-488F-835C-4E9C116977A5}" type="presParOf" srcId="{43A87C8C-1751-442D-B3C3-73FD666A1442}" destId="{270ADA16-BE72-47D3-9262-FCB392F9518B}" srcOrd="2" destOrd="0" presId="urn:microsoft.com/office/officeart/2018/2/layout/IconVerticalSolidList"/>
    <dgm:cxn modelId="{685886C4-6E3D-4BB8-9FC1-88979F06F9AE}" type="presParOf" srcId="{270ADA16-BE72-47D3-9262-FCB392F9518B}" destId="{E4B77DA9-F84B-49F6-83EE-203139327D0F}" srcOrd="0" destOrd="0" presId="urn:microsoft.com/office/officeart/2018/2/layout/IconVerticalSolidList"/>
    <dgm:cxn modelId="{9BE86408-3823-4F98-8734-C36BA66928DD}" type="presParOf" srcId="{270ADA16-BE72-47D3-9262-FCB392F9518B}" destId="{CB887A54-993F-4B68-B542-2A4BD07813F5}" srcOrd="1" destOrd="0" presId="urn:microsoft.com/office/officeart/2018/2/layout/IconVerticalSolidList"/>
    <dgm:cxn modelId="{16DA7AC9-20CE-4718-B8AE-694D5FAF5C44}" type="presParOf" srcId="{270ADA16-BE72-47D3-9262-FCB392F9518B}" destId="{781A7068-F835-46F4-A71C-DB73BE52DB07}" srcOrd="2" destOrd="0" presId="urn:microsoft.com/office/officeart/2018/2/layout/IconVerticalSolidList"/>
    <dgm:cxn modelId="{F4ACFCEF-F3D9-4A8F-802F-5CE10D4F7004}" type="presParOf" srcId="{270ADA16-BE72-47D3-9262-FCB392F9518B}" destId="{16FE5094-79D9-4E67-B846-38160E7AAAF6}" srcOrd="3" destOrd="0" presId="urn:microsoft.com/office/officeart/2018/2/layout/IconVerticalSolidList"/>
    <dgm:cxn modelId="{F46DD9CB-7F4D-49F7-AA07-FFB701CE9719}" type="presParOf" srcId="{43A87C8C-1751-442D-B3C3-73FD666A1442}" destId="{6A57C656-AFB2-436E-8DB6-6AB11E2DD546}" srcOrd="3" destOrd="0" presId="urn:microsoft.com/office/officeart/2018/2/layout/IconVerticalSolidList"/>
    <dgm:cxn modelId="{EAE19D33-DD88-437D-9EFF-4790C87565D5}" type="presParOf" srcId="{43A87C8C-1751-442D-B3C3-73FD666A1442}" destId="{52636DEB-8ADF-4B6F-8E7A-ED3A5E8B0B6B}" srcOrd="4" destOrd="0" presId="urn:microsoft.com/office/officeart/2018/2/layout/IconVerticalSolidList"/>
    <dgm:cxn modelId="{3FCB9ACE-AB04-436E-AE87-93A44A202BEA}" type="presParOf" srcId="{52636DEB-8ADF-4B6F-8E7A-ED3A5E8B0B6B}" destId="{0441135B-6B97-4E3A-BC89-04291D0F8908}" srcOrd="0" destOrd="0" presId="urn:microsoft.com/office/officeart/2018/2/layout/IconVerticalSolidList"/>
    <dgm:cxn modelId="{FDE6B370-FF5E-4EC0-B786-9BAD4E2458A1}" type="presParOf" srcId="{52636DEB-8ADF-4B6F-8E7A-ED3A5E8B0B6B}" destId="{48AB5B01-EBB7-4163-8C5F-AEB3E62E2DDF}" srcOrd="1" destOrd="0" presId="urn:microsoft.com/office/officeart/2018/2/layout/IconVerticalSolidList"/>
    <dgm:cxn modelId="{C087801F-1DB7-4B24-B1F6-EC05C5072651}" type="presParOf" srcId="{52636DEB-8ADF-4B6F-8E7A-ED3A5E8B0B6B}" destId="{FC235270-0BFD-4DC4-9E4C-12A2AED4FAD0}" srcOrd="2" destOrd="0" presId="urn:microsoft.com/office/officeart/2018/2/layout/IconVerticalSolidList"/>
    <dgm:cxn modelId="{BBE86251-DAE8-42D8-AE1E-BCB5F9D67A97}" type="presParOf" srcId="{52636DEB-8ADF-4B6F-8E7A-ED3A5E8B0B6B}" destId="{BDBC3DEF-6EF6-410C-837E-AFC4DE8360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491C0-C8A9-4B6C-817D-B7DFC5201387}">
      <dsp:nvSpPr>
        <dsp:cNvPr id="0" name=""/>
        <dsp:cNvSpPr/>
      </dsp:nvSpPr>
      <dsp:spPr>
        <a:xfrm>
          <a:off x="160199" y="45305"/>
          <a:ext cx="3951597" cy="395159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Inventory Management</a:t>
          </a:r>
        </a:p>
      </dsp:txBody>
      <dsp:txXfrm>
        <a:off x="711999" y="511283"/>
        <a:ext cx="2278398" cy="3019640"/>
      </dsp:txXfrm>
    </dsp:sp>
    <dsp:sp modelId="{A071D6C0-41AA-4794-B8D0-DD8FF62A2355}">
      <dsp:nvSpPr>
        <dsp:cNvPr id="0" name=""/>
        <dsp:cNvSpPr/>
      </dsp:nvSpPr>
      <dsp:spPr>
        <a:xfrm>
          <a:off x="2991561" y="45305"/>
          <a:ext cx="3951597" cy="395159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Cash Management</a:t>
          </a:r>
        </a:p>
      </dsp:txBody>
      <dsp:txXfrm>
        <a:off x="4112960" y="511283"/>
        <a:ext cx="2278398" cy="3019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D1DC9-5055-4708-89D9-2834AD565F2D}">
      <dsp:nvSpPr>
        <dsp:cNvPr id="0" name=""/>
        <dsp:cNvSpPr/>
      </dsp:nvSpPr>
      <dsp:spPr>
        <a:xfrm>
          <a:off x="0" y="512"/>
          <a:ext cx="11236325" cy="1199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87997-5073-4578-A267-D7F0A11BF58F}">
      <dsp:nvSpPr>
        <dsp:cNvPr id="0" name=""/>
        <dsp:cNvSpPr/>
      </dsp:nvSpPr>
      <dsp:spPr>
        <a:xfrm>
          <a:off x="362819" y="270378"/>
          <a:ext cx="659672" cy="659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96ECE8-E2C0-47B1-8DA3-3E0000E6C437}">
      <dsp:nvSpPr>
        <dsp:cNvPr id="0" name=""/>
        <dsp:cNvSpPr/>
      </dsp:nvSpPr>
      <dsp:spPr>
        <a:xfrm>
          <a:off x="1385311" y="512"/>
          <a:ext cx="9851013" cy="119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37" tIns="126937" rIns="126937" bIns="126937" numCol="1" spcCol="1270" anchor="ctr" anchorCtr="0">
          <a:noAutofit/>
        </a:bodyPr>
        <a:lstStyle/>
        <a:p>
          <a:pPr marL="0" lvl="0" indent="0" algn="l" defTabSz="1111250">
            <a:lnSpc>
              <a:spcPct val="90000"/>
            </a:lnSpc>
            <a:spcBef>
              <a:spcPct val="0"/>
            </a:spcBef>
            <a:spcAft>
              <a:spcPct val="35000"/>
            </a:spcAft>
            <a:buNone/>
          </a:pPr>
          <a:r>
            <a:rPr lang="en-US" sz="2500" kern="1200" dirty="0"/>
            <a:t>Budget function</a:t>
          </a:r>
        </a:p>
      </dsp:txBody>
      <dsp:txXfrm>
        <a:off x="1385311" y="512"/>
        <a:ext cx="9851013" cy="1199403"/>
      </dsp:txXfrm>
    </dsp:sp>
    <dsp:sp modelId="{E4B77DA9-F84B-49F6-83EE-203139327D0F}">
      <dsp:nvSpPr>
        <dsp:cNvPr id="0" name=""/>
        <dsp:cNvSpPr/>
      </dsp:nvSpPr>
      <dsp:spPr>
        <a:xfrm>
          <a:off x="0" y="1499767"/>
          <a:ext cx="11236325" cy="1199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87A54-993F-4B68-B542-2A4BD07813F5}">
      <dsp:nvSpPr>
        <dsp:cNvPr id="0" name=""/>
        <dsp:cNvSpPr/>
      </dsp:nvSpPr>
      <dsp:spPr>
        <a:xfrm>
          <a:off x="362819" y="1769632"/>
          <a:ext cx="659672" cy="659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FE5094-79D9-4E67-B846-38160E7AAAF6}">
      <dsp:nvSpPr>
        <dsp:cNvPr id="0" name=""/>
        <dsp:cNvSpPr/>
      </dsp:nvSpPr>
      <dsp:spPr>
        <a:xfrm>
          <a:off x="1385311" y="1499767"/>
          <a:ext cx="9851013" cy="119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37" tIns="126937" rIns="126937" bIns="126937" numCol="1" spcCol="1270" anchor="ctr" anchorCtr="0">
          <a:noAutofit/>
        </a:bodyPr>
        <a:lstStyle/>
        <a:p>
          <a:pPr marL="0" lvl="0" indent="0" algn="l" defTabSz="1111250">
            <a:lnSpc>
              <a:spcPct val="90000"/>
            </a:lnSpc>
            <a:spcBef>
              <a:spcPct val="0"/>
            </a:spcBef>
            <a:spcAft>
              <a:spcPct val="35000"/>
            </a:spcAft>
            <a:buNone/>
          </a:pPr>
          <a:r>
            <a:rPr lang="en-US" sz="2500" kern="1200" dirty="0"/>
            <a:t>Accurate project timelines</a:t>
          </a:r>
        </a:p>
      </dsp:txBody>
      <dsp:txXfrm>
        <a:off x="1385311" y="1499767"/>
        <a:ext cx="9851013" cy="1199403"/>
      </dsp:txXfrm>
    </dsp:sp>
    <dsp:sp modelId="{0441135B-6B97-4E3A-BC89-04291D0F8908}">
      <dsp:nvSpPr>
        <dsp:cNvPr id="0" name=""/>
        <dsp:cNvSpPr/>
      </dsp:nvSpPr>
      <dsp:spPr>
        <a:xfrm>
          <a:off x="0" y="2999021"/>
          <a:ext cx="11236325" cy="1199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B5B01-EBB7-4163-8C5F-AEB3E62E2DDF}">
      <dsp:nvSpPr>
        <dsp:cNvPr id="0" name=""/>
        <dsp:cNvSpPr/>
      </dsp:nvSpPr>
      <dsp:spPr>
        <a:xfrm>
          <a:off x="362819" y="3268887"/>
          <a:ext cx="659672" cy="6596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BC3DEF-6EF6-410C-837E-AFC4DE83605F}">
      <dsp:nvSpPr>
        <dsp:cNvPr id="0" name=""/>
        <dsp:cNvSpPr/>
      </dsp:nvSpPr>
      <dsp:spPr>
        <a:xfrm>
          <a:off x="1385311" y="2999021"/>
          <a:ext cx="9851013" cy="119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37" tIns="126937" rIns="126937" bIns="126937" numCol="1" spcCol="1270" anchor="ctr" anchorCtr="0">
          <a:noAutofit/>
        </a:bodyPr>
        <a:lstStyle/>
        <a:p>
          <a:pPr marL="0" lvl="0" indent="0" algn="l" defTabSz="1111250">
            <a:lnSpc>
              <a:spcPct val="90000"/>
            </a:lnSpc>
            <a:spcBef>
              <a:spcPct val="0"/>
            </a:spcBef>
            <a:spcAft>
              <a:spcPct val="35000"/>
            </a:spcAft>
            <a:buNone/>
          </a:pPr>
          <a:r>
            <a:rPr lang="en-US" sz="2500" kern="1200" dirty="0"/>
            <a:t>Prior period expense tracking</a:t>
          </a:r>
        </a:p>
      </dsp:txBody>
      <dsp:txXfrm>
        <a:off x="1385311" y="2999021"/>
        <a:ext cx="9851013" cy="11994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CD96-0FAA-42AD-8760-4C4F48EA8BD1}" type="datetimeFigureOut">
              <a:rPr lang="en-US" smtClean="0"/>
              <a:t>4/21/2023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27591-DBB9-45B4-9091-E724E8EB4673}" type="slidenum">
              <a:rPr lang="en-US" smtClean="0"/>
              <a:t>‹#›</a:t>
            </a:fld>
            <a:endParaRPr lang="en-US" dirty="0"/>
          </a:p>
        </p:txBody>
      </p:sp>
    </p:spTree>
    <p:extLst>
      <p:ext uri="{BB962C8B-B14F-4D97-AF65-F5344CB8AC3E}">
        <p14:creationId xmlns:p14="http://schemas.microsoft.com/office/powerpoint/2010/main" val="386762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a:t>
            </a:fld>
            <a:endParaRPr lang="en-US" dirty="0"/>
          </a:p>
        </p:txBody>
      </p:sp>
    </p:spTree>
    <p:extLst>
      <p:ext uri="{BB962C8B-B14F-4D97-AF65-F5344CB8AC3E}">
        <p14:creationId xmlns:p14="http://schemas.microsoft.com/office/powerpoint/2010/main" val="348715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39</a:t>
            </a:fld>
            <a:endParaRPr lang="en-US" dirty="0"/>
          </a:p>
        </p:txBody>
      </p:sp>
    </p:spTree>
    <p:extLst>
      <p:ext uri="{BB962C8B-B14F-4D97-AF65-F5344CB8AC3E}">
        <p14:creationId xmlns:p14="http://schemas.microsoft.com/office/powerpoint/2010/main" val="14906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43</a:t>
            </a:fld>
            <a:endParaRPr lang="en-US" dirty="0"/>
          </a:p>
        </p:txBody>
      </p:sp>
    </p:spTree>
    <p:extLst>
      <p:ext uri="{BB962C8B-B14F-4D97-AF65-F5344CB8AC3E}">
        <p14:creationId xmlns:p14="http://schemas.microsoft.com/office/powerpoint/2010/main" val="245133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44</a:t>
            </a:fld>
            <a:endParaRPr lang="en-US" dirty="0"/>
          </a:p>
        </p:txBody>
      </p:sp>
    </p:spTree>
    <p:extLst>
      <p:ext uri="{BB962C8B-B14F-4D97-AF65-F5344CB8AC3E}">
        <p14:creationId xmlns:p14="http://schemas.microsoft.com/office/powerpoint/2010/main" val="49704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47</a:t>
            </a:fld>
            <a:endParaRPr lang="en-US" dirty="0"/>
          </a:p>
        </p:txBody>
      </p:sp>
    </p:spTree>
    <p:extLst>
      <p:ext uri="{BB962C8B-B14F-4D97-AF65-F5344CB8AC3E}">
        <p14:creationId xmlns:p14="http://schemas.microsoft.com/office/powerpoint/2010/main" val="314300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a:t>
            </a:fld>
            <a:endParaRPr lang="en-US" dirty="0"/>
          </a:p>
        </p:txBody>
      </p:sp>
    </p:spTree>
    <p:extLst>
      <p:ext uri="{BB962C8B-B14F-4D97-AF65-F5344CB8AC3E}">
        <p14:creationId xmlns:p14="http://schemas.microsoft.com/office/powerpoint/2010/main" val="331160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a:t>
            </a:fld>
            <a:endParaRPr lang="en-US" dirty="0"/>
          </a:p>
        </p:txBody>
      </p:sp>
    </p:spTree>
    <p:extLst>
      <p:ext uri="{BB962C8B-B14F-4D97-AF65-F5344CB8AC3E}">
        <p14:creationId xmlns:p14="http://schemas.microsoft.com/office/powerpoint/2010/main" val="143931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14</a:t>
            </a:fld>
            <a:endParaRPr lang="en-US" dirty="0"/>
          </a:p>
        </p:txBody>
      </p:sp>
    </p:spTree>
    <p:extLst>
      <p:ext uri="{BB962C8B-B14F-4D97-AF65-F5344CB8AC3E}">
        <p14:creationId xmlns:p14="http://schemas.microsoft.com/office/powerpoint/2010/main" val="336989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25</a:t>
            </a:fld>
            <a:endParaRPr lang="en-US" dirty="0"/>
          </a:p>
        </p:txBody>
      </p:sp>
    </p:spTree>
    <p:extLst>
      <p:ext uri="{BB962C8B-B14F-4D97-AF65-F5344CB8AC3E}">
        <p14:creationId xmlns:p14="http://schemas.microsoft.com/office/powerpoint/2010/main" val="172205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27</a:t>
            </a:fld>
            <a:endParaRPr lang="en-US" dirty="0"/>
          </a:p>
        </p:txBody>
      </p:sp>
    </p:spTree>
    <p:extLst>
      <p:ext uri="{BB962C8B-B14F-4D97-AF65-F5344CB8AC3E}">
        <p14:creationId xmlns:p14="http://schemas.microsoft.com/office/powerpoint/2010/main" val="26885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28</a:t>
            </a:fld>
            <a:endParaRPr lang="en-US" dirty="0"/>
          </a:p>
        </p:txBody>
      </p:sp>
    </p:spTree>
    <p:extLst>
      <p:ext uri="{BB962C8B-B14F-4D97-AF65-F5344CB8AC3E}">
        <p14:creationId xmlns:p14="http://schemas.microsoft.com/office/powerpoint/2010/main" val="364476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29</a:t>
            </a:fld>
            <a:endParaRPr lang="en-US" dirty="0"/>
          </a:p>
        </p:txBody>
      </p:sp>
    </p:spTree>
    <p:extLst>
      <p:ext uri="{BB962C8B-B14F-4D97-AF65-F5344CB8AC3E}">
        <p14:creationId xmlns:p14="http://schemas.microsoft.com/office/powerpoint/2010/main" val="265045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34</a:t>
            </a:fld>
            <a:endParaRPr lang="en-US" dirty="0"/>
          </a:p>
        </p:txBody>
      </p:sp>
    </p:spTree>
    <p:extLst>
      <p:ext uri="{BB962C8B-B14F-4D97-AF65-F5344CB8AC3E}">
        <p14:creationId xmlns:p14="http://schemas.microsoft.com/office/powerpoint/2010/main" val="2089986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a:prstGeom prst="rect">
            <a:avLst/>
          </a:prstGeom>
        </p:spPr>
        <p:txBody>
          <a:bodyPr tIns="0" bIns="0" anchor="ctr" anchorCtr="0">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a:prstGeom prst="rect">
            <a:avLst/>
          </a:prstGeo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rgbClr val="D42B1E"/>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a:prstGeom prst="rect">
            <a:avLst/>
          </a:prstGeom>
        </p:spPr>
        <p:txBody>
          <a:bodyPr tIns="0" bIns="0">
            <a:noAutofit/>
          </a:bodyPr>
          <a:lstStyle>
            <a:lvl1pPr>
              <a:defRPr sz="4000">
                <a:solidFill>
                  <a:schemeClr val="bg1"/>
                </a:solidFill>
              </a:defRPr>
            </a:lvl1pPr>
          </a:lstStyle>
          <a:p>
            <a:r>
              <a:rPr lang="en-US" dirty="0"/>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a:prstGeom prst="rect">
            <a:avLst/>
          </a:prstGeom>
        </p:spPr>
        <p:txBody>
          <a:bodyPr anchor="ctr" anchorCtr="0">
            <a:normAutofit/>
          </a:bodyPr>
          <a:lstStyle>
            <a:lvl1pPr marL="0" indent="0">
              <a:spcAft>
                <a:spcPts val="300"/>
              </a:spcAft>
              <a:buNone/>
              <a:defRPr sz="2500" b="1"/>
            </a:lvl1pPr>
            <a:lvl2pPr>
              <a:spcAft>
                <a:spcPts val="300"/>
              </a:spcAft>
              <a:defRPr/>
            </a:lvl2pPr>
          </a:lstStyle>
          <a:p>
            <a:pPr lvl="0"/>
            <a:r>
              <a:rPr lang="en-US" dirty="0"/>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a:prstGeom prst="rect">
            <a:avLst/>
          </a:prstGeo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4" name="Picture 13" descr="Shape, arrow&#10;&#10;Description automatically generated">
            <a:extLst>
              <a:ext uri="{FF2B5EF4-FFF2-40B4-BE49-F238E27FC236}">
                <a16:creationId xmlns:a16="http://schemas.microsoft.com/office/drawing/2014/main" id="{884C7CBF-90B7-9FF0-045E-F94DDC1867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175000"/>
            <a:ext cx="217511" cy="352288"/>
          </a:xfrm>
          <a:prstGeom prst="rect">
            <a:avLst/>
          </a:prstGeom>
        </p:spPr>
      </p:pic>
      <p:sp>
        <p:nvSpPr>
          <p:cNvPr id="15" name="TextBox 14">
            <a:extLst>
              <a:ext uri="{FF2B5EF4-FFF2-40B4-BE49-F238E27FC236}">
                <a16:creationId xmlns:a16="http://schemas.microsoft.com/office/drawing/2014/main" id="{CB343AEE-B64E-2287-B156-151646CBB86D}"/>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7" name="Picture 16" descr="Shape, arrow&#10;&#10;Description automatically generated">
            <a:extLst>
              <a:ext uri="{FF2B5EF4-FFF2-40B4-BE49-F238E27FC236}">
                <a16:creationId xmlns:a16="http://schemas.microsoft.com/office/drawing/2014/main" id="{1D1745B8-0849-B0E0-F946-F62E726E85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937000"/>
            <a:ext cx="217511" cy="352288"/>
          </a:xfrm>
          <a:prstGeom prst="rect">
            <a:avLst/>
          </a:prstGeom>
        </p:spPr>
      </p:pic>
      <p:sp>
        <p:nvSpPr>
          <p:cNvPr id="18" name="TextBox 17">
            <a:extLst>
              <a:ext uri="{FF2B5EF4-FFF2-40B4-BE49-F238E27FC236}">
                <a16:creationId xmlns:a16="http://schemas.microsoft.com/office/drawing/2014/main" id="{95750F69-DB10-3A64-40F5-2F401B7D63C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0" name="Picture 19" descr="Shape, arrow&#10;&#10;Description automatically generated">
            <a:extLst>
              <a:ext uri="{FF2B5EF4-FFF2-40B4-BE49-F238E27FC236}">
                <a16:creationId xmlns:a16="http://schemas.microsoft.com/office/drawing/2014/main" id="{04850AC9-120F-5B9A-D793-63BCFA8B2A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4694347"/>
            <a:ext cx="217511" cy="352288"/>
          </a:xfrm>
          <a:prstGeom prst="rect">
            <a:avLst/>
          </a:prstGeom>
        </p:spPr>
      </p:pic>
      <p:sp>
        <p:nvSpPr>
          <p:cNvPr id="21" name="TextBox 20">
            <a:extLst>
              <a:ext uri="{FF2B5EF4-FFF2-40B4-BE49-F238E27FC236}">
                <a16:creationId xmlns:a16="http://schemas.microsoft.com/office/drawing/2014/main" id="{324BCA82-597C-4F4F-DCC6-F4E07E412552}"/>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3" name="Picture 22" descr="Shape, arrow&#10;&#10;Description automatically generated">
            <a:extLst>
              <a:ext uri="{FF2B5EF4-FFF2-40B4-BE49-F238E27FC236}">
                <a16:creationId xmlns:a16="http://schemas.microsoft.com/office/drawing/2014/main" id="{A420CE9F-6302-4224-AEFB-E08D1D065D6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5473645"/>
            <a:ext cx="217511" cy="352288"/>
          </a:xfrm>
          <a:prstGeom prst="rect">
            <a:avLst/>
          </a:prstGeom>
        </p:spPr>
      </p:pic>
      <p:sp>
        <p:nvSpPr>
          <p:cNvPr id="24" name="TextBox 23">
            <a:extLst>
              <a:ext uri="{FF2B5EF4-FFF2-40B4-BE49-F238E27FC236}">
                <a16:creationId xmlns:a16="http://schemas.microsoft.com/office/drawing/2014/main" id="{D09689F9-C825-A4E4-064F-78D02BBF2319}"/>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4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a:prstGeom prst="rect">
            <a:avLst/>
          </a:prstGeom>
        </p:spPr>
        <p:txBody>
          <a:bodyPr tIns="0" bIns="0" anchor="b" anchorCtr="0">
            <a:noAutofit/>
          </a:bodyPr>
          <a:lstStyle>
            <a:lvl1pPr algn="l">
              <a:defRPr sz="6000"/>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4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
            <a:ext cx="7401896" cy="5582264"/>
          </a:xfrm>
          <a:prstGeom prst="rect">
            <a:avLst/>
          </a:prstGeom>
        </p:spPr>
        <p:txBody>
          <a:bodyPr tIns="0" bIns="0" anchor="ctr" anchorCtr="0">
            <a:noAutofit/>
          </a:bodyPr>
          <a:lstStyle>
            <a:lvl1pPr algn="l">
              <a:defRPr sz="6000">
                <a:solidFill>
                  <a:schemeClr val="bg1"/>
                </a:solidFill>
              </a:defRPr>
            </a:lvl1pPr>
          </a:lstStyle>
          <a:p>
            <a:r>
              <a:rPr lang="en-US" dirty="0"/>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Advisory</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forvis.com</a:t>
            </a:r>
          </a:p>
        </p:txBody>
      </p:sp>
    </p:spTree>
    <p:extLst>
      <p:ext uri="{BB962C8B-B14F-4D97-AF65-F5344CB8AC3E}">
        <p14:creationId xmlns:p14="http://schemas.microsoft.com/office/powerpoint/2010/main" val="287559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er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8019-646D-4124-A9E3-01C2E7BEE10A}"/>
              </a:ext>
            </a:extLst>
          </p:cNvPr>
          <p:cNvSpPr>
            <a:spLocks noGrp="1"/>
          </p:cNvSpPr>
          <p:nvPr>
            <p:ph type="title" hasCustomPrompt="1"/>
          </p:nvPr>
        </p:nvSpPr>
        <p:spPr>
          <a:xfrm>
            <a:off x="342899" y="393542"/>
            <a:ext cx="11363325" cy="768096"/>
          </a:xfrm>
        </p:spPr>
        <p:txBody>
          <a:bodyPr/>
          <a:lstStyle>
            <a:lvl1pPr>
              <a:defRPr/>
            </a:lvl1pPr>
          </a:lstStyle>
          <a:p>
            <a:r>
              <a:rPr lang="en-US"/>
              <a:t>Meet the Presenters</a:t>
            </a:r>
          </a:p>
        </p:txBody>
      </p:sp>
      <p:sp>
        <p:nvSpPr>
          <p:cNvPr id="5" name="Picture Placeholder 4">
            <a:extLst>
              <a:ext uri="{FF2B5EF4-FFF2-40B4-BE49-F238E27FC236}">
                <a16:creationId xmlns:a16="http://schemas.microsoft.com/office/drawing/2014/main" id="{6D304A2A-7C97-497E-A9D7-8DD819FEA767}"/>
              </a:ext>
            </a:extLst>
          </p:cNvPr>
          <p:cNvSpPr>
            <a:spLocks noGrp="1"/>
          </p:cNvSpPr>
          <p:nvPr>
            <p:ph type="pic" sz="quarter" idx="13"/>
          </p:nvPr>
        </p:nvSpPr>
        <p:spPr>
          <a:xfrm>
            <a:off x="342900" y="1820920"/>
            <a:ext cx="1692275" cy="1836680"/>
          </a:xfrm>
        </p:spPr>
        <p:txBody>
          <a:bodyPr/>
          <a:lstStyle/>
          <a:p>
            <a:endParaRPr lang="en-US" dirty="0"/>
          </a:p>
        </p:txBody>
      </p:sp>
      <p:sp>
        <p:nvSpPr>
          <p:cNvPr id="9" name="Text Placeholder 8">
            <a:extLst>
              <a:ext uri="{FF2B5EF4-FFF2-40B4-BE49-F238E27FC236}">
                <a16:creationId xmlns:a16="http://schemas.microsoft.com/office/drawing/2014/main" id="{B81BDB01-21A7-432D-9033-7C15E22F17D7}"/>
              </a:ext>
            </a:extLst>
          </p:cNvPr>
          <p:cNvSpPr>
            <a:spLocks noGrp="1"/>
          </p:cNvSpPr>
          <p:nvPr>
            <p:ph type="body" sz="quarter" idx="14"/>
          </p:nvPr>
        </p:nvSpPr>
        <p:spPr>
          <a:xfrm>
            <a:off x="2208212" y="1820921"/>
            <a:ext cx="3735388" cy="365126"/>
          </a:xfrm>
        </p:spPr>
        <p:txBody>
          <a:bodyPr>
            <a:noAutofit/>
          </a:bodyPr>
          <a:lstStyle>
            <a:lvl1pPr marL="0" indent="0">
              <a:buFontTx/>
              <a:buNone/>
              <a:defRPr sz="2400" b="1"/>
            </a:lvl1pPr>
          </a:lstStyle>
          <a:p>
            <a:pPr lvl="0"/>
            <a:endParaRPr lang="en-US"/>
          </a:p>
        </p:txBody>
      </p:sp>
      <p:sp>
        <p:nvSpPr>
          <p:cNvPr id="17" name="Text Placeholder 8">
            <a:extLst>
              <a:ext uri="{FF2B5EF4-FFF2-40B4-BE49-F238E27FC236}">
                <a16:creationId xmlns:a16="http://schemas.microsoft.com/office/drawing/2014/main" id="{3933E2AC-216C-4C31-9BCD-36E7E230EAC1}"/>
              </a:ext>
            </a:extLst>
          </p:cNvPr>
          <p:cNvSpPr>
            <a:spLocks noGrp="1"/>
          </p:cNvSpPr>
          <p:nvPr>
            <p:ph type="body" sz="quarter" idx="20"/>
          </p:nvPr>
        </p:nvSpPr>
        <p:spPr>
          <a:xfrm>
            <a:off x="2206685" y="2315689"/>
            <a:ext cx="3735388" cy="365126"/>
          </a:xfrm>
        </p:spPr>
        <p:txBody>
          <a:bodyPr>
            <a:normAutofit/>
          </a:bodyPr>
          <a:lstStyle>
            <a:lvl1pPr marL="0" indent="0">
              <a:buFontTx/>
              <a:buNone/>
              <a:defRPr sz="2000" b="0"/>
            </a:lvl1pPr>
          </a:lstStyle>
          <a:p>
            <a:pPr lvl="0"/>
            <a:endParaRPr lang="en-US"/>
          </a:p>
        </p:txBody>
      </p:sp>
      <p:sp>
        <p:nvSpPr>
          <p:cNvPr id="21" name="Picture Placeholder 4">
            <a:extLst>
              <a:ext uri="{FF2B5EF4-FFF2-40B4-BE49-F238E27FC236}">
                <a16:creationId xmlns:a16="http://schemas.microsoft.com/office/drawing/2014/main" id="{7F268179-CF99-4D49-85F0-1AE79120462F}"/>
              </a:ext>
            </a:extLst>
          </p:cNvPr>
          <p:cNvSpPr>
            <a:spLocks noGrp="1"/>
          </p:cNvSpPr>
          <p:nvPr>
            <p:ph type="pic" sz="quarter" idx="21"/>
          </p:nvPr>
        </p:nvSpPr>
        <p:spPr>
          <a:xfrm>
            <a:off x="6248402" y="1820920"/>
            <a:ext cx="1692275" cy="1836680"/>
          </a:xfrm>
        </p:spPr>
        <p:txBody>
          <a:bodyPr/>
          <a:lstStyle/>
          <a:p>
            <a:endParaRPr lang="en-US" dirty="0"/>
          </a:p>
        </p:txBody>
      </p:sp>
      <p:sp>
        <p:nvSpPr>
          <p:cNvPr id="24" name="Picture Placeholder 4">
            <a:extLst>
              <a:ext uri="{FF2B5EF4-FFF2-40B4-BE49-F238E27FC236}">
                <a16:creationId xmlns:a16="http://schemas.microsoft.com/office/drawing/2014/main" id="{C5DB1B80-7633-4B45-AB30-15069450A9B4}"/>
              </a:ext>
            </a:extLst>
          </p:cNvPr>
          <p:cNvSpPr>
            <a:spLocks noGrp="1"/>
          </p:cNvSpPr>
          <p:nvPr>
            <p:ph type="pic" sz="quarter" idx="24"/>
          </p:nvPr>
        </p:nvSpPr>
        <p:spPr>
          <a:xfrm>
            <a:off x="341373" y="3935941"/>
            <a:ext cx="1692275" cy="1836680"/>
          </a:xfrm>
        </p:spPr>
        <p:txBody>
          <a:bodyPr/>
          <a:lstStyle/>
          <a:p>
            <a:endParaRPr lang="en-US" dirty="0"/>
          </a:p>
        </p:txBody>
      </p:sp>
      <p:sp>
        <p:nvSpPr>
          <p:cNvPr id="27" name="Picture Placeholder 4">
            <a:extLst>
              <a:ext uri="{FF2B5EF4-FFF2-40B4-BE49-F238E27FC236}">
                <a16:creationId xmlns:a16="http://schemas.microsoft.com/office/drawing/2014/main" id="{4178D786-C117-4D16-8069-2D2353E69DC3}"/>
              </a:ext>
            </a:extLst>
          </p:cNvPr>
          <p:cNvSpPr>
            <a:spLocks noGrp="1"/>
          </p:cNvSpPr>
          <p:nvPr>
            <p:ph type="pic" sz="quarter" idx="27"/>
          </p:nvPr>
        </p:nvSpPr>
        <p:spPr>
          <a:xfrm>
            <a:off x="6252309" y="4016431"/>
            <a:ext cx="1692275" cy="1836680"/>
          </a:xfrm>
        </p:spPr>
        <p:txBody>
          <a:bodyPr/>
          <a:lstStyle/>
          <a:p>
            <a:endParaRPr lang="en-US" dirty="0"/>
          </a:p>
        </p:txBody>
      </p:sp>
      <p:sp>
        <p:nvSpPr>
          <p:cNvPr id="30" name="Text Placeholder 8">
            <a:extLst>
              <a:ext uri="{FF2B5EF4-FFF2-40B4-BE49-F238E27FC236}">
                <a16:creationId xmlns:a16="http://schemas.microsoft.com/office/drawing/2014/main" id="{0FEAC918-DB4B-4C9D-A037-38AE3ABC17C8}"/>
              </a:ext>
            </a:extLst>
          </p:cNvPr>
          <p:cNvSpPr>
            <a:spLocks noGrp="1"/>
          </p:cNvSpPr>
          <p:nvPr>
            <p:ph type="body" sz="quarter" idx="30"/>
          </p:nvPr>
        </p:nvSpPr>
        <p:spPr>
          <a:xfrm>
            <a:off x="8113712" y="1832974"/>
            <a:ext cx="3735388" cy="365126"/>
          </a:xfrm>
        </p:spPr>
        <p:txBody>
          <a:bodyPr>
            <a:noAutofit/>
          </a:bodyPr>
          <a:lstStyle>
            <a:lvl1pPr marL="0" indent="0">
              <a:buFontTx/>
              <a:buNone/>
              <a:defRPr sz="2400" b="1"/>
            </a:lvl1pPr>
          </a:lstStyle>
          <a:p>
            <a:pPr lvl="0"/>
            <a:endParaRPr lang="en-US"/>
          </a:p>
        </p:txBody>
      </p:sp>
      <p:sp>
        <p:nvSpPr>
          <p:cNvPr id="31" name="Text Placeholder 8">
            <a:extLst>
              <a:ext uri="{FF2B5EF4-FFF2-40B4-BE49-F238E27FC236}">
                <a16:creationId xmlns:a16="http://schemas.microsoft.com/office/drawing/2014/main" id="{797BE107-5A18-4851-A2AC-0A3B4278D417}"/>
              </a:ext>
            </a:extLst>
          </p:cNvPr>
          <p:cNvSpPr>
            <a:spLocks noGrp="1"/>
          </p:cNvSpPr>
          <p:nvPr>
            <p:ph type="body" sz="quarter" idx="31"/>
          </p:nvPr>
        </p:nvSpPr>
        <p:spPr>
          <a:xfrm>
            <a:off x="8112185" y="2327742"/>
            <a:ext cx="3735388" cy="365126"/>
          </a:xfrm>
        </p:spPr>
        <p:txBody>
          <a:bodyPr>
            <a:normAutofit/>
          </a:bodyPr>
          <a:lstStyle>
            <a:lvl1pPr marL="0" indent="0">
              <a:buFontTx/>
              <a:buNone/>
              <a:defRPr sz="2000" b="0"/>
            </a:lvl1pPr>
          </a:lstStyle>
          <a:p>
            <a:pPr lvl="0"/>
            <a:endParaRPr lang="en-US"/>
          </a:p>
        </p:txBody>
      </p:sp>
      <p:sp>
        <p:nvSpPr>
          <p:cNvPr id="32" name="Text Placeholder 8">
            <a:extLst>
              <a:ext uri="{FF2B5EF4-FFF2-40B4-BE49-F238E27FC236}">
                <a16:creationId xmlns:a16="http://schemas.microsoft.com/office/drawing/2014/main" id="{263689DE-7349-48F4-BC2F-784875DB7F28}"/>
              </a:ext>
            </a:extLst>
          </p:cNvPr>
          <p:cNvSpPr>
            <a:spLocks noGrp="1"/>
          </p:cNvSpPr>
          <p:nvPr>
            <p:ph type="body" sz="quarter" idx="32"/>
          </p:nvPr>
        </p:nvSpPr>
        <p:spPr>
          <a:xfrm>
            <a:off x="2204304" y="3935941"/>
            <a:ext cx="3735388" cy="365126"/>
          </a:xfrm>
        </p:spPr>
        <p:txBody>
          <a:bodyPr>
            <a:noAutofit/>
          </a:bodyPr>
          <a:lstStyle>
            <a:lvl1pPr marL="0" indent="0">
              <a:buFontTx/>
              <a:buNone/>
              <a:defRPr sz="2400" b="1"/>
            </a:lvl1pPr>
          </a:lstStyle>
          <a:p>
            <a:pPr lvl="0"/>
            <a:endParaRPr lang="en-US"/>
          </a:p>
        </p:txBody>
      </p:sp>
      <p:sp>
        <p:nvSpPr>
          <p:cNvPr id="33" name="Text Placeholder 8">
            <a:extLst>
              <a:ext uri="{FF2B5EF4-FFF2-40B4-BE49-F238E27FC236}">
                <a16:creationId xmlns:a16="http://schemas.microsoft.com/office/drawing/2014/main" id="{DE3E86B1-7EE9-4F24-93BB-E72E9CA5ED3A}"/>
              </a:ext>
            </a:extLst>
          </p:cNvPr>
          <p:cNvSpPr>
            <a:spLocks noGrp="1"/>
          </p:cNvSpPr>
          <p:nvPr>
            <p:ph type="body" sz="quarter" idx="33"/>
          </p:nvPr>
        </p:nvSpPr>
        <p:spPr>
          <a:xfrm>
            <a:off x="2202777" y="4430709"/>
            <a:ext cx="3735388" cy="365126"/>
          </a:xfrm>
        </p:spPr>
        <p:txBody>
          <a:bodyPr>
            <a:normAutofit/>
          </a:bodyPr>
          <a:lstStyle>
            <a:lvl1pPr marL="0" indent="0">
              <a:buFontTx/>
              <a:buNone/>
              <a:defRPr sz="2000" b="0"/>
            </a:lvl1pPr>
          </a:lstStyle>
          <a:p>
            <a:pPr lvl="0"/>
            <a:endParaRPr lang="en-US"/>
          </a:p>
        </p:txBody>
      </p:sp>
      <p:sp>
        <p:nvSpPr>
          <p:cNvPr id="34" name="Text Placeholder 8">
            <a:extLst>
              <a:ext uri="{FF2B5EF4-FFF2-40B4-BE49-F238E27FC236}">
                <a16:creationId xmlns:a16="http://schemas.microsoft.com/office/drawing/2014/main" id="{EF03F97F-AD6D-445C-806B-F22DCD724555}"/>
              </a:ext>
            </a:extLst>
          </p:cNvPr>
          <p:cNvSpPr>
            <a:spLocks noGrp="1"/>
          </p:cNvSpPr>
          <p:nvPr>
            <p:ph type="body" sz="quarter" idx="34"/>
          </p:nvPr>
        </p:nvSpPr>
        <p:spPr>
          <a:xfrm>
            <a:off x="8109804" y="3947994"/>
            <a:ext cx="3735388" cy="365126"/>
          </a:xfrm>
        </p:spPr>
        <p:txBody>
          <a:bodyPr>
            <a:noAutofit/>
          </a:bodyPr>
          <a:lstStyle>
            <a:lvl1pPr marL="0" indent="0">
              <a:buFontTx/>
              <a:buNone/>
              <a:defRPr sz="2400" b="1"/>
            </a:lvl1pPr>
          </a:lstStyle>
          <a:p>
            <a:pPr lvl="0"/>
            <a:endParaRPr lang="en-US"/>
          </a:p>
        </p:txBody>
      </p:sp>
      <p:sp>
        <p:nvSpPr>
          <p:cNvPr id="35" name="Text Placeholder 8">
            <a:extLst>
              <a:ext uri="{FF2B5EF4-FFF2-40B4-BE49-F238E27FC236}">
                <a16:creationId xmlns:a16="http://schemas.microsoft.com/office/drawing/2014/main" id="{B237B923-38C7-41C3-8AFD-53EA4E2D930E}"/>
              </a:ext>
            </a:extLst>
          </p:cNvPr>
          <p:cNvSpPr>
            <a:spLocks noGrp="1"/>
          </p:cNvSpPr>
          <p:nvPr>
            <p:ph type="body" sz="quarter" idx="35"/>
          </p:nvPr>
        </p:nvSpPr>
        <p:spPr>
          <a:xfrm>
            <a:off x="8108277" y="4442762"/>
            <a:ext cx="3735388" cy="365126"/>
          </a:xfrm>
        </p:spPr>
        <p:txBody>
          <a:bodyPr>
            <a:normAutofit/>
          </a:bodyPr>
          <a:lstStyle>
            <a:lvl1pPr marL="0" indent="0">
              <a:buFontTx/>
              <a:buNone/>
              <a:defRPr sz="2000" b="0"/>
            </a:lvl1pPr>
          </a:lstStyle>
          <a:p>
            <a:pPr lvl="0"/>
            <a:endParaRPr lang="en-US"/>
          </a:p>
        </p:txBody>
      </p:sp>
      <p:sp>
        <p:nvSpPr>
          <p:cNvPr id="25" name="Slide Number Placeholder 5">
            <a:extLst>
              <a:ext uri="{FF2B5EF4-FFF2-40B4-BE49-F238E27FC236}">
                <a16:creationId xmlns:a16="http://schemas.microsoft.com/office/drawing/2014/main" id="{0F948DA0-6C3C-4A68-9A17-FE587F86AE02}"/>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t>‹#›</a:t>
            </a:fld>
            <a:endParaRPr lang="en-US" dirty="0"/>
          </a:p>
        </p:txBody>
      </p:sp>
      <p:pic>
        <p:nvPicPr>
          <p:cNvPr id="29" name="Picture 28">
            <a:extLst>
              <a:ext uri="{FF2B5EF4-FFF2-40B4-BE49-F238E27FC236}">
                <a16:creationId xmlns:a16="http://schemas.microsoft.com/office/drawing/2014/main" id="{6B05FD7E-ABA5-4519-97E1-C8105630917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01"/>
          <a:stretch/>
        </p:blipFill>
        <p:spPr>
          <a:xfrm>
            <a:off x="7799750" y="-13335"/>
            <a:ext cx="4354150" cy="274320"/>
          </a:xfrm>
          <a:prstGeom prst="rect">
            <a:avLst/>
          </a:prstGeom>
        </p:spPr>
      </p:pic>
      <p:pic>
        <p:nvPicPr>
          <p:cNvPr id="23" name="Picture 22">
            <a:extLst>
              <a:ext uri="{FF2B5EF4-FFF2-40B4-BE49-F238E27FC236}">
                <a16:creationId xmlns:a16="http://schemas.microsoft.com/office/drawing/2014/main" id="{61BD2093-3C89-48F4-8B9D-23C589989D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44908" y="6089175"/>
            <a:ext cx="1976576" cy="777240"/>
          </a:xfrm>
          <a:prstGeom prst="rect">
            <a:avLst/>
          </a:prstGeom>
        </p:spPr>
      </p:pic>
    </p:spTree>
    <p:extLst>
      <p:ext uri="{BB962C8B-B14F-4D97-AF65-F5344CB8AC3E}">
        <p14:creationId xmlns:p14="http://schemas.microsoft.com/office/powerpoint/2010/main" val="303193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Tree>
    <p:extLst>
      <p:ext uri="{BB962C8B-B14F-4D97-AF65-F5344CB8AC3E}">
        <p14:creationId xmlns:p14="http://schemas.microsoft.com/office/powerpoint/2010/main" val="44200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a:prstGeom prst="rect">
            <a:avLst/>
          </a:prstGeom>
        </p:spPr>
        <p:txBody>
          <a:bodyPr/>
          <a:lstStyle>
            <a:lvl1pPr algn="ctr">
              <a:defRPr>
                <a:solidFill>
                  <a:schemeClr val="bg1"/>
                </a:solidFill>
              </a:defRPr>
            </a:lvl1pPr>
          </a:lstStyle>
          <a:p>
            <a:r>
              <a:rPr lang="en-US" dirty="0"/>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a:prstGeom prst="rect">
            <a:avLst/>
          </a:prstGeom>
        </p:spPr>
        <p:txBody>
          <a:bodyPr>
            <a:normAutofit/>
          </a:bodyPr>
          <a:lstStyle>
            <a:lvl1pPr marL="0" indent="0">
              <a:spcAft>
                <a:spcPts val="3000"/>
              </a:spcAft>
              <a:buNone/>
              <a:defRPr sz="2000"/>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a:prstGeom prst="rect">
            <a:avLst/>
          </a:prstGeo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6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a:prstGeom prst="rect">
            <a:avLst/>
          </a:prstGeom>
        </p:spPr>
        <p:txBody>
          <a:bodyPr/>
          <a:lstStyle>
            <a:lvl1pPr>
              <a:defRPr>
                <a:solidFill>
                  <a:schemeClr val="bg1"/>
                </a:solidFill>
              </a:defRPr>
            </a:lvl1pPr>
          </a:lstStyle>
          <a:p>
            <a:r>
              <a:rPr lang="en-US" dirty="0"/>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5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5743"/>
            <a:ext cx="4084320" cy="903445"/>
          </a:xfrm>
          <a:prstGeom prst="rect">
            <a:avLst/>
          </a:prstGeom>
        </p:spPr>
        <p:txBody>
          <a:bodyPr/>
          <a:lstStyle>
            <a:lvl1pPr>
              <a:defRPr>
                <a:solidFill>
                  <a:schemeClr val="bg1"/>
                </a:solidFill>
              </a:defRPr>
            </a:lvl1pPr>
          </a:lstStyle>
          <a:p>
            <a:r>
              <a:rPr lang="en-US" dirty="0"/>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5176684" y="225743"/>
            <a:ext cx="6537795" cy="581162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EE6C1460-991B-AFD5-E7B0-0C7ADBE1A854}"/>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8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chemeClr val="tx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3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87340"/>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83" r:id="rId4"/>
    <p:sldLayoutId id="2147483684" r:id="rId5"/>
    <p:sldLayoutId id="2147483685" r:id="rId6"/>
    <p:sldLayoutId id="2147483686" r:id="rId7"/>
    <p:sldLayoutId id="2147483687" r:id="rId8"/>
    <p:sldLayoutId id="2147483688" r:id="rId9"/>
    <p:sldLayoutId id="2147483681" r:id="rId10"/>
    <p:sldLayoutId id="2147483682" r:id="rId11"/>
    <p:sldLayoutId id="2147483680" r:id="rId12"/>
    <p:sldLayoutId id="2147483689" r:id="rId13"/>
    <p:sldLayoutId id="2147483698"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71AFC-5ACC-430D-9593-05CCC51775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red and black logo&#10;&#10;Description automatically generated with low confidence">
            <a:extLst>
              <a:ext uri="{FF2B5EF4-FFF2-40B4-BE49-F238E27FC236}">
                <a16:creationId xmlns:a16="http://schemas.microsoft.com/office/drawing/2014/main" id="{D9A07CEB-207D-4E27-9983-6B50DAFA11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4451272-AA2F-4D28-BCBD-710FAE129584}"/>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275693C8-D3B5-473D-AA2F-27A33E229D67}"/>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
        <p:nvSpPr>
          <p:cNvPr id="11" name="Rectangle 10">
            <a:extLst>
              <a:ext uri="{FF2B5EF4-FFF2-40B4-BE49-F238E27FC236}">
                <a16:creationId xmlns:a16="http://schemas.microsoft.com/office/drawing/2014/main" id="{06A646AF-4956-4503-9CDB-274536106114}"/>
              </a:ext>
            </a:extLst>
          </p:cNvPr>
          <p:cNvSpPr/>
          <p:nvPr userDrawn="1"/>
        </p:nvSpPr>
        <p:spPr>
          <a:xfrm>
            <a:off x="183173" y="325314"/>
            <a:ext cx="11825654" cy="5618610"/>
          </a:xfrm>
          <a:prstGeom prst="rect">
            <a:avLst/>
          </a:prstGeom>
          <a:solidFill>
            <a:srgbClr val="6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606264"/>
              </a:solidFill>
            </a:endParaRPr>
          </a:p>
        </p:txBody>
      </p:sp>
    </p:spTree>
    <p:extLst>
      <p:ext uri="{BB962C8B-B14F-4D97-AF65-F5344CB8AC3E}">
        <p14:creationId xmlns:p14="http://schemas.microsoft.com/office/powerpoint/2010/main" val="197343790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BD_694D479E.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26_549AED6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BE_E76559A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43_A508FF8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2C_DA08E94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2F_7B424E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B4_A16D7B7B.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microsoft.com/office/2018/10/relationships/comments" Target="../comments/modernComment_133_FBB8EFC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microsoft.com/office/2018/10/relationships/comments" Target="../comments/modernComment_135_54C5B1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D1FB-7A2A-4B1D-B9D6-0777BDC37EE2}"/>
              </a:ext>
            </a:extLst>
          </p:cNvPr>
          <p:cNvSpPr>
            <a:spLocks noGrp="1"/>
          </p:cNvSpPr>
          <p:nvPr>
            <p:ph type="ctrTitle"/>
          </p:nvPr>
        </p:nvSpPr>
        <p:spPr/>
        <p:txBody>
          <a:bodyPr>
            <a:normAutofit fontScale="90000"/>
          </a:bodyPr>
          <a:lstStyle/>
          <a:p>
            <a:r>
              <a:rPr lang="en-US" dirty="0"/>
              <a:t>Cash and Inventory Management Overview</a:t>
            </a:r>
          </a:p>
        </p:txBody>
      </p:sp>
      <p:sp>
        <p:nvSpPr>
          <p:cNvPr id="3" name="Subtitle 2">
            <a:extLst>
              <a:ext uri="{FF2B5EF4-FFF2-40B4-BE49-F238E27FC236}">
                <a16:creationId xmlns:a16="http://schemas.microsoft.com/office/drawing/2014/main" id="{4FB4C798-2122-7EB1-1DF3-0E20D25E152B}"/>
              </a:ext>
            </a:extLst>
          </p:cNvPr>
          <p:cNvSpPr>
            <a:spLocks noGrp="1"/>
          </p:cNvSpPr>
          <p:nvPr>
            <p:ph type="subTitle" idx="1"/>
          </p:nvPr>
        </p:nvSpPr>
        <p:spPr/>
        <p:txBody>
          <a:bodyPr>
            <a:normAutofit/>
          </a:bodyPr>
          <a:lstStyle/>
          <a:p>
            <a:pPr algn="r"/>
            <a:r>
              <a:rPr lang="en-US" dirty="0"/>
              <a:t>April 20, 2023</a:t>
            </a:r>
          </a:p>
        </p:txBody>
      </p:sp>
      <p:sp>
        <p:nvSpPr>
          <p:cNvPr id="5" name="Subtitle 2">
            <a:extLst>
              <a:ext uri="{FF2B5EF4-FFF2-40B4-BE49-F238E27FC236}">
                <a16:creationId xmlns:a16="http://schemas.microsoft.com/office/drawing/2014/main" id="{0501C336-0C98-4925-81D9-4982C0957E87}"/>
              </a:ext>
            </a:extLst>
          </p:cNvPr>
          <p:cNvSpPr txBox="1">
            <a:spLocks/>
          </p:cNvSpPr>
          <p:nvPr/>
        </p:nvSpPr>
        <p:spPr>
          <a:xfrm>
            <a:off x="5165455" y="4059399"/>
            <a:ext cx="6597054" cy="917893"/>
          </a:xfrm>
          <a:prstGeom prst="rect">
            <a:avLst/>
          </a:prstGeom>
        </p:spPr>
        <p:txBody>
          <a:bodyPr vert="horz" lIns="0" tIns="0" rIns="0" bIns="0" rtlCol="0" anchor="b" anchorCtr="0">
            <a:normAutofit fontScale="85000" lnSpcReduction="20000"/>
          </a:bodyPr>
          <a:lstStyle>
            <a:lvl1pPr marL="0" indent="0" algn="l" defTabSz="914400" rtl="0" eaLnBrk="1" latinLnBrk="0" hangingPunct="1">
              <a:lnSpc>
                <a:spcPct val="100000"/>
              </a:lnSpc>
              <a:spcBef>
                <a:spcPts val="1000"/>
              </a:spcBef>
              <a:buFont typeface="Wingdings" panose="05000000000000000000" pitchFamily="2" charset="2"/>
              <a:buNone/>
              <a:tabLst/>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System Font Regular"/>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SzPct val="100000"/>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System Font Regular"/>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a:solidFill>
                  <a:schemeClr val="bg1"/>
                </a:solidFill>
                <a:latin typeface="Arial"/>
                <a:cs typeface="Arial"/>
              </a:rPr>
              <a:t>Presented in conjunction with:</a:t>
            </a:r>
          </a:p>
          <a:p>
            <a:pPr algn="r"/>
            <a:r>
              <a:rPr lang="en-US" b="1" dirty="0">
                <a:solidFill>
                  <a:schemeClr val="bg1"/>
                </a:solidFill>
                <a:latin typeface="Arial"/>
                <a:cs typeface="Arial"/>
              </a:rPr>
              <a:t>Wisconsin Department of Administration (DOA)</a:t>
            </a:r>
          </a:p>
          <a:p>
            <a:pPr algn="r"/>
            <a:r>
              <a:rPr lang="en-US" b="1" dirty="0">
                <a:solidFill>
                  <a:schemeClr val="bg1"/>
                </a:solidFill>
                <a:latin typeface="Arial"/>
                <a:cs typeface="Arial"/>
              </a:rPr>
              <a:t>Wisconsin Economic Development Corporation (WEDC) </a:t>
            </a:r>
            <a:endParaRPr lang="en-US" b="1" dirty="0">
              <a:solidFill>
                <a:schemeClr val="bg1"/>
              </a:solidFill>
            </a:endParaRPr>
          </a:p>
          <a:p>
            <a:pPr algn="r"/>
            <a:endParaRPr lang="en-US" b="1" dirty="0">
              <a:solidFill>
                <a:schemeClr val="bg1"/>
              </a:solidFill>
            </a:endParaRPr>
          </a:p>
        </p:txBody>
      </p:sp>
      <p:pic>
        <p:nvPicPr>
          <p:cNvPr id="4" name="Picture 3">
            <a:extLst>
              <a:ext uri="{FF2B5EF4-FFF2-40B4-BE49-F238E27FC236}">
                <a16:creationId xmlns:a16="http://schemas.microsoft.com/office/drawing/2014/main" id="{BBEDE8F1-D22F-451F-AD06-64978C7AFDE6}"/>
              </a:ext>
            </a:extLst>
          </p:cNvPr>
          <p:cNvPicPr>
            <a:picLocks noChangeAspect="1"/>
          </p:cNvPicPr>
          <p:nvPr/>
        </p:nvPicPr>
        <p:blipFill>
          <a:blip r:embed="rId3"/>
          <a:stretch>
            <a:fillRect/>
          </a:stretch>
        </p:blipFill>
        <p:spPr>
          <a:xfrm>
            <a:off x="330047" y="3152097"/>
            <a:ext cx="1736455" cy="1736455"/>
          </a:xfrm>
          <a:prstGeom prst="rect">
            <a:avLst/>
          </a:prstGeom>
        </p:spPr>
      </p:pic>
      <p:pic>
        <p:nvPicPr>
          <p:cNvPr id="6" name="Picture 5">
            <a:extLst>
              <a:ext uri="{FF2B5EF4-FFF2-40B4-BE49-F238E27FC236}">
                <a16:creationId xmlns:a16="http://schemas.microsoft.com/office/drawing/2014/main" id="{AC266E5E-C29A-4B44-AC7C-755198D75E4E}"/>
              </a:ext>
            </a:extLst>
          </p:cNvPr>
          <p:cNvPicPr>
            <a:picLocks noChangeAspect="1"/>
          </p:cNvPicPr>
          <p:nvPr/>
        </p:nvPicPr>
        <p:blipFill rotWithShape="1">
          <a:blip r:embed="rId4"/>
          <a:srcRect l="30095" t="4869" r="29364" b="-2999"/>
          <a:stretch/>
        </p:blipFill>
        <p:spPr>
          <a:xfrm>
            <a:off x="2224081" y="3666881"/>
            <a:ext cx="2783794" cy="785035"/>
          </a:xfrm>
          <a:prstGeom prst="rect">
            <a:avLst/>
          </a:prstGeom>
        </p:spPr>
      </p:pic>
    </p:spTree>
    <p:extLst>
      <p:ext uri="{BB962C8B-B14F-4D97-AF65-F5344CB8AC3E}">
        <p14:creationId xmlns:p14="http://schemas.microsoft.com/office/powerpoint/2010/main" val="133909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3AA2-E3BF-4A28-A49B-D6BA6E52F333}"/>
              </a:ext>
            </a:extLst>
          </p:cNvPr>
          <p:cNvSpPr>
            <a:spLocks noGrp="1"/>
          </p:cNvSpPr>
          <p:nvPr>
            <p:ph type="title"/>
          </p:nvPr>
        </p:nvSpPr>
        <p:spPr/>
        <p:txBody>
          <a:bodyPr/>
          <a:lstStyle/>
          <a:p>
            <a:r>
              <a:rPr lang="en-US" dirty="0"/>
              <a:t>How Cash Flows – Nonprofit</a:t>
            </a:r>
          </a:p>
        </p:txBody>
      </p:sp>
      <p:sp>
        <p:nvSpPr>
          <p:cNvPr id="3" name="Slide Number Placeholder 2">
            <a:extLst>
              <a:ext uri="{FF2B5EF4-FFF2-40B4-BE49-F238E27FC236}">
                <a16:creationId xmlns:a16="http://schemas.microsoft.com/office/drawing/2014/main" id="{0B8B9B0C-647A-4741-BF8B-A2F8BEE624AF}"/>
              </a:ext>
            </a:extLst>
          </p:cNvPr>
          <p:cNvSpPr>
            <a:spLocks noGrp="1"/>
          </p:cNvSpPr>
          <p:nvPr>
            <p:ph type="sldNum" sz="quarter" idx="12"/>
          </p:nvPr>
        </p:nvSpPr>
        <p:spPr/>
        <p:txBody>
          <a:bodyPr/>
          <a:lstStyle/>
          <a:p>
            <a:fld id="{B212C38A-D241-7041-9EFC-6446870ABFAA}" type="slidenum">
              <a:rPr lang="en-US" smtClean="0"/>
              <a:t>10</a:t>
            </a:fld>
            <a:endParaRPr lang="en-US" dirty="0"/>
          </a:p>
        </p:txBody>
      </p:sp>
      <p:grpSp>
        <p:nvGrpSpPr>
          <p:cNvPr id="8" name="Group 7">
            <a:extLst>
              <a:ext uri="{FF2B5EF4-FFF2-40B4-BE49-F238E27FC236}">
                <a16:creationId xmlns:a16="http://schemas.microsoft.com/office/drawing/2014/main" id="{E88787F9-C28B-4089-92ED-F437A80C3E09}"/>
              </a:ext>
            </a:extLst>
          </p:cNvPr>
          <p:cNvGrpSpPr/>
          <p:nvPr/>
        </p:nvGrpSpPr>
        <p:grpSpPr>
          <a:xfrm>
            <a:off x="1648275" y="1838325"/>
            <a:ext cx="8895450" cy="4198937"/>
            <a:chOff x="1648275" y="1838325"/>
            <a:chExt cx="8895450" cy="4198937"/>
          </a:xfrm>
        </p:grpSpPr>
        <p:sp>
          <p:nvSpPr>
            <p:cNvPr id="9" name="Oval 8">
              <a:extLst>
                <a:ext uri="{FF2B5EF4-FFF2-40B4-BE49-F238E27FC236}">
                  <a16:creationId xmlns:a16="http://schemas.microsoft.com/office/drawing/2014/main" id="{5F5F0652-6E73-4730-B4A5-AFF26B7F6B88}"/>
                </a:ext>
              </a:extLst>
            </p:cNvPr>
            <p:cNvSpPr/>
            <p:nvPr/>
          </p:nvSpPr>
          <p:spPr>
            <a:xfrm>
              <a:off x="10288426"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65A61E38-A945-4899-8DD8-7AC3336F9B1E}"/>
                </a:ext>
              </a:extLst>
            </p:cNvPr>
            <p:cNvSpPr/>
            <p:nvPr/>
          </p:nvSpPr>
          <p:spPr>
            <a:xfrm>
              <a:off x="9820525"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0118FD5-7EC3-4D26-9A00-78FF5DAFA606}"/>
                </a:ext>
              </a:extLst>
            </p:cNvPr>
            <p:cNvSpPr/>
            <p:nvPr/>
          </p:nvSpPr>
          <p:spPr>
            <a:xfrm>
              <a:off x="9352624"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28A9340B-20CB-4609-9225-9276DC361334}"/>
                </a:ext>
              </a:extLst>
            </p:cNvPr>
            <p:cNvSpPr/>
            <p:nvPr/>
          </p:nvSpPr>
          <p:spPr>
            <a:xfrm>
              <a:off x="8885613"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E8C9F2DE-394B-4F60-A3DD-721C4E51FFD7}"/>
                </a:ext>
              </a:extLst>
            </p:cNvPr>
            <p:cNvSpPr/>
            <p:nvPr/>
          </p:nvSpPr>
          <p:spPr>
            <a:xfrm>
              <a:off x="8417712"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702510AD-75D9-4C48-AF87-EFD4632A0A1F}"/>
                </a:ext>
              </a:extLst>
            </p:cNvPr>
            <p:cNvSpPr/>
            <p:nvPr/>
          </p:nvSpPr>
          <p:spPr>
            <a:xfrm>
              <a:off x="7694512" y="4024712"/>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F494BEC7-2442-4E4A-B55A-9E768A89A1F3}"/>
                </a:ext>
              </a:extLst>
            </p:cNvPr>
            <p:cNvSpPr/>
            <p:nvPr/>
          </p:nvSpPr>
          <p:spPr>
            <a:xfrm>
              <a:off x="9872119" y="3624973"/>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45BC46DD-ADBD-4D34-AD00-686C38543485}"/>
                </a:ext>
              </a:extLst>
            </p:cNvPr>
            <p:cNvSpPr/>
            <p:nvPr/>
          </p:nvSpPr>
          <p:spPr>
            <a:xfrm>
              <a:off x="9872119" y="4683525"/>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40D6DE5E-C1B4-426C-BFE1-C3E0BF526143}"/>
                </a:ext>
              </a:extLst>
            </p:cNvPr>
            <p:cNvSpPr/>
            <p:nvPr/>
          </p:nvSpPr>
          <p:spPr>
            <a:xfrm>
              <a:off x="10099842" y="3854235"/>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5DC427AF-2437-4263-8EF2-4922167BC2A5}"/>
                </a:ext>
              </a:extLst>
            </p:cNvPr>
            <p:cNvSpPr/>
            <p:nvPr/>
          </p:nvSpPr>
          <p:spPr>
            <a:xfrm>
              <a:off x="10114964" y="4455523"/>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298A608D-3EE4-4A05-BF78-142C246E99D2}"/>
                </a:ext>
              </a:extLst>
            </p:cNvPr>
            <p:cNvSpPr/>
            <p:nvPr/>
          </p:nvSpPr>
          <p:spPr>
            <a:xfrm>
              <a:off x="4897783" y="2987574"/>
              <a:ext cx="2585017" cy="2585286"/>
            </a:xfrm>
            <a:custGeom>
              <a:avLst/>
              <a:gdLst>
                <a:gd name="connsiteX0" fmla="*/ 0 w 2585017"/>
                <a:gd name="connsiteY0" fmla="*/ 1292643 h 2585286"/>
                <a:gd name="connsiteX1" fmla="*/ 1292509 w 2585017"/>
                <a:gd name="connsiteY1" fmla="*/ 0 h 2585286"/>
                <a:gd name="connsiteX2" fmla="*/ 2585018 w 2585017"/>
                <a:gd name="connsiteY2" fmla="*/ 1292643 h 2585286"/>
                <a:gd name="connsiteX3" fmla="*/ 1292509 w 2585017"/>
                <a:gd name="connsiteY3" fmla="*/ 2585286 h 2585286"/>
                <a:gd name="connsiteX4" fmla="*/ 0 w 2585017"/>
                <a:gd name="connsiteY4" fmla="*/ 1292643 h 2585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017" h="2585286">
                  <a:moveTo>
                    <a:pt x="0" y="1292643"/>
                  </a:moveTo>
                  <a:cubicBezTo>
                    <a:pt x="0" y="578736"/>
                    <a:pt x="578676" y="0"/>
                    <a:pt x="1292509" y="0"/>
                  </a:cubicBezTo>
                  <a:cubicBezTo>
                    <a:pt x="2006342" y="0"/>
                    <a:pt x="2585018" y="578736"/>
                    <a:pt x="2585018" y="1292643"/>
                  </a:cubicBezTo>
                  <a:cubicBezTo>
                    <a:pt x="2585018" y="2006550"/>
                    <a:pt x="2006342" y="2585286"/>
                    <a:pt x="1292509" y="2585286"/>
                  </a:cubicBezTo>
                  <a:cubicBezTo>
                    <a:pt x="578676" y="2585286"/>
                    <a:pt x="0" y="2006550"/>
                    <a:pt x="0" y="1292643"/>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1907" tIns="431946" rIns="431907" bIns="431946" numCol="1" spcCol="1270" anchor="ctr" anchorCtr="0">
              <a:noAutofit/>
            </a:bodyPr>
            <a:lstStyle/>
            <a:p>
              <a:pPr marL="0" lvl="0" indent="0" algn="ctr" defTabSz="1866900">
                <a:lnSpc>
                  <a:spcPct val="90000"/>
                </a:lnSpc>
                <a:spcBef>
                  <a:spcPct val="0"/>
                </a:spcBef>
                <a:spcAft>
                  <a:spcPct val="35000"/>
                </a:spcAft>
                <a:buNone/>
              </a:pPr>
              <a:r>
                <a:rPr lang="en-US" sz="4200" kern="1200" dirty="0"/>
                <a:t>Cash Balance</a:t>
              </a:r>
            </a:p>
          </p:txBody>
        </p:sp>
        <p:sp>
          <p:nvSpPr>
            <p:cNvPr id="20" name="Oval 19">
              <a:extLst>
                <a:ext uri="{FF2B5EF4-FFF2-40B4-BE49-F238E27FC236}">
                  <a16:creationId xmlns:a16="http://schemas.microsoft.com/office/drawing/2014/main" id="{76C3A775-FF38-49DF-9A9E-3A3E6B5724F5}"/>
                </a:ext>
              </a:extLst>
            </p:cNvPr>
            <p:cNvSpPr/>
            <p:nvPr/>
          </p:nvSpPr>
          <p:spPr>
            <a:xfrm>
              <a:off x="4704752" y="2766710"/>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DCD4FC8C-D2F7-4988-862B-4E4AF03C7632}"/>
                </a:ext>
              </a:extLst>
            </p:cNvPr>
            <p:cNvSpPr/>
            <p:nvPr/>
          </p:nvSpPr>
          <p:spPr>
            <a:xfrm>
              <a:off x="4377399"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AB42FD24-C8EA-4108-BAA2-5A6DCF5C7FA8}"/>
                </a:ext>
              </a:extLst>
            </p:cNvPr>
            <p:cNvSpPr/>
            <p:nvPr/>
          </p:nvSpPr>
          <p:spPr>
            <a:xfrm>
              <a:off x="3832108"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3271E60F-9B22-40EE-B7E4-7E08022BD4A1}"/>
                </a:ext>
              </a:extLst>
            </p:cNvPr>
            <p:cNvSpPr/>
            <p:nvPr/>
          </p:nvSpPr>
          <p:spPr>
            <a:xfrm>
              <a:off x="3286817"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BDE88FD1-6070-478B-990D-AEAB7E2AD5A3}"/>
                </a:ext>
              </a:extLst>
            </p:cNvPr>
            <p:cNvSpPr/>
            <p:nvPr/>
          </p:nvSpPr>
          <p:spPr>
            <a:xfrm>
              <a:off x="2741526"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C1D6C900-7E97-4AD8-80FF-5DCA7457502E}"/>
                </a:ext>
              </a:extLst>
            </p:cNvPr>
            <p:cNvSpPr/>
            <p:nvPr/>
          </p:nvSpPr>
          <p:spPr>
            <a:xfrm>
              <a:off x="2195345"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a:extLst>
                <a:ext uri="{FF2B5EF4-FFF2-40B4-BE49-F238E27FC236}">
                  <a16:creationId xmlns:a16="http://schemas.microsoft.com/office/drawing/2014/main" id="{C3384EB6-DE62-47C2-B236-B40410C37AA2}"/>
                </a:ext>
              </a:extLst>
            </p:cNvPr>
            <p:cNvSpPr/>
            <p:nvPr/>
          </p:nvSpPr>
          <p:spPr>
            <a:xfrm>
              <a:off x="1650054"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38619851-4151-46F7-A10B-DD25EDAD2227}"/>
                </a:ext>
              </a:extLst>
            </p:cNvPr>
            <p:cNvSpPr/>
            <p:nvPr/>
          </p:nvSpPr>
          <p:spPr>
            <a:xfrm>
              <a:off x="1648275" y="1838325"/>
              <a:ext cx="2992429" cy="656713"/>
            </a:xfrm>
            <a:custGeom>
              <a:avLst/>
              <a:gdLst>
                <a:gd name="connsiteX0" fmla="*/ 0 w 2992429"/>
                <a:gd name="connsiteY0" fmla="*/ 0 h 656713"/>
                <a:gd name="connsiteX1" fmla="*/ 2992429 w 2992429"/>
                <a:gd name="connsiteY1" fmla="*/ 0 h 656713"/>
                <a:gd name="connsiteX2" fmla="*/ 2992429 w 2992429"/>
                <a:gd name="connsiteY2" fmla="*/ 656713 h 656713"/>
                <a:gd name="connsiteX3" fmla="*/ 0 w 2992429"/>
                <a:gd name="connsiteY3" fmla="*/ 656713 h 656713"/>
                <a:gd name="connsiteX4" fmla="*/ 0 w 2992429"/>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429" h="656713">
                  <a:moveTo>
                    <a:pt x="0" y="0"/>
                  </a:moveTo>
                  <a:lnTo>
                    <a:pt x="2992429" y="0"/>
                  </a:lnTo>
                  <a:lnTo>
                    <a:pt x="2992429"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kern="1200" dirty="0"/>
                <a:t>Contributions</a:t>
              </a:r>
            </a:p>
          </p:txBody>
        </p:sp>
        <p:sp>
          <p:nvSpPr>
            <p:cNvPr id="28" name="Oval 27">
              <a:extLst>
                <a:ext uri="{FF2B5EF4-FFF2-40B4-BE49-F238E27FC236}">
                  <a16:creationId xmlns:a16="http://schemas.microsoft.com/office/drawing/2014/main" id="{7A0F1F6B-0FB3-48BE-AA2A-BEB179FB338D}"/>
                </a:ext>
              </a:extLst>
            </p:cNvPr>
            <p:cNvSpPr/>
            <p:nvPr/>
          </p:nvSpPr>
          <p:spPr>
            <a:xfrm>
              <a:off x="4174583" y="4024712"/>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a:extLst>
                <a:ext uri="{FF2B5EF4-FFF2-40B4-BE49-F238E27FC236}">
                  <a16:creationId xmlns:a16="http://schemas.microsoft.com/office/drawing/2014/main" id="{A6439BB6-F4ED-4C77-B120-2807B35CD819}"/>
                </a:ext>
              </a:extLst>
            </p:cNvPr>
            <p:cNvSpPr/>
            <p:nvPr/>
          </p:nvSpPr>
          <p:spPr>
            <a:xfrm>
              <a:off x="3669321"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id="{E93EECE9-FED2-4F9B-9670-62599AE61AA3}"/>
                </a:ext>
              </a:extLst>
            </p:cNvPr>
            <p:cNvSpPr/>
            <p:nvPr/>
          </p:nvSpPr>
          <p:spPr>
            <a:xfrm>
              <a:off x="3164949"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a:extLst>
                <a:ext uri="{FF2B5EF4-FFF2-40B4-BE49-F238E27FC236}">
                  <a16:creationId xmlns:a16="http://schemas.microsoft.com/office/drawing/2014/main" id="{8C953B82-DFA9-4DD2-97C0-F83A7A624E07}"/>
                </a:ext>
              </a:extLst>
            </p:cNvPr>
            <p:cNvSpPr/>
            <p:nvPr/>
          </p:nvSpPr>
          <p:spPr>
            <a:xfrm>
              <a:off x="2659688"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a:extLst>
                <a:ext uri="{FF2B5EF4-FFF2-40B4-BE49-F238E27FC236}">
                  <a16:creationId xmlns:a16="http://schemas.microsoft.com/office/drawing/2014/main" id="{AE394800-3CB1-450B-95EF-43755CFB6869}"/>
                </a:ext>
              </a:extLst>
            </p:cNvPr>
            <p:cNvSpPr/>
            <p:nvPr/>
          </p:nvSpPr>
          <p:spPr>
            <a:xfrm>
              <a:off x="2155316"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32">
              <a:extLst>
                <a:ext uri="{FF2B5EF4-FFF2-40B4-BE49-F238E27FC236}">
                  <a16:creationId xmlns:a16="http://schemas.microsoft.com/office/drawing/2014/main" id="{16DD26B5-3608-4628-871A-DDA9B13596C1}"/>
                </a:ext>
              </a:extLst>
            </p:cNvPr>
            <p:cNvSpPr/>
            <p:nvPr/>
          </p:nvSpPr>
          <p:spPr>
            <a:xfrm>
              <a:off x="1650054"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9E86AD9-790B-4037-981B-F65B0EDA0BA4}"/>
                </a:ext>
              </a:extLst>
            </p:cNvPr>
            <p:cNvSpPr/>
            <p:nvPr/>
          </p:nvSpPr>
          <p:spPr>
            <a:xfrm>
              <a:off x="1648275" y="3499004"/>
              <a:ext cx="2263002" cy="656713"/>
            </a:xfrm>
            <a:custGeom>
              <a:avLst/>
              <a:gdLst>
                <a:gd name="connsiteX0" fmla="*/ 0 w 2263002"/>
                <a:gd name="connsiteY0" fmla="*/ 0 h 656713"/>
                <a:gd name="connsiteX1" fmla="*/ 2263002 w 2263002"/>
                <a:gd name="connsiteY1" fmla="*/ 0 h 656713"/>
                <a:gd name="connsiteX2" fmla="*/ 2263002 w 2263002"/>
                <a:gd name="connsiteY2" fmla="*/ 656713 h 656713"/>
                <a:gd name="connsiteX3" fmla="*/ 0 w 2263002"/>
                <a:gd name="connsiteY3" fmla="*/ 656713 h 656713"/>
                <a:gd name="connsiteX4" fmla="*/ 0 w 2263002"/>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02" h="656713">
                  <a:moveTo>
                    <a:pt x="0" y="0"/>
                  </a:moveTo>
                  <a:lnTo>
                    <a:pt x="2263002" y="0"/>
                  </a:lnTo>
                  <a:lnTo>
                    <a:pt x="2263002"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kern="1200" dirty="0"/>
                <a:t>Membership Fees</a:t>
              </a:r>
            </a:p>
          </p:txBody>
        </p:sp>
        <p:sp>
          <p:nvSpPr>
            <p:cNvPr id="35" name="Oval 34">
              <a:extLst>
                <a:ext uri="{FF2B5EF4-FFF2-40B4-BE49-F238E27FC236}">
                  <a16:creationId xmlns:a16="http://schemas.microsoft.com/office/drawing/2014/main" id="{232FEAC6-6053-49F4-A169-1FAE71D6019F}"/>
                </a:ext>
              </a:extLst>
            </p:cNvPr>
            <p:cNvSpPr/>
            <p:nvPr/>
          </p:nvSpPr>
          <p:spPr>
            <a:xfrm>
              <a:off x="4704752" y="5261719"/>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35">
              <a:extLst>
                <a:ext uri="{FF2B5EF4-FFF2-40B4-BE49-F238E27FC236}">
                  <a16:creationId xmlns:a16="http://schemas.microsoft.com/office/drawing/2014/main" id="{DECCAEA9-9EF0-4B39-9C8A-1A4B8A7E9099}"/>
                </a:ext>
              </a:extLst>
            </p:cNvPr>
            <p:cNvSpPr/>
            <p:nvPr/>
          </p:nvSpPr>
          <p:spPr>
            <a:xfrm>
              <a:off x="4377399"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36">
              <a:extLst>
                <a:ext uri="{FF2B5EF4-FFF2-40B4-BE49-F238E27FC236}">
                  <a16:creationId xmlns:a16="http://schemas.microsoft.com/office/drawing/2014/main" id="{194D2AAB-B87B-4CB6-8C60-C1BD3FF7730B}"/>
                </a:ext>
              </a:extLst>
            </p:cNvPr>
            <p:cNvSpPr/>
            <p:nvPr/>
          </p:nvSpPr>
          <p:spPr>
            <a:xfrm>
              <a:off x="3832108"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37">
              <a:extLst>
                <a:ext uri="{FF2B5EF4-FFF2-40B4-BE49-F238E27FC236}">
                  <a16:creationId xmlns:a16="http://schemas.microsoft.com/office/drawing/2014/main" id="{0B9EC4EC-DA2B-4A86-81B5-B3AD1EB5A623}"/>
                </a:ext>
              </a:extLst>
            </p:cNvPr>
            <p:cNvSpPr/>
            <p:nvPr/>
          </p:nvSpPr>
          <p:spPr>
            <a:xfrm>
              <a:off x="3286817"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38">
              <a:extLst>
                <a:ext uri="{FF2B5EF4-FFF2-40B4-BE49-F238E27FC236}">
                  <a16:creationId xmlns:a16="http://schemas.microsoft.com/office/drawing/2014/main" id="{1AD9D4BC-422B-448A-AC79-39334C6E479C}"/>
                </a:ext>
              </a:extLst>
            </p:cNvPr>
            <p:cNvSpPr/>
            <p:nvPr/>
          </p:nvSpPr>
          <p:spPr>
            <a:xfrm>
              <a:off x="2741526"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a:extLst>
                <a:ext uri="{FF2B5EF4-FFF2-40B4-BE49-F238E27FC236}">
                  <a16:creationId xmlns:a16="http://schemas.microsoft.com/office/drawing/2014/main" id="{9A1121DB-E626-4B2F-9E67-A3EB80994580}"/>
                </a:ext>
              </a:extLst>
            </p:cNvPr>
            <p:cNvSpPr/>
            <p:nvPr/>
          </p:nvSpPr>
          <p:spPr>
            <a:xfrm>
              <a:off x="2195345"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a:extLst>
                <a:ext uri="{FF2B5EF4-FFF2-40B4-BE49-F238E27FC236}">
                  <a16:creationId xmlns:a16="http://schemas.microsoft.com/office/drawing/2014/main" id="{B0A67E72-9C6D-40A1-BD75-6BCA4FEDC8E5}"/>
                </a:ext>
              </a:extLst>
            </p:cNvPr>
            <p:cNvSpPr/>
            <p:nvPr/>
          </p:nvSpPr>
          <p:spPr>
            <a:xfrm>
              <a:off x="1650054"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Freeform: Shape 41">
              <a:extLst>
                <a:ext uri="{FF2B5EF4-FFF2-40B4-BE49-F238E27FC236}">
                  <a16:creationId xmlns:a16="http://schemas.microsoft.com/office/drawing/2014/main" id="{544AE8F6-D65B-480E-9CB8-B13F291A8BF8}"/>
                </a:ext>
              </a:extLst>
            </p:cNvPr>
            <p:cNvSpPr/>
            <p:nvPr/>
          </p:nvSpPr>
          <p:spPr>
            <a:xfrm>
              <a:off x="1648275" y="5122734"/>
              <a:ext cx="2992429" cy="656713"/>
            </a:xfrm>
            <a:custGeom>
              <a:avLst/>
              <a:gdLst>
                <a:gd name="connsiteX0" fmla="*/ 0 w 2992429"/>
                <a:gd name="connsiteY0" fmla="*/ 0 h 656713"/>
                <a:gd name="connsiteX1" fmla="*/ 2992429 w 2992429"/>
                <a:gd name="connsiteY1" fmla="*/ 0 h 656713"/>
                <a:gd name="connsiteX2" fmla="*/ 2992429 w 2992429"/>
                <a:gd name="connsiteY2" fmla="*/ 656713 h 656713"/>
                <a:gd name="connsiteX3" fmla="*/ 0 w 2992429"/>
                <a:gd name="connsiteY3" fmla="*/ 656713 h 656713"/>
                <a:gd name="connsiteX4" fmla="*/ 0 w 2992429"/>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429" h="656713">
                  <a:moveTo>
                    <a:pt x="0" y="0"/>
                  </a:moveTo>
                  <a:lnTo>
                    <a:pt x="2992429" y="0"/>
                  </a:lnTo>
                  <a:lnTo>
                    <a:pt x="2992429"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kern="1200" dirty="0"/>
                <a:t>Grant Receivables</a:t>
              </a:r>
            </a:p>
          </p:txBody>
        </p:sp>
      </p:grpSp>
      <p:sp>
        <p:nvSpPr>
          <p:cNvPr id="43" name="TextBox 42">
            <a:extLst>
              <a:ext uri="{FF2B5EF4-FFF2-40B4-BE49-F238E27FC236}">
                <a16:creationId xmlns:a16="http://schemas.microsoft.com/office/drawing/2014/main" id="{0097F086-8E42-4A6A-B238-B1DACEB3C277}"/>
              </a:ext>
            </a:extLst>
          </p:cNvPr>
          <p:cNvSpPr txBox="1"/>
          <p:nvPr/>
        </p:nvSpPr>
        <p:spPr>
          <a:xfrm>
            <a:off x="7949811" y="3544450"/>
            <a:ext cx="2338615" cy="461665"/>
          </a:xfrm>
          <a:prstGeom prst="rect">
            <a:avLst/>
          </a:prstGeom>
          <a:noFill/>
        </p:spPr>
        <p:txBody>
          <a:bodyPr wrap="square" rtlCol="0">
            <a:spAutoFit/>
          </a:bodyPr>
          <a:lstStyle/>
          <a:p>
            <a:r>
              <a:rPr lang="en-US" sz="2400" dirty="0"/>
              <a:t>Cash Out</a:t>
            </a:r>
          </a:p>
        </p:txBody>
      </p:sp>
      <p:sp>
        <p:nvSpPr>
          <p:cNvPr id="44" name="TextBox 43">
            <a:extLst>
              <a:ext uri="{FF2B5EF4-FFF2-40B4-BE49-F238E27FC236}">
                <a16:creationId xmlns:a16="http://schemas.microsoft.com/office/drawing/2014/main" id="{94492E30-737F-45A3-9951-36002495197E}"/>
              </a:ext>
            </a:extLst>
          </p:cNvPr>
          <p:cNvSpPr txBox="1"/>
          <p:nvPr/>
        </p:nvSpPr>
        <p:spPr>
          <a:xfrm>
            <a:off x="7824503" y="4535722"/>
            <a:ext cx="3311539" cy="1692771"/>
          </a:xfrm>
          <a:prstGeom prst="rect">
            <a:avLst/>
          </a:prstGeom>
          <a:noFill/>
        </p:spPr>
        <p:txBody>
          <a:bodyPr wrap="square" rtlCol="0">
            <a:spAutoFit/>
          </a:bodyPr>
          <a:lstStyle/>
          <a:p>
            <a:pPr marL="342900" indent="-342900">
              <a:buFont typeface="Wingdings" panose="05000000000000000000" pitchFamily="2" charset="2"/>
              <a:buChar char="§"/>
            </a:pPr>
            <a:r>
              <a:rPr lang="en-US" sz="2000" dirty="0"/>
              <a:t>Payroll</a:t>
            </a:r>
          </a:p>
          <a:p>
            <a:pPr marL="342900" indent="-342900">
              <a:buFont typeface="Wingdings" panose="05000000000000000000" pitchFamily="2" charset="2"/>
              <a:buChar char="§"/>
            </a:pPr>
            <a:r>
              <a:rPr lang="en-US" sz="2000" dirty="0"/>
              <a:t>Program Operations (Grant and Non-Grant)</a:t>
            </a:r>
          </a:p>
          <a:p>
            <a:pPr marL="342900" indent="-342900">
              <a:buFont typeface="Wingdings" panose="05000000000000000000" pitchFamily="2" charset="2"/>
              <a:buChar char="§"/>
            </a:pPr>
            <a:r>
              <a:rPr lang="en-US" sz="2000" dirty="0"/>
              <a:t>Events</a:t>
            </a:r>
          </a:p>
          <a:p>
            <a:pPr marL="342900" indent="-342900">
              <a:buFont typeface="Wingdings" panose="05000000000000000000" pitchFamily="2" charset="2"/>
              <a:buChar char="§"/>
            </a:pPr>
            <a:r>
              <a:rPr lang="en-US" sz="2000" dirty="0"/>
              <a:t>Administrativ</a:t>
            </a:r>
            <a:r>
              <a:rPr lang="en-US" sz="2400" dirty="0"/>
              <a:t>e</a:t>
            </a:r>
          </a:p>
        </p:txBody>
      </p:sp>
    </p:spTree>
    <p:extLst>
      <p:ext uri="{BB962C8B-B14F-4D97-AF65-F5344CB8AC3E}">
        <p14:creationId xmlns:p14="http://schemas.microsoft.com/office/powerpoint/2010/main" val="397331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3AA2-E3BF-4A28-A49B-D6BA6E52F333}"/>
              </a:ext>
            </a:extLst>
          </p:cNvPr>
          <p:cNvSpPr>
            <a:spLocks noGrp="1"/>
          </p:cNvSpPr>
          <p:nvPr>
            <p:ph type="title"/>
          </p:nvPr>
        </p:nvSpPr>
        <p:spPr/>
        <p:txBody>
          <a:bodyPr/>
          <a:lstStyle/>
          <a:p>
            <a:r>
              <a:rPr lang="en-US" dirty="0"/>
              <a:t>How Cash Flows – Local Government</a:t>
            </a:r>
          </a:p>
        </p:txBody>
      </p:sp>
      <p:sp>
        <p:nvSpPr>
          <p:cNvPr id="3" name="Slide Number Placeholder 2">
            <a:extLst>
              <a:ext uri="{FF2B5EF4-FFF2-40B4-BE49-F238E27FC236}">
                <a16:creationId xmlns:a16="http://schemas.microsoft.com/office/drawing/2014/main" id="{0B8B9B0C-647A-4741-BF8B-A2F8BEE624AF}"/>
              </a:ext>
            </a:extLst>
          </p:cNvPr>
          <p:cNvSpPr>
            <a:spLocks noGrp="1"/>
          </p:cNvSpPr>
          <p:nvPr>
            <p:ph type="sldNum" sz="quarter" idx="12"/>
          </p:nvPr>
        </p:nvSpPr>
        <p:spPr/>
        <p:txBody>
          <a:bodyPr/>
          <a:lstStyle/>
          <a:p>
            <a:fld id="{B212C38A-D241-7041-9EFC-6446870ABFAA}" type="slidenum">
              <a:rPr lang="en-US" smtClean="0"/>
              <a:t>11</a:t>
            </a:fld>
            <a:endParaRPr lang="en-US" dirty="0"/>
          </a:p>
        </p:txBody>
      </p:sp>
      <p:grpSp>
        <p:nvGrpSpPr>
          <p:cNvPr id="8" name="Group 7">
            <a:extLst>
              <a:ext uri="{FF2B5EF4-FFF2-40B4-BE49-F238E27FC236}">
                <a16:creationId xmlns:a16="http://schemas.microsoft.com/office/drawing/2014/main" id="{E88787F9-C28B-4089-92ED-F437A80C3E09}"/>
              </a:ext>
            </a:extLst>
          </p:cNvPr>
          <p:cNvGrpSpPr/>
          <p:nvPr/>
        </p:nvGrpSpPr>
        <p:grpSpPr>
          <a:xfrm>
            <a:off x="1648275" y="1838325"/>
            <a:ext cx="8895450" cy="4198937"/>
            <a:chOff x="1648275" y="1838325"/>
            <a:chExt cx="8895450" cy="4198937"/>
          </a:xfrm>
        </p:grpSpPr>
        <p:sp>
          <p:nvSpPr>
            <p:cNvPr id="9" name="Oval 8">
              <a:extLst>
                <a:ext uri="{FF2B5EF4-FFF2-40B4-BE49-F238E27FC236}">
                  <a16:creationId xmlns:a16="http://schemas.microsoft.com/office/drawing/2014/main" id="{5F5F0652-6E73-4730-B4A5-AFF26B7F6B88}"/>
                </a:ext>
              </a:extLst>
            </p:cNvPr>
            <p:cNvSpPr/>
            <p:nvPr/>
          </p:nvSpPr>
          <p:spPr>
            <a:xfrm>
              <a:off x="10288426"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65A61E38-A945-4899-8DD8-7AC3336F9B1E}"/>
                </a:ext>
              </a:extLst>
            </p:cNvPr>
            <p:cNvSpPr/>
            <p:nvPr/>
          </p:nvSpPr>
          <p:spPr>
            <a:xfrm>
              <a:off x="9820525"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0118FD5-7EC3-4D26-9A00-78FF5DAFA606}"/>
                </a:ext>
              </a:extLst>
            </p:cNvPr>
            <p:cNvSpPr/>
            <p:nvPr/>
          </p:nvSpPr>
          <p:spPr>
            <a:xfrm>
              <a:off x="9352624"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28A9340B-20CB-4609-9225-9276DC361334}"/>
                </a:ext>
              </a:extLst>
            </p:cNvPr>
            <p:cNvSpPr/>
            <p:nvPr/>
          </p:nvSpPr>
          <p:spPr>
            <a:xfrm>
              <a:off x="8885613"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E8C9F2DE-394B-4F60-A3DD-721C4E51FFD7}"/>
                </a:ext>
              </a:extLst>
            </p:cNvPr>
            <p:cNvSpPr/>
            <p:nvPr/>
          </p:nvSpPr>
          <p:spPr>
            <a:xfrm>
              <a:off x="8417712"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702510AD-75D9-4C48-AF87-EFD4632A0A1F}"/>
                </a:ext>
              </a:extLst>
            </p:cNvPr>
            <p:cNvSpPr/>
            <p:nvPr/>
          </p:nvSpPr>
          <p:spPr>
            <a:xfrm>
              <a:off x="7694512" y="4024712"/>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F494BEC7-2442-4E4A-B55A-9E768A89A1F3}"/>
                </a:ext>
              </a:extLst>
            </p:cNvPr>
            <p:cNvSpPr/>
            <p:nvPr/>
          </p:nvSpPr>
          <p:spPr>
            <a:xfrm>
              <a:off x="9872119" y="3624973"/>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45BC46DD-ADBD-4D34-AD00-686C38543485}"/>
                </a:ext>
              </a:extLst>
            </p:cNvPr>
            <p:cNvSpPr/>
            <p:nvPr/>
          </p:nvSpPr>
          <p:spPr>
            <a:xfrm>
              <a:off x="9872119" y="4683525"/>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40D6DE5E-C1B4-426C-BFE1-C3E0BF526143}"/>
                </a:ext>
              </a:extLst>
            </p:cNvPr>
            <p:cNvSpPr/>
            <p:nvPr/>
          </p:nvSpPr>
          <p:spPr>
            <a:xfrm>
              <a:off x="10099842" y="3854235"/>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5DC427AF-2437-4263-8EF2-4922167BC2A5}"/>
                </a:ext>
              </a:extLst>
            </p:cNvPr>
            <p:cNvSpPr/>
            <p:nvPr/>
          </p:nvSpPr>
          <p:spPr>
            <a:xfrm>
              <a:off x="10114964" y="4455523"/>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298A608D-3EE4-4A05-BF78-142C246E99D2}"/>
                </a:ext>
              </a:extLst>
            </p:cNvPr>
            <p:cNvSpPr/>
            <p:nvPr/>
          </p:nvSpPr>
          <p:spPr>
            <a:xfrm>
              <a:off x="4897783" y="2987574"/>
              <a:ext cx="2585017" cy="2585286"/>
            </a:xfrm>
            <a:custGeom>
              <a:avLst/>
              <a:gdLst>
                <a:gd name="connsiteX0" fmla="*/ 0 w 2585017"/>
                <a:gd name="connsiteY0" fmla="*/ 1292643 h 2585286"/>
                <a:gd name="connsiteX1" fmla="*/ 1292509 w 2585017"/>
                <a:gd name="connsiteY1" fmla="*/ 0 h 2585286"/>
                <a:gd name="connsiteX2" fmla="*/ 2585018 w 2585017"/>
                <a:gd name="connsiteY2" fmla="*/ 1292643 h 2585286"/>
                <a:gd name="connsiteX3" fmla="*/ 1292509 w 2585017"/>
                <a:gd name="connsiteY3" fmla="*/ 2585286 h 2585286"/>
                <a:gd name="connsiteX4" fmla="*/ 0 w 2585017"/>
                <a:gd name="connsiteY4" fmla="*/ 1292643 h 2585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017" h="2585286">
                  <a:moveTo>
                    <a:pt x="0" y="1292643"/>
                  </a:moveTo>
                  <a:cubicBezTo>
                    <a:pt x="0" y="578736"/>
                    <a:pt x="578676" y="0"/>
                    <a:pt x="1292509" y="0"/>
                  </a:cubicBezTo>
                  <a:cubicBezTo>
                    <a:pt x="2006342" y="0"/>
                    <a:pt x="2585018" y="578736"/>
                    <a:pt x="2585018" y="1292643"/>
                  </a:cubicBezTo>
                  <a:cubicBezTo>
                    <a:pt x="2585018" y="2006550"/>
                    <a:pt x="2006342" y="2585286"/>
                    <a:pt x="1292509" y="2585286"/>
                  </a:cubicBezTo>
                  <a:cubicBezTo>
                    <a:pt x="578676" y="2585286"/>
                    <a:pt x="0" y="2006550"/>
                    <a:pt x="0" y="1292643"/>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1907" tIns="431946" rIns="431907" bIns="431946" numCol="1" spcCol="1270" anchor="ctr" anchorCtr="0">
              <a:noAutofit/>
            </a:bodyPr>
            <a:lstStyle/>
            <a:p>
              <a:pPr marL="0" lvl="0" indent="0" algn="ctr" defTabSz="1866900">
                <a:lnSpc>
                  <a:spcPct val="90000"/>
                </a:lnSpc>
                <a:spcBef>
                  <a:spcPct val="0"/>
                </a:spcBef>
                <a:spcAft>
                  <a:spcPct val="35000"/>
                </a:spcAft>
                <a:buNone/>
              </a:pPr>
              <a:r>
                <a:rPr lang="en-US" sz="4200" kern="1200" dirty="0"/>
                <a:t>Cash Balance</a:t>
              </a:r>
            </a:p>
          </p:txBody>
        </p:sp>
        <p:sp>
          <p:nvSpPr>
            <p:cNvPr id="20" name="Oval 19">
              <a:extLst>
                <a:ext uri="{FF2B5EF4-FFF2-40B4-BE49-F238E27FC236}">
                  <a16:creationId xmlns:a16="http://schemas.microsoft.com/office/drawing/2014/main" id="{76C3A775-FF38-49DF-9A9E-3A3E6B5724F5}"/>
                </a:ext>
              </a:extLst>
            </p:cNvPr>
            <p:cNvSpPr/>
            <p:nvPr/>
          </p:nvSpPr>
          <p:spPr>
            <a:xfrm>
              <a:off x="4704752" y="2766710"/>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DCD4FC8C-D2F7-4988-862B-4E4AF03C7632}"/>
                </a:ext>
              </a:extLst>
            </p:cNvPr>
            <p:cNvSpPr/>
            <p:nvPr/>
          </p:nvSpPr>
          <p:spPr>
            <a:xfrm>
              <a:off x="4377399"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AB42FD24-C8EA-4108-BAA2-5A6DCF5C7FA8}"/>
                </a:ext>
              </a:extLst>
            </p:cNvPr>
            <p:cNvSpPr/>
            <p:nvPr/>
          </p:nvSpPr>
          <p:spPr>
            <a:xfrm>
              <a:off x="3832108"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3271E60F-9B22-40EE-B7E4-7E08022BD4A1}"/>
                </a:ext>
              </a:extLst>
            </p:cNvPr>
            <p:cNvSpPr/>
            <p:nvPr/>
          </p:nvSpPr>
          <p:spPr>
            <a:xfrm>
              <a:off x="3286817"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BDE88FD1-6070-478B-990D-AEAB7E2AD5A3}"/>
                </a:ext>
              </a:extLst>
            </p:cNvPr>
            <p:cNvSpPr/>
            <p:nvPr/>
          </p:nvSpPr>
          <p:spPr>
            <a:xfrm>
              <a:off x="2741526"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C1D6C900-7E97-4AD8-80FF-5DCA7457502E}"/>
                </a:ext>
              </a:extLst>
            </p:cNvPr>
            <p:cNvSpPr/>
            <p:nvPr/>
          </p:nvSpPr>
          <p:spPr>
            <a:xfrm>
              <a:off x="2195345"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a:extLst>
                <a:ext uri="{FF2B5EF4-FFF2-40B4-BE49-F238E27FC236}">
                  <a16:creationId xmlns:a16="http://schemas.microsoft.com/office/drawing/2014/main" id="{C3384EB6-DE62-47C2-B236-B40410C37AA2}"/>
                </a:ext>
              </a:extLst>
            </p:cNvPr>
            <p:cNvSpPr/>
            <p:nvPr/>
          </p:nvSpPr>
          <p:spPr>
            <a:xfrm>
              <a:off x="1650054"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38619851-4151-46F7-A10B-DD25EDAD2227}"/>
                </a:ext>
              </a:extLst>
            </p:cNvPr>
            <p:cNvSpPr/>
            <p:nvPr/>
          </p:nvSpPr>
          <p:spPr>
            <a:xfrm>
              <a:off x="1648275" y="1838325"/>
              <a:ext cx="2992429" cy="656713"/>
            </a:xfrm>
            <a:custGeom>
              <a:avLst/>
              <a:gdLst>
                <a:gd name="connsiteX0" fmla="*/ 0 w 2992429"/>
                <a:gd name="connsiteY0" fmla="*/ 0 h 656713"/>
                <a:gd name="connsiteX1" fmla="*/ 2992429 w 2992429"/>
                <a:gd name="connsiteY1" fmla="*/ 0 h 656713"/>
                <a:gd name="connsiteX2" fmla="*/ 2992429 w 2992429"/>
                <a:gd name="connsiteY2" fmla="*/ 656713 h 656713"/>
                <a:gd name="connsiteX3" fmla="*/ 0 w 2992429"/>
                <a:gd name="connsiteY3" fmla="*/ 656713 h 656713"/>
                <a:gd name="connsiteX4" fmla="*/ 0 w 2992429"/>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429" h="656713">
                  <a:moveTo>
                    <a:pt x="0" y="0"/>
                  </a:moveTo>
                  <a:lnTo>
                    <a:pt x="2992429" y="0"/>
                  </a:lnTo>
                  <a:lnTo>
                    <a:pt x="2992429"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dirty="0"/>
                <a:t>Tax Revenue</a:t>
              </a:r>
              <a:endParaRPr lang="en-US" sz="2400" kern="1200" dirty="0"/>
            </a:p>
          </p:txBody>
        </p:sp>
        <p:sp>
          <p:nvSpPr>
            <p:cNvPr id="28" name="Oval 27">
              <a:extLst>
                <a:ext uri="{FF2B5EF4-FFF2-40B4-BE49-F238E27FC236}">
                  <a16:creationId xmlns:a16="http://schemas.microsoft.com/office/drawing/2014/main" id="{7A0F1F6B-0FB3-48BE-AA2A-BEB179FB338D}"/>
                </a:ext>
              </a:extLst>
            </p:cNvPr>
            <p:cNvSpPr/>
            <p:nvPr/>
          </p:nvSpPr>
          <p:spPr>
            <a:xfrm>
              <a:off x="4174583" y="4024712"/>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a:extLst>
                <a:ext uri="{FF2B5EF4-FFF2-40B4-BE49-F238E27FC236}">
                  <a16:creationId xmlns:a16="http://schemas.microsoft.com/office/drawing/2014/main" id="{A6439BB6-F4ED-4C77-B120-2807B35CD819}"/>
                </a:ext>
              </a:extLst>
            </p:cNvPr>
            <p:cNvSpPr/>
            <p:nvPr/>
          </p:nvSpPr>
          <p:spPr>
            <a:xfrm>
              <a:off x="3669321"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id="{E93EECE9-FED2-4F9B-9670-62599AE61AA3}"/>
                </a:ext>
              </a:extLst>
            </p:cNvPr>
            <p:cNvSpPr/>
            <p:nvPr/>
          </p:nvSpPr>
          <p:spPr>
            <a:xfrm>
              <a:off x="3164949"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a:extLst>
                <a:ext uri="{FF2B5EF4-FFF2-40B4-BE49-F238E27FC236}">
                  <a16:creationId xmlns:a16="http://schemas.microsoft.com/office/drawing/2014/main" id="{8C953B82-DFA9-4DD2-97C0-F83A7A624E07}"/>
                </a:ext>
              </a:extLst>
            </p:cNvPr>
            <p:cNvSpPr/>
            <p:nvPr/>
          </p:nvSpPr>
          <p:spPr>
            <a:xfrm>
              <a:off x="2659688"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a:extLst>
                <a:ext uri="{FF2B5EF4-FFF2-40B4-BE49-F238E27FC236}">
                  <a16:creationId xmlns:a16="http://schemas.microsoft.com/office/drawing/2014/main" id="{AE394800-3CB1-450B-95EF-43755CFB6869}"/>
                </a:ext>
              </a:extLst>
            </p:cNvPr>
            <p:cNvSpPr/>
            <p:nvPr/>
          </p:nvSpPr>
          <p:spPr>
            <a:xfrm>
              <a:off x="2155316"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32">
              <a:extLst>
                <a:ext uri="{FF2B5EF4-FFF2-40B4-BE49-F238E27FC236}">
                  <a16:creationId xmlns:a16="http://schemas.microsoft.com/office/drawing/2014/main" id="{16DD26B5-3608-4628-871A-DDA9B13596C1}"/>
                </a:ext>
              </a:extLst>
            </p:cNvPr>
            <p:cNvSpPr/>
            <p:nvPr/>
          </p:nvSpPr>
          <p:spPr>
            <a:xfrm>
              <a:off x="1650054"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9E86AD9-790B-4037-981B-F65B0EDA0BA4}"/>
                </a:ext>
              </a:extLst>
            </p:cNvPr>
            <p:cNvSpPr/>
            <p:nvPr/>
          </p:nvSpPr>
          <p:spPr>
            <a:xfrm>
              <a:off x="1648275" y="3499004"/>
              <a:ext cx="2263002" cy="656713"/>
            </a:xfrm>
            <a:custGeom>
              <a:avLst/>
              <a:gdLst>
                <a:gd name="connsiteX0" fmla="*/ 0 w 2263002"/>
                <a:gd name="connsiteY0" fmla="*/ 0 h 656713"/>
                <a:gd name="connsiteX1" fmla="*/ 2263002 w 2263002"/>
                <a:gd name="connsiteY1" fmla="*/ 0 h 656713"/>
                <a:gd name="connsiteX2" fmla="*/ 2263002 w 2263002"/>
                <a:gd name="connsiteY2" fmla="*/ 656713 h 656713"/>
                <a:gd name="connsiteX3" fmla="*/ 0 w 2263002"/>
                <a:gd name="connsiteY3" fmla="*/ 656713 h 656713"/>
                <a:gd name="connsiteX4" fmla="*/ 0 w 2263002"/>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02" h="656713">
                  <a:moveTo>
                    <a:pt x="0" y="0"/>
                  </a:moveTo>
                  <a:lnTo>
                    <a:pt x="2263002" y="0"/>
                  </a:lnTo>
                  <a:lnTo>
                    <a:pt x="2263002"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kern="1200" dirty="0"/>
                <a:t>Bonds </a:t>
              </a:r>
              <a:r>
                <a:rPr lang="en-US" sz="2400" dirty="0"/>
                <a:t>Issued</a:t>
              </a:r>
              <a:endParaRPr lang="en-US" sz="2400" kern="1200" dirty="0"/>
            </a:p>
          </p:txBody>
        </p:sp>
        <p:sp>
          <p:nvSpPr>
            <p:cNvPr id="35" name="Oval 34">
              <a:extLst>
                <a:ext uri="{FF2B5EF4-FFF2-40B4-BE49-F238E27FC236}">
                  <a16:creationId xmlns:a16="http://schemas.microsoft.com/office/drawing/2014/main" id="{232FEAC6-6053-49F4-A169-1FAE71D6019F}"/>
                </a:ext>
              </a:extLst>
            </p:cNvPr>
            <p:cNvSpPr/>
            <p:nvPr/>
          </p:nvSpPr>
          <p:spPr>
            <a:xfrm>
              <a:off x="4704752" y="5261719"/>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35">
              <a:extLst>
                <a:ext uri="{FF2B5EF4-FFF2-40B4-BE49-F238E27FC236}">
                  <a16:creationId xmlns:a16="http://schemas.microsoft.com/office/drawing/2014/main" id="{DECCAEA9-9EF0-4B39-9C8A-1A4B8A7E9099}"/>
                </a:ext>
              </a:extLst>
            </p:cNvPr>
            <p:cNvSpPr/>
            <p:nvPr/>
          </p:nvSpPr>
          <p:spPr>
            <a:xfrm>
              <a:off x="4377399"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36">
              <a:extLst>
                <a:ext uri="{FF2B5EF4-FFF2-40B4-BE49-F238E27FC236}">
                  <a16:creationId xmlns:a16="http://schemas.microsoft.com/office/drawing/2014/main" id="{194D2AAB-B87B-4CB6-8C60-C1BD3FF7730B}"/>
                </a:ext>
              </a:extLst>
            </p:cNvPr>
            <p:cNvSpPr/>
            <p:nvPr/>
          </p:nvSpPr>
          <p:spPr>
            <a:xfrm>
              <a:off x="3832108"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37">
              <a:extLst>
                <a:ext uri="{FF2B5EF4-FFF2-40B4-BE49-F238E27FC236}">
                  <a16:creationId xmlns:a16="http://schemas.microsoft.com/office/drawing/2014/main" id="{0B9EC4EC-DA2B-4A86-81B5-B3AD1EB5A623}"/>
                </a:ext>
              </a:extLst>
            </p:cNvPr>
            <p:cNvSpPr/>
            <p:nvPr/>
          </p:nvSpPr>
          <p:spPr>
            <a:xfrm>
              <a:off x="3286817"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38">
              <a:extLst>
                <a:ext uri="{FF2B5EF4-FFF2-40B4-BE49-F238E27FC236}">
                  <a16:creationId xmlns:a16="http://schemas.microsoft.com/office/drawing/2014/main" id="{1AD9D4BC-422B-448A-AC79-39334C6E479C}"/>
                </a:ext>
              </a:extLst>
            </p:cNvPr>
            <p:cNvSpPr/>
            <p:nvPr/>
          </p:nvSpPr>
          <p:spPr>
            <a:xfrm>
              <a:off x="2741526"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a:extLst>
                <a:ext uri="{FF2B5EF4-FFF2-40B4-BE49-F238E27FC236}">
                  <a16:creationId xmlns:a16="http://schemas.microsoft.com/office/drawing/2014/main" id="{9A1121DB-E626-4B2F-9E67-A3EB80994580}"/>
                </a:ext>
              </a:extLst>
            </p:cNvPr>
            <p:cNvSpPr/>
            <p:nvPr/>
          </p:nvSpPr>
          <p:spPr>
            <a:xfrm>
              <a:off x="2195345"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a:extLst>
                <a:ext uri="{FF2B5EF4-FFF2-40B4-BE49-F238E27FC236}">
                  <a16:creationId xmlns:a16="http://schemas.microsoft.com/office/drawing/2014/main" id="{B0A67E72-9C6D-40A1-BD75-6BCA4FEDC8E5}"/>
                </a:ext>
              </a:extLst>
            </p:cNvPr>
            <p:cNvSpPr/>
            <p:nvPr/>
          </p:nvSpPr>
          <p:spPr>
            <a:xfrm>
              <a:off x="1650054"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Freeform: Shape 41">
              <a:extLst>
                <a:ext uri="{FF2B5EF4-FFF2-40B4-BE49-F238E27FC236}">
                  <a16:creationId xmlns:a16="http://schemas.microsoft.com/office/drawing/2014/main" id="{544AE8F6-D65B-480E-9CB8-B13F291A8BF8}"/>
                </a:ext>
              </a:extLst>
            </p:cNvPr>
            <p:cNvSpPr/>
            <p:nvPr/>
          </p:nvSpPr>
          <p:spPr>
            <a:xfrm>
              <a:off x="1648275" y="5122734"/>
              <a:ext cx="2992429" cy="656713"/>
            </a:xfrm>
            <a:custGeom>
              <a:avLst/>
              <a:gdLst>
                <a:gd name="connsiteX0" fmla="*/ 0 w 2992429"/>
                <a:gd name="connsiteY0" fmla="*/ 0 h 656713"/>
                <a:gd name="connsiteX1" fmla="*/ 2992429 w 2992429"/>
                <a:gd name="connsiteY1" fmla="*/ 0 h 656713"/>
                <a:gd name="connsiteX2" fmla="*/ 2992429 w 2992429"/>
                <a:gd name="connsiteY2" fmla="*/ 656713 h 656713"/>
                <a:gd name="connsiteX3" fmla="*/ 0 w 2992429"/>
                <a:gd name="connsiteY3" fmla="*/ 656713 h 656713"/>
                <a:gd name="connsiteX4" fmla="*/ 0 w 2992429"/>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429" h="656713">
                  <a:moveTo>
                    <a:pt x="0" y="0"/>
                  </a:moveTo>
                  <a:lnTo>
                    <a:pt x="2992429" y="0"/>
                  </a:lnTo>
                  <a:lnTo>
                    <a:pt x="2992429"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kern="1200" dirty="0"/>
                <a:t>Grant Receivables</a:t>
              </a:r>
            </a:p>
          </p:txBody>
        </p:sp>
      </p:grpSp>
      <p:sp>
        <p:nvSpPr>
          <p:cNvPr id="43" name="TextBox 42">
            <a:extLst>
              <a:ext uri="{FF2B5EF4-FFF2-40B4-BE49-F238E27FC236}">
                <a16:creationId xmlns:a16="http://schemas.microsoft.com/office/drawing/2014/main" id="{0097F086-8E42-4A6A-B238-B1DACEB3C277}"/>
              </a:ext>
            </a:extLst>
          </p:cNvPr>
          <p:cNvSpPr txBox="1"/>
          <p:nvPr/>
        </p:nvSpPr>
        <p:spPr>
          <a:xfrm>
            <a:off x="7949811" y="3544450"/>
            <a:ext cx="2338615" cy="461665"/>
          </a:xfrm>
          <a:prstGeom prst="rect">
            <a:avLst/>
          </a:prstGeom>
          <a:noFill/>
        </p:spPr>
        <p:txBody>
          <a:bodyPr wrap="square" rtlCol="0">
            <a:spAutoFit/>
          </a:bodyPr>
          <a:lstStyle/>
          <a:p>
            <a:r>
              <a:rPr lang="en-US" sz="2400" dirty="0"/>
              <a:t>Cash Out</a:t>
            </a:r>
          </a:p>
        </p:txBody>
      </p:sp>
      <p:sp>
        <p:nvSpPr>
          <p:cNvPr id="44" name="TextBox 43">
            <a:extLst>
              <a:ext uri="{FF2B5EF4-FFF2-40B4-BE49-F238E27FC236}">
                <a16:creationId xmlns:a16="http://schemas.microsoft.com/office/drawing/2014/main" id="{94492E30-737F-45A3-9951-36002495197E}"/>
              </a:ext>
            </a:extLst>
          </p:cNvPr>
          <p:cNvSpPr txBox="1"/>
          <p:nvPr/>
        </p:nvSpPr>
        <p:spPr>
          <a:xfrm>
            <a:off x="7824503" y="4535722"/>
            <a:ext cx="3311539" cy="1631216"/>
          </a:xfrm>
          <a:prstGeom prst="rect">
            <a:avLst/>
          </a:prstGeom>
          <a:noFill/>
        </p:spPr>
        <p:txBody>
          <a:bodyPr wrap="square" rtlCol="0">
            <a:spAutoFit/>
          </a:bodyPr>
          <a:lstStyle/>
          <a:p>
            <a:pPr marL="342900" indent="-342900">
              <a:buFont typeface="Wingdings" panose="05000000000000000000" pitchFamily="2" charset="2"/>
              <a:buChar char="§"/>
            </a:pPr>
            <a:r>
              <a:rPr lang="en-US" sz="2000" dirty="0"/>
              <a:t>Payroll</a:t>
            </a:r>
          </a:p>
          <a:p>
            <a:pPr marL="342900" indent="-342900">
              <a:buFont typeface="Wingdings" panose="05000000000000000000" pitchFamily="2" charset="2"/>
              <a:buChar char="§"/>
            </a:pPr>
            <a:r>
              <a:rPr lang="en-US" sz="2000" dirty="0"/>
              <a:t>Operations (Grant and Non-Grant)</a:t>
            </a:r>
          </a:p>
          <a:p>
            <a:pPr marL="342900" indent="-342900">
              <a:buFont typeface="Wingdings" panose="05000000000000000000" pitchFamily="2" charset="2"/>
              <a:buChar char="§"/>
            </a:pPr>
            <a:r>
              <a:rPr lang="en-US" sz="2000" dirty="0"/>
              <a:t>Infrastructure </a:t>
            </a:r>
          </a:p>
          <a:p>
            <a:pPr marL="342900" indent="-342900">
              <a:buFont typeface="Wingdings" panose="05000000000000000000" pitchFamily="2" charset="2"/>
              <a:buChar char="§"/>
            </a:pPr>
            <a:r>
              <a:rPr lang="en-US" sz="2000" dirty="0"/>
              <a:t>Administrative</a:t>
            </a:r>
            <a:endParaRPr lang="en-US" sz="2400" dirty="0"/>
          </a:p>
        </p:txBody>
      </p:sp>
    </p:spTree>
    <p:extLst>
      <p:ext uri="{BB962C8B-B14F-4D97-AF65-F5344CB8AC3E}">
        <p14:creationId xmlns:p14="http://schemas.microsoft.com/office/powerpoint/2010/main" val="29568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3ABA-B05B-4168-ABD2-A76E32769310}"/>
              </a:ext>
            </a:extLst>
          </p:cNvPr>
          <p:cNvSpPr>
            <a:spLocks noGrp="1"/>
          </p:cNvSpPr>
          <p:nvPr>
            <p:ph type="title"/>
          </p:nvPr>
        </p:nvSpPr>
        <p:spPr/>
        <p:txBody>
          <a:bodyPr>
            <a:normAutofit fontScale="90000"/>
          </a:bodyPr>
          <a:lstStyle/>
          <a:p>
            <a:r>
              <a:rPr lang="en-US" dirty="0"/>
              <a:t>Cash Management for Grants</a:t>
            </a:r>
          </a:p>
        </p:txBody>
      </p:sp>
      <p:sp>
        <p:nvSpPr>
          <p:cNvPr id="3" name="Slide Number Placeholder 2">
            <a:extLst>
              <a:ext uri="{FF2B5EF4-FFF2-40B4-BE49-F238E27FC236}">
                <a16:creationId xmlns:a16="http://schemas.microsoft.com/office/drawing/2014/main" id="{D8DBDD5E-53F4-4DE3-A44B-EC098B31E19D}"/>
              </a:ext>
            </a:extLst>
          </p:cNvPr>
          <p:cNvSpPr>
            <a:spLocks noGrp="1"/>
          </p:cNvSpPr>
          <p:nvPr>
            <p:ph type="sldNum" sz="quarter" idx="12"/>
          </p:nvPr>
        </p:nvSpPr>
        <p:spPr/>
        <p:txBody>
          <a:bodyPr/>
          <a:lstStyle/>
          <a:p>
            <a:fld id="{B212C38A-D241-7041-9EFC-6446870ABFAA}" type="slidenum">
              <a:rPr lang="en-US" smtClean="0"/>
              <a:t>12</a:t>
            </a:fld>
            <a:endParaRPr lang="en-US" dirty="0"/>
          </a:p>
        </p:txBody>
      </p:sp>
      <p:sp>
        <p:nvSpPr>
          <p:cNvPr id="4" name="Content Placeholder 3">
            <a:extLst>
              <a:ext uri="{FF2B5EF4-FFF2-40B4-BE49-F238E27FC236}">
                <a16:creationId xmlns:a16="http://schemas.microsoft.com/office/drawing/2014/main" id="{80C215BA-C0CD-404F-8A6B-4F3C4A9618B8}"/>
              </a:ext>
            </a:extLst>
          </p:cNvPr>
          <p:cNvSpPr>
            <a:spLocks noGrp="1"/>
          </p:cNvSpPr>
          <p:nvPr>
            <p:ph idx="1"/>
          </p:nvPr>
        </p:nvSpPr>
        <p:spPr>
          <a:xfrm>
            <a:off x="477520" y="1292251"/>
            <a:ext cx="11236959" cy="4784035"/>
          </a:xfrm>
        </p:spPr>
        <p:txBody>
          <a:bodyPr/>
          <a:lstStyle/>
          <a:p>
            <a:pPr marL="0" indent="0">
              <a:buNone/>
            </a:pPr>
            <a:r>
              <a:rPr lang="en-US" dirty="0"/>
              <a:t>Similar process to non-grant cash management</a:t>
            </a:r>
          </a:p>
          <a:p>
            <a:r>
              <a:rPr lang="en-US" dirty="0"/>
              <a:t>Provide reasonable assurance that funds requested from the grant are for immediate needs</a:t>
            </a:r>
          </a:p>
          <a:p>
            <a:r>
              <a:rPr lang="en-US" dirty="0"/>
              <a:t>For DOA grants, this could be an advance or reimbursement</a:t>
            </a:r>
          </a:p>
          <a:p>
            <a:endParaRPr lang="en-US" dirty="0"/>
          </a:p>
        </p:txBody>
      </p:sp>
      <p:pic>
        <p:nvPicPr>
          <p:cNvPr id="5" name="Picture 4" descr="Icon&#10;&#10;Description automatically generated">
            <a:extLst>
              <a:ext uri="{FF2B5EF4-FFF2-40B4-BE49-F238E27FC236}">
                <a16:creationId xmlns:a16="http://schemas.microsoft.com/office/drawing/2014/main" id="{CB18F26B-9218-4B49-A9CB-821801455D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39845" y="482217"/>
            <a:ext cx="509017" cy="509017"/>
          </a:xfrm>
          <a:prstGeom prst="rect">
            <a:avLst/>
          </a:prstGeom>
        </p:spPr>
      </p:pic>
    </p:spTree>
    <p:extLst>
      <p:ext uri="{BB962C8B-B14F-4D97-AF65-F5344CB8AC3E}">
        <p14:creationId xmlns:p14="http://schemas.microsoft.com/office/powerpoint/2010/main" val="151147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7DD4-1E57-4D76-B6AF-B972B34F8283}"/>
              </a:ext>
            </a:extLst>
          </p:cNvPr>
          <p:cNvSpPr>
            <a:spLocks noGrp="1"/>
          </p:cNvSpPr>
          <p:nvPr>
            <p:ph type="title"/>
          </p:nvPr>
        </p:nvSpPr>
        <p:spPr/>
        <p:txBody>
          <a:bodyPr>
            <a:normAutofit fontScale="90000"/>
          </a:bodyPr>
          <a:lstStyle/>
          <a:p>
            <a:r>
              <a:rPr lang="en-US" dirty="0"/>
              <a:t>Types of Grant Payment Methods</a:t>
            </a:r>
          </a:p>
        </p:txBody>
      </p:sp>
      <p:sp>
        <p:nvSpPr>
          <p:cNvPr id="3" name="Slide Number Placeholder 2">
            <a:extLst>
              <a:ext uri="{FF2B5EF4-FFF2-40B4-BE49-F238E27FC236}">
                <a16:creationId xmlns:a16="http://schemas.microsoft.com/office/drawing/2014/main" id="{F0E76759-AE05-4BEE-BEAE-E436953B7A81}"/>
              </a:ext>
            </a:extLst>
          </p:cNvPr>
          <p:cNvSpPr>
            <a:spLocks noGrp="1"/>
          </p:cNvSpPr>
          <p:nvPr>
            <p:ph type="sldNum" sz="quarter" idx="12"/>
          </p:nvPr>
        </p:nvSpPr>
        <p:spPr/>
        <p:txBody>
          <a:bodyPr/>
          <a:lstStyle/>
          <a:p>
            <a:fld id="{B212C38A-D241-7041-9EFC-6446870ABFAA}" type="slidenum">
              <a:rPr lang="en-US" smtClean="0"/>
              <a:t>13</a:t>
            </a:fld>
            <a:endParaRPr lang="en-US" dirty="0"/>
          </a:p>
        </p:txBody>
      </p:sp>
      <p:sp>
        <p:nvSpPr>
          <p:cNvPr id="4" name="Content Placeholder 3">
            <a:extLst>
              <a:ext uri="{FF2B5EF4-FFF2-40B4-BE49-F238E27FC236}">
                <a16:creationId xmlns:a16="http://schemas.microsoft.com/office/drawing/2014/main" id="{ADD36A4C-9B59-4A5D-A0CD-11A0AD1FF54A}"/>
              </a:ext>
            </a:extLst>
          </p:cNvPr>
          <p:cNvSpPr>
            <a:spLocks noGrp="1"/>
          </p:cNvSpPr>
          <p:nvPr>
            <p:ph idx="1"/>
          </p:nvPr>
        </p:nvSpPr>
        <p:spPr/>
        <p:txBody>
          <a:bodyPr/>
          <a:lstStyle/>
          <a:p>
            <a:r>
              <a:rPr lang="en-US" dirty="0"/>
              <a:t>Advance Payments (DOA Grants)</a:t>
            </a:r>
          </a:p>
          <a:p>
            <a:r>
              <a:rPr lang="en-US" dirty="0"/>
              <a:t>Reimbursements</a:t>
            </a:r>
          </a:p>
          <a:p>
            <a:r>
              <a:rPr lang="en-US" dirty="0"/>
              <a:t>Working Capital</a:t>
            </a:r>
          </a:p>
          <a:p>
            <a:pPr marL="0" indent="0">
              <a:buNone/>
            </a:pPr>
            <a:r>
              <a:rPr lang="en-US" dirty="0"/>
              <a:t>(Note: Whatever payment method, the recipient must keep accurate records to support the disbursement)</a:t>
            </a:r>
          </a:p>
          <a:p>
            <a:endParaRPr lang="en-US" dirty="0"/>
          </a:p>
        </p:txBody>
      </p:sp>
      <p:pic>
        <p:nvPicPr>
          <p:cNvPr id="5" name="Picture 4" descr="Icon&#10;&#10;Description automatically generated">
            <a:extLst>
              <a:ext uri="{FF2B5EF4-FFF2-40B4-BE49-F238E27FC236}">
                <a16:creationId xmlns:a16="http://schemas.microsoft.com/office/drawing/2014/main" id="{4790BFB0-0874-47A1-B912-4C52FC0D40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61928" y="482217"/>
            <a:ext cx="509017" cy="509017"/>
          </a:xfrm>
          <a:prstGeom prst="rect">
            <a:avLst/>
          </a:prstGeom>
        </p:spPr>
      </p:pic>
    </p:spTree>
    <p:extLst>
      <p:ext uri="{BB962C8B-B14F-4D97-AF65-F5344CB8AC3E}">
        <p14:creationId xmlns:p14="http://schemas.microsoft.com/office/powerpoint/2010/main" val="368142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1745-340F-4AE6-A7B1-CB01E7815060}"/>
              </a:ext>
            </a:extLst>
          </p:cNvPr>
          <p:cNvSpPr>
            <a:spLocks noGrp="1"/>
          </p:cNvSpPr>
          <p:nvPr>
            <p:ph type="title"/>
          </p:nvPr>
        </p:nvSpPr>
        <p:spPr>
          <a:xfrm>
            <a:off x="477517" y="378665"/>
            <a:ext cx="3535680" cy="903445"/>
          </a:xfrm>
        </p:spPr>
        <p:txBody>
          <a:bodyPr>
            <a:normAutofit fontScale="90000"/>
          </a:bodyPr>
          <a:lstStyle/>
          <a:p>
            <a:pPr algn="ctr"/>
            <a:r>
              <a:rPr lang="en-US" dirty="0"/>
              <a:t>Advance Payments to DOA Grantees</a:t>
            </a:r>
          </a:p>
        </p:txBody>
      </p:sp>
      <p:sp>
        <p:nvSpPr>
          <p:cNvPr id="3" name="Slide Number Placeholder 2">
            <a:extLst>
              <a:ext uri="{FF2B5EF4-FFF2-40B4-BE49-F238E27FC236}">
                <a16:creationId xmlns:a16="http://schemas.microsoft.com/office/drawing/2014/main" id="{6A7D3C47-8DF2-488A-B7F9-223DD473180D}"/>
              </a:ext>
            </a:extLst>
          </p:cNvPr>
          <p:cNvSpPr>
            <a:spLocks noGrp="1"/>
          </p:cNvSpPr>
          <p:nvPr>
            <p:ph type="sldNum" sz="quarter" idx="12"/>
          </p:nvPr>
        </p:nvSpPr>
        <p:spPr/>
        <p:txBody>
          <a:bodyPr/>
          <a:lstStyle/>
          <a:p>
            <a:fld id="{B212C38A-D241-7041-9EFC-6446870ABFAA}" type="slidenum">
              <a:rPr lang="en-US" smtClean="0"/>
              <a:t>14</a:t>
            </a:fld>
            <a:endParaRPr lang="en-US" dirty="0"/>
          </a:p>
        </p:txBody>
      </p:sp>
      <p:pic>
        <p:nvPicPr>
          <p:cNvPr id="5" name="Picture Placeholder 8" descr="This image shows a table listing out the timeline of when Payment Requests are due. ">
            <a:extLst>
              <a:ext uri="{FF2B5EF4-FFF2-40B4-BE49-F238E27FC236}">
                <a16:creationId xmlns:a16="http://schemas.microsoft.com/office/drawing/2014/main" id="{863BC22B-5303-4A63-BEBA-DDCE09C253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6638" y="378665"/>
            <a:ext cx="6867525" cy="5508533"/>
          </a:xfrm>
          <a:prstGeom prst="rect">
            <a:avLst/>
          </a:prstGeom>
          <a:effectLst/>
        </p:spPr>
      </p:pic>
      <p:sp>
        <p:nvSpPr>
          <p:cNvPr id="6" name="Content Placeholder 5">
            <a:extLst>
              <a:ext uri="{FF2B5EF4-FFF2-40B4-BE49-F238E27FC236}">
                <a16:creationId xmlns:a16="http://schemas.microsoft.com/office/drawing/2014/main" id="{88202DD8-79A5-4099-8772-2E913ACDBA7C}"/>
              </a:ext>
            </a:extLst>
          </p:cNvPr>
          <p:cNvSpPr>
            <a:spLocks noGrp="1"/>
          </p:cNvSpPr>
          <p:nvPr>
            <p:ph idx="13"/>
          </p:nvPr>
        </p:nvSpPr>
        <p:spPr>
          <a:xfrm>
            <a:off x="477518" y="1812758"/>
            <a:ext cx="3535679" cy="4224608"/>
          </a:xfrm>
        </p:spPr>
        <p:txBody>
          <a:bodyPr>
            <a:normAutofit/>
          </a:bodyPr>
          <a:lstStyle/>
          <a:p>
            <a:pPr algn="ctr"/>
            <a:r>
              <a:rPr lang="en-US" sz="2800" dirty="0"/>
              <a:t>Consider that your financial processes should enable the organization to estimate the funds needed to support program activities for the next period.</a:t>
            </a:r>
          </a:p>
        </p:txBody>
      </p:sp>
    </p:spTree>
    <p:extLst>
      <p:ext uri="{BB962C8B-B14F-4D97-AF65-F5344CB8AC3E}">
        <p14:creationId xmlns:p14="http://schemas.microsoft.com/office/powerpoint/2010/main" val="68013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5F0C5B-74F8-4FFF-88FE-B9774905A46B}"/>
              </a:ext>
            </a:extLst>
          </p:cNvPr>
          <p:cNvSpPr>
            <a:spLocks noGrp="1"/>
          </p:cNvSpPr>
          <p:nvPr>
            <p:ph type="title"/>
          </p:nvPr>
        </p:nvSpPr>
        <p:spPr/>
        <p:txBody>
          <a:bodyPr vert="horz" lIns="91440" tIns="45720" rIns="91440" bIns="45720" rtlCol="0" anchor="ctr">
            <a:normAutofit/>
          </a:bodyPr>
          <a:lstStyle/>
          <a:p>
            <a:r>
              <a:rPr lang="en-US" sz="3600" kern="1200" dirty="0"/>
              <a:t>Making Accurate Advance Requests</a:t>
            </a:r>
          </a:p>
        </p:txBody>
      </p:sp>
      <p:sp>
        <p:nvSpPr>
          <p:cNvPr id="3" name="Slide Number Placeholder 2">
            <a:extLst>
              <a:ext uri="{FF2B5EF4-FFF2-40B4-BE49-F238E27FC236}">
                <a16:creationId xmlns:a16="http://schemas.microsoft.com/office/drawing/2014/main" id="{BED0D43B-7A99-4212-94AB-FC89D1565C32}"/>
              </a:ext>
            </a:extLst>
          </p:cNvPr>
          <p:cNvSpPr>
            <a:spLocks noGrp="1"/>
          </p:cNvSpPr>
          <p:nvPr>
            <p:ph type="sldNum" sz="quarter" idx="12"/>
          </p:nvPr>
        </p:nvSpPr>
        <p:spPr/>
        <p:txBody>
          <a:bodyPr vert="horz" lIns="91440" tIns="45720" rIns="91440" bIns="45720" rtlCol="0" anchor="ctr">
            <a:normAutofit fontScale="25000" lnSpcReduction="20000"/>
          </a:bodyPr>
          <a:lstStyle/>
          <a:p>
            <a:pPr>
              <a:spcAft>
                <a:spcPts val="600"/>
              </a:spcAft>
            </a:pPr>
            <a:fld id="{B212C38A-D241-7041-9EFC-6446870ABFAA}" type="slidenum">
              <a:rPr lang="en-US">
                <a:solidFill>
                  <a:schemeClr val="tx1">
                    <a:alpha val="60000"/>
                  </a:schemeClr>
                </a:solidFill>
                <a:latin typeface="+mn-lt"/>
                <a:cs typeface="+mn-cs"/>
              </a:rPr>
              <a:pPr>
                <a:spcAft>
                  <a:spcPts val="600"/>
                </a:spcAft>
              </a:pPr>
              <a:t>15</a:t>
            </a:fld>
            <a:endParaRPr lang="en-US" dirty="0">
              <a:solidFill>
                <a:schemeClr val="tx1">
                  <a:alpha val="60000"/>
                </a:schemeClr>
              </a:solidFill>
              <a:latin typeface="+mn-lt"/>
              <a:cs typeface="+mn-cs"/>
            </a:endParaRPr>
          </a:p>
        </p:txBody>
      </p:sp>
      <p:graphicFrame>
        <p:nvGraphicFramePr>
          <p:cNvPr id="9" name="Content Placeholder 6">
            <a:extLst>
              <a:ext uri="{FF2B5EF4-FFF2-40B4-BE49-F238E27FC236}">
                <a16:creationId xmlns:a16="http://schemas.microsoft.com/office/drawing/2014/main" id="{06954B7E-09D9-01E5-A37F-25390178AE15}"/>
              </a:ext>
            </a:extLst>
          </p:cNvPr>
          <p:cNvGraphicFramePr>
            <a:graphicFrameLocks noGrp="1"/>
          </p:cNvGraphicFramePr>
          <p:nvPr>
            <p:ph idx="1"/>
            <p:extLst>
              <p:ext uri="{D42A27DB-BD31-4B8C-83A1-F6EECF244321}">
                <p14:modId xmlns:p14="http://schemas.microsoft.com/office/powerpoint/2010/main" val="1471606995"/>
              </p:ext>
            </p:extLst>
          </p:nvPr>
        </p:nvGraphicFramePr>
        <p:xfrm>
          <a:off x="477838" y="1838325"/>
          <a:ext cx="11236325" cy="419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a:extLst>
              <a:ext uri="{FF2B5EF4-FFF2-40B4-BE49-F238E27FC236}">
                <a16:creationId xmlns:a16="http://schemas.microsoft.com/office/drawing/2014/main" id="{846064FD-95CB-41EE-ADE7-C9BC5B19360F}"/>
              </a:ext>
            </a:extLst>
          </p:cNvPr>
          <p:cNvSpPr txBox="1">
            <a:spLocks/>
          </p:cNvSpPr>
          <p:nvPr/>
        </p:nvSpPr>
        <p:spPr>
          <a:xfrm>
            <a:off x="8970963" y="6368872"/>
            <a:ext cx="2743200" cy="130811"/>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2C38A-D241-7041-9EFC-6446870ABFAA}" type="slidenum">
              <a:rPr lang="en-US" smtClean="0"/>
              <a:pPr/>
              <a:t>15</a:t>
            </a:fld>
            <a:endParaRPr lang="en-US" dirty="0"/>
          </a:p>
        </p:txBody>
      </p:sp>
    </p:spTree>
    <p:extLst>
      <p:ext uri="{BB962C8B-B14F-4D97-AF65-F5344CB8AC3E}">
        <p14:creationId xmlns:p14="http://schemas.microsoft.com/office/powerpoint/2010/main" val="64595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3AA2-E3BF-4A28-A49B-D6BA6E52F333}"/>
              </a:ext>
            </a:extLst>
          </p:cNvPr>
          <p:cNvSpPr>
            <a:spLocks noGrp="1"/>
          </p:cNvSpPr>
          <p:nvPr>
            <p:ph type="title"/>
          </p:nvPr>
        </p:nvSpPr>
        <p:spPr/>
        <p:txBody>
          <a:bodyPr/>
          <a:lstStyle/>
          <a:p>
            <a:r>
              <a:rPr lang="en-US" dirty="0"/>
              <a:t>DOA Grant Cash Management</a:t>
            </a:r>
          </a:p>
        </p:txBody>
      </p:sp>
      <p:sp>
        <p:nvSpPr>
          <p:cNvPr id="3" name="Slide Number Placeholder 2">
            <a:extLst>
              <a:ext uri="{FF2B5EF4-FFF2-40B4-BE49-F238E27FC236}">
                <a16:creationId xmlns:a16="http://schemas.microsoft.com/office/drawing/2014/main" id="{0B8B9B0C-647A-4741-BF8B-A2F8BEE624AF}"/>
              </a:ext>
            </a:extLst>
          </p:cNvPr>
          <p:cNvSpPr>
            <a:spLocks noGrp="1"/>
          </p:cNvSpPr>
          <p:nvPr>
            <p:ph type="sldNum" sz="quarter" idx="12"/>
          </p:nvPr>
        </p:nvSpPr>
        <p:spPr/>
        <p:txBody>
          <a:bodyPr/>
          <a:lstStyle/>
          <a:p>
            <a:fld id="{B212C38A-D241-7041-9EFC-6446870ABFAA}" type="slidenum">
              <a:rPr lang="en-US" smtClean="0"/>
              <a:t>16</a:t>
            </a:fld>
            <a:endParaRPr lang="en-US" dirty="0"/>
          </a:p>
        </p:txBody>
      </p:sp>
      <p:grpSp>
        <p:nvGrpSpPr>
          <p:cNvPr id="8" name="Group 7">
            <a:extLst>
              <a:ext uri="{FF2B5EF4-FFF2-40B4-BE49-F238E27FC236}">
                <a16:creationId xmlns:a16="http://schemas.microsoft.com/office/drawing/2014/main" id="{E88787F9-C28B-4089-92ED-F437A80C3E09}"/>
              </a:ext>
            </a:extLst>
          </p:cNvPr>
          <p:cNvGrpSpPr/>
          <p:nvPr/>
        </p:nvGrpSpPr>
        <p:grpSpPr>
          <a:xfrm>
            <a:off x="1648275" y="1838325"/>
            <a:ext cx="8895450" cy="4198937"/>
            <a:chOff x="1648275" y="1838325"/>
            <a:chExt cx="8895450" cy="4198937"/>
          </a:xfrm>
        </p:grpSpPr>
        <p:sp>
          <p:nvSpPr>
            <p:cNvPr id="9" name="Oval 8">
              <a:extLst>
                <a:ext uri="{FF2B5EF4-FFF2-40B4-BE49-F238E27FC236}">
                  <a16:creationId xmlns:a16="http://schemas.microsoft.com/office/drawing/2014/main" id="{5F5F0652-6E73-4730-B4A5-AFF26B7F6B88}"/>
                </a:ext>
              </a:extLst>
            </p:cNvPr>
            <p:cNvSpPr/>
            <p:nvPr/>
          </p:nvSpPr>
          <p:spPr>
            <a:xfrm>
              <a:off x="10288426"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65A61E38-A945-4899-8DD8-7AC3336F9B1E}"/>
                </a:ext>
              </a:extLst>
            </p:cNvPr>
            <p:cNvSpPr/>
            <p:nvPr/>
          </p:nvSpPr>
          <p:spPr>
            <a:xfrm>
              <a:off x="9820525"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0118FD5-7EC3-4D26-9A00-78FF5DAFA606}"/>
                </a:ext>
              </a:extLst>
            </p:cNvPr>
            <p:cNvSpPr/>
            <p:nvPr/>
          </p:nvSpPr>
          <p:spPr>
            <a:xfrm>
              <a:off x="9352624"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28A9340B-20CB-4609-9225-9276DC361334}"/>
                </a:ext>
              </a:extLst>
            </p:cNvPr>
            <p:cNvSpPr/>
            <p:nvPr/>
          </p:nvSpPr>
          <p:spPr>
            <a:xfrm>
              <a:off x="8885613"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E8C9F2DE-394B-4F60-A3DD-721C4E51FFD7}"/>
                </a:ext>
              </a:extLst>
            </p:cNvPr>
            <p:cNvSpPr/>
            <p:nvPr/>
          </p:nvSpPr>
          <p:spPr>
            <a:xfrm>
              <a:off x="8417712"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702510AD-75D9-4C48-AF87-EFD4632A0A1F}"/>
                </a:ext>
              </a:extLst>
            </p:cNvPr>
            <p:cNvSpPr/>
            <p:nvPr/>
          </p:nvSpPr>
          <p:spPr>
            <a:xfrm>
              <a:off x="7694512" y="4024712"/>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F494BEC7-2442-4E4A-B55A-9E768A89A1F3}"/>
                </a:ext>
              </a:extLst>
            </p:cNvPr>
            <p:cNvSpPr/>
            <p:nvPr/>
          </p:nvSpPr>
          <p:spPr>
            <a:xfrm>
              <a:off x="9872119" y="3624973"/>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45BC46DD-ADBD-4D34-AD00-686C38543485}"/>
                </a:ext>
              </a:extLst>
            </p:cNvPr>
            <p:cNvSpPr/>
            <p:nvPr/>
          </p:nvSpPr>
          <p:spPr>
            <a:xfrm>
              <a:off x="9872119" y="4683525"/>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40D6DE5E-C1B4-426C-BFE1-C3E0BF526143}"/>
                </a:ext>
              </a:extLst>
            </p:cNvPr>
            <p:cNvSpPr/>
            <p:nvPr/>
          </p:nvSpPr>
          <p:spPr>
            <a:xfrm>
              <a:off x="10099842" y="3854235"/>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5DC427AF-2437-4263-8EF2-4922167BC2A5}"/>
                </a:ext>
              </a:extLst>
            </p:cNvPr>
            <p:cNvSpPr/>
            <p:nvPr/>
          </p:nvSpPr>
          <p:spPr>
            <a:xfrm>
              <a:off x="10114964" y="4455523"/>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298A608D-3EE4-4A05-BF78-142C246E99D2}"/>
                </a:ext>
              </a:extLst>
            </p:cNvPr>
            <p:cNvSpPr/>
            <p:nvPr/>
          </p:nvSpPr>
          <p:spPr>
            <a:xfrm>
              <a:off x="4897783" y="2987574"/>
              <a:ext cx="2585017" cy="2585286"/>
            </a:xfrm>
            <a:custGeom>
              <a:avLst/>
              <a:gdLst>
                <a:gd name="connsiteX0" fmla="*/ 0 w 2585017"/>
                <a:gd name="connsiteY0" fmla="*/ 1292643 h 2585286"/>
                <a:gd name="connsiteX1" fmla="*/ 1292509 w 2585017"/>
                <a:gd name="connsiteY1" fmla="*/ 0 h 2585286"/>
                <a:gd name="connsiteX2" fmla="*/ 2585018 w 2585017"/>
                <a:gd name="connsiteY2" fmla="*/ 1292643 h 2585286"/>
                <a:gd name="connsiteX3" fmla="*/ 1292509 w 2585017"/>
                <a:gd name="connsiteY3" fmla="*/ 2585286 h 2585286"/>
                <a:gd name="connsiteX4" fmla="*/ 0 w 2585017"/>
                <a:gd name="connsiteY4" fmla="*/ 1292643 h 2585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017" h="2585286">
                  <a:moveTo>
                    <a:pt x="0" y="1292643"/>
                  </a:moveTo>
                  <a:cubicBezTo>
                    <a:pt x="0" y="578736"/>
                    <a:pt x="578676" y="0"/>
                    <a:pt x="1292509" y="0"/>
                  </a:cubicBezTo>
                  <a:cubicBezTo>
                    <a:pt x="2006342" y="0"/>
                    <a:pt x="2585018" y="578736"/>
                    <a:pt x="2585018" y="1292643"/>
                  </a:cubicBezTo>
                  <a:cubicBezTo>
                    <a:pt x="2585018" y="2006550"/>
                    <a:pt x="2006342" y="2585286"/>
                    <a:pt x="1292509" y="2585286"/>
                  </a:cubicBezTo>
                  <a:cubicBezTo>
                    <a:pt x="578676" y="2585286"/>
                    <a:pt x="0" y="2006550"/>
                    <a:pt x="0" y="1292643"/>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1907" tIns="431946" rIns="431907" bIns="431946" numCol="1" spcCol="1270" anchor="ctr" anchorCtr="0">
              <a:noAutofit/>
            </a:bodyPr>
            <a:lstStyle/>
            <a:p>
              <a:pPr marL="0" lvl="0" indent="0" algn="ctr" defTabSz="1866900">
                <a:lnSpc>
                  <a:spcPct val="90000"/>
                </a:lnSpc>
                <a:spcBef>
                  <a:spcPct val="0"/>
                </a:spcBef>
                <a:spcAft>
                  <a:spcPct val="35000"/>
                </a:spcAft>
                <a:buNone/>
              </a:pPr>
              <a:r>
                <a:rPr lang="en-US" sz="3600" kern="1200" dirty="0"/>
                <a:t>Payment Request to DOA</a:t>
              </a:r>
            </a:p>
          </p:txBody>
        </p:sp>
        <p:sp>
          <p:nvSpPr>
            <p:cNvPr id="20" name="Oval 19">
              <a:extLst>
                <a:ext uri="{FF2B5EF4-FFF2-40B4-BE49-F238E27FC236}">
                  <a16:creationId xmlns:a16="http://schemas.microsoft.com/office/drawing/2014/main" id="{76C3A775-FF38-49DF-9A9E-3A3E6B5724F5}"/>
                </a:ext>
              </a:extLst>
            </p:cNvPr>
            <p:cNvSpPr/>
            <p:nvPr/>
          </p:nvSpPr>
          <p:spPr>
            <a:xfrm>
              <a:off x="4704752" y="2766710"/>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DCD4FC8C-D2F7-4988-862B-4E4AF03C7632}"/>
                </a:ext>
              </a:extLst>
            </p:cNvPr>
            <p:cNvSpPr/>
            <p:nvPr/>
          </p:nvSpPr>
          <p:spPr>
            <a:xfrm>
              <a:off x="4377399"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AB42FD24-C8EA-4108-BAA2-5A6DCF5C7FA8}"/>
                </a:ext>
              </a:extLst>
            </p:cNvPr>
            <p:cNvSpPr/>
            <p:nvPr/>
          </p:nvSpPr>
          <p:spPr>
            <a:xfrm>
              <a:off x="3832108"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3271E60F-9B22-40EE-B7E4-7E08022BD4A1}"/>
                </a:ext>
              </a:extLst>
            </p:cNvPr>
            <p:cNvSpPr/>
            <p:nvPr/>
          </p:nvSpPr>
          <p:spPr>
            <a:xfrm>
              <a:off x="3286817"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BDE88FD1-6070-478B-990D-AEAB7E2AD5A3}"/>
                </a:ext>
              </a:extLst>
            </p:cNvPr>
            <p:cNvSpPr/>
            <p:nvPr/>
          </p:nvSpPr>
          <p:spPr>
            <a:xfrm>
              <a:off x="2741526"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C1D6C900-7E97-4AD8-80FF-5DCA7457502E}"/>
                </a:ext>
              </a:extLst>
            </p:cNvPr>
            <p:cNvSpPr/>
            <p:nvPr/>
          </p:nvSpPr>
          <p:spPr>
            <a:xfrm>
              <a:off x="2195345"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a:extLst>
                <a:ext uri="{FF2B5EF4-FFF2-40B4-BE49-F238E27FC236}">
                  <a16:creationId xmlns:a16="http://schemas.microsoft.com/office/drawing/2014/main" id="{C3384EB6-DE62-47C2-B236-B40410C37AA2}"/>
                </a:ext>
              </a:extLst>
            </p:cNvPr>
            <p:cNvSpPr/>
            <p:nvPr/>
          </p:nvSpPr>
          <p:spPr>
            <a:xfrm>
              <a:off x="1650054" y="2497138"/>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38619851-4151-46F7-A10B-DD25EDAD2227}"/>
                </a:ext>
              </a:extLst>
            </p:cNvPr>
            <p:cNvSpPr/>
            <p:nvPr/>
          </p:nvSpPr>
          <p:spPr>
            <a:xfrm>
              <a:off x="1648275" y="1838325"/>
              <a:ext cx="2992429" cy="656713"/>
            </a:xfrm>
            <a:custGeom>
              <a:avLst/>
              <a:gdLst>
                <a:gd name="connsiteX0" fmla="*/ 0 w 2992429"/>
                <a:gd name="connsiteY0" fmla="*/ 0 h 656713"/>
                <a:gd name="connsiteX1" fmla="*/ 2992429 w 2992429"/>
                <a:gd name="connsiteY1" fmla="*/ 0 h 656713"/>
                <a:gd name="connsiteX2" fmla="*/ 2992429 w 2992429"/>
                <a:gd name="connsiteY2" fmla="*/ 656713 h 656713"/>
                <a:gd name="connsiteX3" fmla="*/ 0 w 2992429"/>
                <a:gd name="connsiteY3" fmla="*/ 656713 h 656713"/>
                <a:gd name="connsiteX4" fmla="*/ 0 w 2992429"/>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429" h="656713">
                  <a:moveTo>
                    <a:pt x="0" y="0"/>
                  </a:moveTo>
                  <a:lnTo>
                    <a:pt x="2992429" y="0"/>
                  </a:lnTo>
                  <a:lnTo>
                    <a:pt x="2992429"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kern="1200" dirty="0"/>
                <a:t>Budgeted Costs</a:t>
              </a:r>
            </a:p>
          </p:txBody>
        </p:sp>
        <p:sp>
          <p:nvSpPr>
            <p:cNvPr id="28" name="Oval 27">
              <a:extLst>
                <a:ext uri="{FF2B5EF4-FFF2-40B4-BE49-F238E27FC236}">
                  <a16:creationId xmlns:a16="http://schemas.microsoft.com/office/drawing/2014/main" id="{7A0F1F6B-0FB3-48BE-AA2A-BEB179FB338D}"/>
                </a:ext>
              </a:extLst>
            </p:cNvPr>
            <p:cNvSpPr/>
            <p:nvPr/>
          </p:nvSpPr>
          <p:spPr>
            <a:xfrm>
              <a:off x="4174583" y="4024712"/>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a:extLst>
                <a:ext uri="{FF2B5EF4-FFF2-40B4-BE49-F238E27FC236}">
                  <a16:creationId xmlns:a16="http://schemas.microsoft.com/office/drawing/2014/main" id="{A6439BB6-F4ED-4C77-B120-2807B35CD819}"/>
                </a:ext>
              </a:extLst>
            </p:cNvPr>
            <p:cNvSpPr/>
            <p:nvPr/>
          </p:nvSpPr>
          <p:spPr>
            <a:xfrm>
              <a:off x="3669321"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id="{E93EECE9-FED2-4F9B-9670-62599AE61AA3}"/>
                </a:ext>
              </a:extLst>
            </p:cNvPr>
            <p:cNvSpPr/>
            <p:nvPr/>
          </p:nvSpPr>
          <p:spPr>
            <a:xfrm>
              <a:off x="3164949"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a:extLst>
                <a:ext uri="{FF2B5EF4-FFF2-40B4-BE49-F238E27FC236}">
                  <a16:creationId xmlns:a16="http://schemas.microsoft.com/office/drawing/2014/main" id="{8C953B82-DFA9-4DD2-97C0-F83A7A624E07}"/>
                </a:ext>
              </a:extLst>
            </p:cNvPr>
            <p:cNvSpPr/>
            <p:nvPr/>
          </p:nvSpPr>
          <p:spPr>
            <a:xfrm>
              <a:off x="2659688"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a:extLst>
                <a:ext uri="{FF2B5EF4-FFF2-40B4-BE49-F238E27FC236}">
                  <a16:creationId xmlns:a16="http://schemas.microsoft.com/office/drawing/2014/main" id="{AE394800-3CB1-450B-95EF-43755CFB6869}"/>
                </a:ext>
              </a:extLst>
            </p:cNvPr>
            <p:cNvSpPr/>
            <p:nvPr/>
          </p:nvSpPr>
          <p:spPr>
            <a:xfrm>
              <a:off x="2155316"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32">
              <a:extLst>
                <a:ext uri="{FF2B5EF4-FFF2-40B4-BE49-F238E27FC236}">
                  <a16:creationId xmlns:a16="http://schemas.microsoft.com/office/drawing/2014/main" id="{16DD26B5-3608-4628-871A-DDA9B13596C1}"/>
                </a:ext>
              </a:extLst>
            </p:cNvPr>
            <p:cNvSpPr/>
            <p:nvPr/>
          </p:nvSpPr>
          <p:spPr>
            <a:xfrm>
              <a:off x="1650054" y="4152359"/>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9E86AD9-790B-4037-981B-F65B0EDA0BA4}"/>
                </a:ext>
              </a:extLst>
            </p:cNvPr>
            <p:cNvSpPr/>
            <p:nvPr/>
          </p:nvSpPr>
          <p:spPr>
            <a:xfrm>
              <a:off x="1648275" y="3499004"/>
              <a:ext cx="2263002" cy="656713"/>
            </a:xfrm>
            <a:custGeom>
              <a:avLst/>
              <a:gdLst>
                <a:gd name="connsiteX0" fmla="*/ 0 w 2263002"/>
                <a:gd name="connsiteY0" fmla="*/ 0 h 656713"/>
                <a:gd name="connsiteX1" fmla="*/ 2263002 w 2263002"/>
                <a:gd name="connsiteY1" fmla="*/ 0 h 656713"/>
                <a:gd name="connsiteX2" fmla="*/ 2263002 w 2263002"/>
                <a:gd name="connsiteY2" fmla="*/ 656713 h 656713"/>
                <a:gd name="connsiteX3" fmla="*/ 0 w 2263002"/>
                <a:gd name="connsiteY3" fmla="*/ 656713 h 656713"/>
                <a:gd name="connsiteX4" fmla="*/ 0 w 2263002"/>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02" h="656713">
                  <a:moveTo>
                    <a:pt x="0" y="0"/>
                  </a:moveTo>
                  <a:lnTo>
                    <a:pt x="2263002" y="0"/>
                  </a:lnTo>
                  <a:lnTo>
                    <a:pt x="2263002"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dirty="0"/>
                <a:t>Project Timeline</a:t>
              </a:r>
              <a:endParaRPr lang="en-US" sz="2400" kern="1200" dirty="0"/>
            </a:p>
          </p:txBody>
        </p:sp>
        <p:sp>
          <p:nvSpPr>
            <p:cNvPr id="35" name="Oval 34">
              <a:extLst>
                <a:ext uri="{FF2B5EF4-FFF2-40B4-BE49-F238E27FC236}">
                  <a16:creationId xmlns:a16="http://schemas.microsoft.com/office/drawing/2014/main" id="{232FEAC6-6053-49F4-A169-1FAE71D6019F}"/>
                </a:ext>
              </a:extLst>
            </p:cNvPr>
            <p:cNvSpPr/>
            <p:nvPr/>
          </p:nvSpPr>
          <p:spPr>
            <a:xfrm>
              <a:off x="4704752" y="5261719"/>
              <a:ext cx="510598" cy="51101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35">
              <a:extLst>
                <a:ext uri="{FF2B5EF4-FFF2-40B4-BE49-F238E27FC236}">
                  <a16:creationId xmlns:a16="http://schemas.microsoft.com/office/drawing/2014/main" id="{DECCAEA9-9EF0-4B39-9C8A-1A4B8A7E9099}"/>
                </a:ext>
              </a:extLst>
            </p:cNvPr>
            <p:cNvSpPr/>
            <p:nvPr/>
          </p:nvSpPr>
          <p:spPr>
            <a:xfrm>
              <a:off x="4377399"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36">
              <a:extLst>
                <a:ext uri="{FF2B5EF4-FFF2-40B4-BE49-F238E27FC236}">
                  <a16:creationId xmlns:a16="http://schemas.microsoft.com/office/drawing/2014/main" id="{194D2AAB-B87B-4CB6-8C60-C1BD3FF7730B}"/>
                </a:ext>
              </a:extLst>
            </p:cNvPr>
            <p:cNvSpPr/>
            <p:nvPr/>
          </p:nvSpPr>
          <p:spPr>
            <a:xfrm>
              <a:off x="3832108"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37">
              <a:extLst>
                <a:ext uri="{FF2B5EF4-FFF2-40B4-BE49-F238E27FC236}">
                  <a16:creationId xmlns:a16="http://schemas.microsoft.com/office/drawing/2014/main" id="{0B9EC4EC-DA2B-4A86-81B5-B3AD1EB5A623}"/>
                </a:ext>
              </a:extLst>
            </p:cNvPr>
            <p:cNvSpPr/>
            <p:nvPr/>
          </p:nvSpPr>
          <p:spPr>
            <a:xfrm>
              <a:off x="3286817"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38">
              <a:extLst>
                <a:ext uri="{FF2B5EF4-FFF2-40B4-BE49-F238E27FC236}">
                  <a16:creationId xmlns:a16="http://schemas.microsoft.com/office/drawing/2014/main" id="{1AD9D4BC-422B-448A-AC79-39334C6E479C}"/>
                </a:ext>
              </a:extLst>
            </p:cNvPr>
            <p:cNvSpPr/>
            <p:nvPr/>
          </p:nvSpPr>
          <p:spPr>
            <a:xfrm>
              <a:off x="2741526"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a:extLst>
                <a:ext uri="{FF2B5EF4-FFF2-40B4-BE49-F238E27FC236}">
                  <a16:creationId xmlns:a16="http://schemas.microsoft.com/office/drawing/2014/main" id="{9A1121DB-E626-4B2F-9E67-A3EB80994580}"/>
                </a:ext>
              </a:extLst>
            </p:cNvPr>
            <p:cNvSpPr/>
            <p:nvPr/>
          </p:nvSpPr>
          <p:spPr>
            <a:xfrm>
              <a:off x="2195345"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a:extLst>
                <a:ext uri="{FF2B5EF4-FFF2-40B4-BE49-F238E27FC236}">
                  <a16:creationId xmlns:a16="http://schemas.microsoft.com/office/drawing/2014/main" id="{B0A67E72-9C6D-40A1-BD75-6BCA4FEDC8E5}"/>
                </a:ext>
              </a:extLst>
            </p:cNvPr>
            <p:cNvSpPr/>
            <p:nvPr/>
          </p:nvSpPr>
          <p:spPr>
            <a:xfrm>
              <a:off x="1650054" y="5781967"/>
              <a:ext cx="255299" cy="25529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Freeform: Shape 41">
              <a:extLst>
                <a:ext uri="{FF2B5EF4-FFF2-40B4-BE49-F238E27FC236}">
                  <a16:creationId xmlns:a16="http://schemas.microsoft.com/office/drawing/2014/main" id="{544AE8F6-D65B-480E-9CB8-B13F291A8BF8}"/>
                </a:ext>
              </a:extLst>
            </p:cNvPr>
            <p:cNvSpPr/>
            <p:nvPr/>
          </p:nvSpPr>
          <p:spPr>
            <a:xfrm>
              <a:off x="1648275" y="5122734"/>
              <a:ext cx="2992429" cy="656713"/>
            </a:xfrm>
            <a:custGeom>
              <a:avLst/>
              <a:gdLst>
                <a:gd name="connsiteX0" fmla="*/ 0 w 2992429"/>
                <a:gd name="connsiteY0" fmla="*/ 0 h 656713"/>
                <a:gd name="connsiteX1" fmla="*/ 2992429 w 2992429"/>
                <a:gd name="connsiteY1" fmla="*/ 0 h 656713"/>
                <a:gd name="connsiteX2" fmla="*/ 2992429 w 2992429"/>
                <a:gd name="connsiteY2" fmla="*/ 656713 h 656713"/>
                <a:gd name="connsiteX3" fmla="*/ 0 w 2992429"/>
                <a:gd name="connsiteY3" fmla="*/ 656713 h 656713"/>
                <a:gd name="connsiteX4" fmla="*/ 0 w 2992429"/>
                <a:gd name="connsiteY4" fmla="*/ 0 h 6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429" h="656713">
                  <a:moveTo>
                    <a:pt x="0" y="0"/>
                  </a:moveTo>
                  <a:lnTo>
                    <a:pt x="2992429" y="0"/>
                  </a:lnTo>
                  <a:lnTo>
                    <a:pt x="2992429" y="656713"/>
                  </a:lnTo>
                  <a:lnTo>
                    <a:pt x="0" y="65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kern="1200" dirty="0"/>
                <a:t>Prior Period Expense Tracking</a:t>
              </a:r>
            </a:p>
          </p:txBody>
        </p:sp>
      </p:grpSp>
      <p:sp>
        <p:nvSpPr>
          <p:cNvPr id="43" name="TextBox 42">
            <a:extLst>
              <a:ext uri="{FF2B5EF4-FFF2-40B4-BE49-F238E27FC236}">
                <a16:creationId xmlns:a16="http://schemas.microsoft.com/office/drawing/2014/main" id="{0097F086-8E42-4A6A-B238-B1DACEB3C277}"/>
              </a:ext>
            </a:extLst>
          </p:cNvPr>
          <p:cNvSpPr txBox="1"/>
          <p:nvPr/>
        </p:nvSpPr>
        <p:spPr>
          <a:xfrm>
            <a:off x="7983169" y="2927534"/>
            <a:ext cx="2338615" cy="1200329"/>
          </a:xfrm>
          <a:prstGeom prst="rect">
            <a:avLst/>
          </a:prstGeom>
          <a:noFill/>
        </p:spPr>
        <p:txBody>
          <a:bodyPr wrap="square" rtlCol="0">
            <a:spAutoFit/>
          </a:bodyPr>
          <a:lstStyle/>
          <a:p>
            <a:r>
              <a:rPr lang="en-US" sz="2400" dirty="0"/>
              <a:t>Payments Received from DOA</a:t>
            </a:r>
          </a:p>
        </p:txBody>
      </p:sp>
    </p:spTree>
    <p:extLst>
      <p:ext uri="{BB962C8B-B14F-4D97-AF65-F5344CB8AC3E}">
        <p14:creationId xmlns:p14="http://schemas.microsoft.com/office/powerpoint/2010/main" val="176667228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323E-BF89-4E14-BE6D-151D0D6D0FC3}"/>
              </a:ext>
            </a:extLst>
          </p:cNvPr>
          <p:cNvSpPr>
            <a:spLocks noGrp="1"/>
          </p:cNvSpPr>
          <p:nvPr>
            <p:ph type="title"/>
          </p:nvPr>
        </p:nvSpPr>
        <p:spPr>
          <a:xfrm>
            <a:off x="477518" y="229313"/>
            <a:ext cx="3535680" cy="1528466"/>
          </a:xfrm>
        </p:spPr>
        <p:txBody>
          <a:bodyPr>
            <a:normAutofit fontScale="90000"/>
          </a:bodyPr>
          <a:lstStyle/>
          <a:p>
            <a:pPr algn="ctr"/>
            <a:r>
              <a:rPr lang="en-US" dirty="0"/>
              <a:t>Requirements of Cash Management</a:t>
            </a:r>
          </a:p>
        </p:txBody>
      </p:sp>
      <p:sp>
        <p:nvSpPr>
          <p:cNvPr id="3" name="Slide Number Placeholder 2">
            <a:extLst>
              <a:ext uri="{FF2B5EF4-FFF2-40B4-BE49-F238E27FC236}">
                <a16:creationId xmlns:a16="http://schemas.microsoft.com/office/drawing/2014/main" id="{E21432D0-B97E-4D48-AA1C-A8FFCD001320}"/>
              </a:ext>
            </a:extLst>
          </p:cNvPr>
          <p:cNvSpPr>
            <a:spLocks noGrp="1"/>
          </p:cNvSpPr>
          <p:nvPr>
            <p:ph type="sldNum" sz="quarter" idx="12"/>
          </p:nvPr>
        </p:nvSpPr>
        <p:spPr/>
        <p:txBody>
          <a:bodyPr/>
          <a:lstStyle/>
          <a:p>
            <a:fld id="{B212C38A-D241-7041-9EFC-6446870ABFAA}" type="slidenum">
              <a:rPr lang="en-US" smtClean="0"/>
              <a:t>17</a:t>
            </a:fld>
            <a:endParaRPr lang="en-US" dirty="0"/>
          </a:p>
        </p:txBody>
      </p:sp>
      <p:sp>
        <p:nvSpPr>
          <p:cNvPr id="4" name="Content Placeholder 3">
            <a:extLst>
              <a:ext uri="{FF2B5EF4-FFF2-40B4-BE49-F238E27FC236}">
                <a16:creationId xmlns:a16="http://schemas.microsoft.com/office/drawing/2014/main" id="{99860927-791E-4C58-A5D2-D607E527288C}"/>
              </a:ext>
            </a:extLst>
          </p:cNvPr>
          <p:cNvSpPr>
            <a:spLocks noGrp="1"/>
          </p:cNvSpPr>
          <p:nvPr>
            <p:ph idx="1"/>
          </p:nvPr>
        </p:nvSpPr>
        <p:spPr>
          <a:xfrm>
            <a:off x="4846320" y="229313"/>
            <a:ext cx="6868159" cy="6278802"/>
          </a:xfrm>
        </p:spPr>
        <p:txBody>
          <a:bodyPr>
            <a:normAutofit/>
          </a:bodyPr>
          <a:lstStyle/>
          <a:p>
            <a:r>
              <a:rPr lang="en-US" dirty="0"/>
              <a:t>Grantees should be able to:</a:t>
            </a:r>
          </a:p>
          <a:p>
            <a:pPr lvl="1"/>
            <a:r>
              <a:rPr lang="en-US" dirty="0"/>
              <a:t>Identify funds from the grant award</a:t>
            </a:r>
          </a:p>
          <a:p>
            <a:pPr lvl="1"/>
            <a:r>
              <a:rPr lang="en-US" dirty="0"/>
              <a:t>Ensure accuracy and complete financial statements</a:t>
            </a:r>
          </a:p>
          <a:p>
            <a:pPr lvl="1"/>
            <a:r>
              <a:rPr lang="en-US" dirty="0"/>
              <a:t>Maintain detailed accounting records</a:t>
            </a:r>
          </a:p>
          <a:p>
            <a:pPr lvl="1"/>
            <a:r>
              <a:rPr lang="en-US" dirty="0"/>
              <a:t>Compare budget versus actual expenditures</a:t>
            </a:r>
          </a:p>
          <a:p>
            <a:pPr lvl="1"/>
            <a:r>
              <a:rPr lang="en-US" dirty="0"/>
              <a:t>Written policies for allowable costs </a:t>
            </a:r>
          </a:p>
        </p:txBody>
      </p:sp>
      <p:sp>
        <p:nvSpPr>
          <p:cNvPr id="5" name="Content Placeholder 4">
            <a:extLst>
              <a:ext uri="{FF2B5EF4-FFF2-40B4-BE49-F238E27FC236}">
                <a16:creationId xmlns:a16="http://schemas.microsoft.com/office/drawing/2014/main" id="{16CBBC83-2134-4AF3-8300-F39905834790}"/>
              </a:ext>
            </a:extLst>
          </p:cNvPr>
          <p:cNvSpPr>
            <a:spLocks noGrp="1"/>
          </p:cNvSpPr>
          <p:nvPr>
            <p:ph idx="13"/>
          </p:nvPr>
        </p:nvSpPr>
        <p:spPr>
          <a:xfrm>
            <a:off x="477518" y="2050742"/>
            <a:ext cx="3535679" cy="3986624"/>
          </a:xfrm>
        </p:spPr>
        <p:txBody>
          <a:bodyPr/>
          <a:lstStyle/>
          <a:p>
            <a:pPr algn="ctr"/>
            <a:r>
              <a:rPr lang="en-US" dirty="0"/>
              <a:t>Expenditure information must be sufficient to allow states to prepare all required reports and establish that federal funds are used properly. Safeguards have been established to ensure effective cash and financial management. (2 CFR 200.302(a))</a:t>
            </a:r>
          </a:p>
        </p:txBody>
      </p:sp>
    </p:spTree>
    <p:extLst>
      <p:ext uri="{BB962C8B-B14F-4D97-AF65-F5344CB8AC3E}">
        <p14:creationId xmlns:p14="http://schemas.microsoft.com/office/powerpoint/2010/main" val="179484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353E-4145-4E7A-A597-ABD3A740AD5F}"/>
              </a:ext>
            </a:extLst>
          </p:cNvPr>
          <p:cNvSpPr>
            <a:spLocks noGrp="1"/>
          </p:cNvSpPr>
          <p:nvPr>
            <p:ph type="title"/>
          </p:nvPr>
        </p:nvSpPr>
        <p:spPr/>
        <p:txBody>
          <a:bodyPr/>
          <a:lstStyle/>
          <a:p>
            <a:r>
              <a:rPr lang="en-US" dirty="0"/>
              <a:t>Financial Management Elements – Article 16</a:t>
            </a:r>
          </a:p>
        </p:txBody>
      </p:sp>
      <p:sp>
        <p:nvSpPr>
          <p:cNvPr id="3" name="Slide Number Placeholder 2">
            <a:extLst>
              <a:ext uri="{FF2B5EF4-FFF2-40B4-BE49-F238E27FC236}">
                <a16:creationId xmlns:a16="http://schemas.microsoft.com/office/drawing/2014/main" id="{82215A3A-9E03-4011-A7DD-C8164794B7D7}"/>
              </a:ext>
            </a:extLst>
          </p:cNvPr>
          <p:cNvSpPr>
            <a:spLocks noGrp="1"/>
          </p:cNvSpPr>
          <p:nvPr>
            <p:ph type="sldNum" sz="quarter" idx="12"/>
          </p:nvPr>
        </p:nvSpPr>
        <p:spPr/>
        <p:txBody>
          <a:bodyPr/>
          <a:lstStyle/>
          <a:p>
            <a:fld id="{B212C38A-D241-7041-9EFC-6446870ABFAA}" type="slidenum">
              <a:rPr lang="en-US" smtClean="0"/>
              <a:t>18</a:t>
            </a:fld>
            <a:endParaRPr lang="en-US" dirty="0"/>
          </a:p>
        </p:txBody>
      </p:sp>
      <p:sp>
        <p:nvSpPr>
          <p:cNvPr id="4" name="Content Placeholder 3">
            <a:extLst>
              <a:ext uri="{FF2B5EF4-FFF2-40B4-BE49-F238E27FC236}">
                <a16:creationId xmlns:a16="http://schemas.microsoft.com/office/drawing/2014/main" id="{1AF31802-EB69-4C30-814F-2764A91C30B6}"/>
              </a:ext>
            </a:extLst>
          </p:cNvPr>
          <p:cNvSpPr>
            <a:spLocks noGrp="1"/>
          </p:cNvSpPr>
          <p:nvPr>
            <p:ph idx="1"/>
          </p:nvPr>
        </p:nvSpPr>
        <p:spPr/>
        <p:txBody>
          <a:bodyPr>
            <a:normAutofit/>
          </a:bodyPr>
          <a:lstStyle/>
          <a:p>
            <a:r>
              <a:rPr lang="en-US" sz="2400" dirty="0"/>
              <a:t>Financial Management System must adequately trace funds to the expenditure level</a:t>
            </a:r>
            <a:endParaRPr lang="en-US" sz="2400" dirty="0">
              <a:solidFill>
                <a:srgbClr val="FF0000"/>
              </a:solidFill>
            </a:endParaRPr>
          </a:p>
          <a:p>
            <a:r>
              <a:rPr lang="en-US" sz="2400" dirty="0"/>
              <a:t>Accounting records for grant funds received must be segregated funds from other agreements, programs, and/or projects</a:t>
            </a:r>
          </a:p>
          <a:p>
            <a:r>
              <a:rPr lang="en-US" sz="2400" dirty="0"/>
              <a:t>Maintain a uniform double entry, full accounting system using GAAP which must permit timely preparation of program expenditure reports</a:t>
            </a:r>
          </a:p>
          <a:p>
            <a:r>
              <a:rPr lang="en-US" sz="2400" dirty="0"/>
              <a:t>Compare budget to actual expenditures and maintain proper internal controls</a:t>
            </a:r>
          </a:p>
          <a:p>
            <a:r>
              <a:rPr lang="en-US" sz="2400" dirty="0"/>
              <a:t>Make sure that expenditures are used only for authorized purposes</a:t>
            </a:r>
          </a:p>
        </p:txBody>
      </p:sp>
    </p:spTree>
    <p:extLst>
      <p:ext uri="{BB962C8B-B14F-4D97-AF65-F5344CB8AC3E}">
        <p14:creationId xmlns:p14="http://schemas.microsoft.com/office/powerpoint/2010/main" val="354988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2BCC-4789-4081-9D7B-14C7DF61673E}"/>
              </a:ext>
            </a:extLst>
          </p:cNvPr>
          <p:cNvSpPr>
            <a:spLocks noGrp="1"/>
          </p:cNvSpPr>
          <p:nvPr>
            <p:ph type="title"/>
          </p:nvPr>
        </p:nvSpPr>
        <p:spPr/>
        <p:txBody>
          <a:bodyPr/>
          <a:lstStyle/>
          <a:p>
            <a:r>
              <a:rPr lang="en-US" dirty="0"/>
              <a:t>Article 16 – Continued</a:t>
            </a:r>
          </a:p>
        </p:txBody>
      </p:sp>
      <p:sp>
        <p:nvSpPr>
          <p:cNvPr id="3" name="Slide Number Placeholder 2">
            <a:extLst>
              <a:ext uri="{FF2B5EF4-FFF2-40B4-BE49-F238E27FC236}">
                <a16:creationId xmlns:a16="http://schemas.microsoft.com/office/drawing/2014/main" id="{38F0DA76-9952-4BCD-A629-449ECBB2EBFD}"/>
              </a:ext>
            </a:extLst>
          </p:cNvPr>
          <p:cNvSpPr>
            <a:spLocks noGrp="1"/>
          </p:cNvSpPr>
          <p:nvPr>
            <p:ph type="sldNum" sz="quarter" idx="12"/>
          </p:nvPr>
        </p:nvSpPr>
        <p:spPr/>
        <p:txBody>
          <a:bodyPr/>
          <a:lstStyle/>
          <a:p>
            <a:fld id="{B212C38A-D241-7041-9EFC-6446870ABFAA}" type="slidenum">
              <a:rPr lang="en-US" smtClean="0"/>
              <a:t>19</a:t>
            </a:fld>
            <a:endParaRPr lang="en-US" dirty="0"/>
          </a:p>
        </p:txBody>
      </p:sp>
      <p:sp>
        <p:nvSpPr>
          <p:cNvPr id="4" name="Content Placeholder 3">
            <a:extLst>
              <a:ext uri="{FF2B5EF4-FFF2-40B4-BE49-F238E27FC236}">
                <a16:creationId xmlns:a16="http://schemas.microsoft.com/office/drawing/2014/main" id="{C3E19D6A-D116-4B49-87EF-F4ABF96420C9}"/>
              </a:ext>
            </a:extLst>
          </p:cNvPr>
          <p:cNvSpPr>
            <a:spLocks noGrp="1"/>
          </p:cNvSpPr>
          <p:nvPr>
            <p:ph idx="1"/>
          </p:nvPr>
        </p:nvSpPr>
        <p:spPr/>
        <p:txBody>
          <a:bodyPr>
            <a:normAutofit fontScale="85000" lnSpcReduction="20000"/>
          </a:bodyPr>
          <a:lstStyle/>
          <a:p>
            <a:r>
              <a:rPr lang="en-US" dirty="0"/>
              <a:t>Records capture where funds came from and how they were spent</a:t>
            </a:r>
            <a:endParaRPr lang="en-US" dirty="0">
              <a:solidFill>
                <a:srgbClr val="FF0000"/>
              </a:solidFill>
            </a:endParaRPr>
          </a:p>
          <a:p>
            <a:r>
              <a:rPr lang="en-US" dirty="0"/>
              <a:t>Records must be supported by source documentation and contain information related to:</a:t>
            </a:r>
          </a:p>
          <a:p>
            <a:pPr lvl="1"/>
            <a:r>
              <a:rPr lang="en-US" dirty="0"/>
              <a:t>Funding source (grant award)</a:t>
            </a:r>
          </a:p>
          <a:p>
            <a:pPr lvl="1"/>
            <a:r>
              <a:rPr lang="en-US" dirty="0"/>
              <a:t>Authorizations</a:t>
            </a:r>
          </a:p>
          <a:p>
            <a:pPr lvl="1"/>
            <a:r>
              <a:rPr lang="en-US" dirty="0"/>
              <a:t>Financial obligations</a:t>
            </a:r>
          </a:p>
          <a:p>
            <a:pPr lvl="1"/>
            <a:r>
              <a:rPr lang="en-US" dirty="0"/>
              <a:t>Unobligated balances</a:t>
            </a:r>
          </a:p>
          <a:p>
            <a:pPr lvl="1"/>
            <a:r>
              <a:rPr lang="en-US" dirty="0"/>
              <a:t>Assets</a:t>
            </a:r>
          </a:p>
          <a:p>
            <a:pPr lvl="1"/>
            <a:r>
              <a:rPr lang="en-US" dirty="0"/>
              <a:t>Expenditures</a:t>
            </a:r>
          </a:p>
          <a:p>
            <a:pPr lvl="1"/>
            <a:r>
              <a:rPr lang="en-US" dirty="0"/>
              <a:t>Income and interest</a:t>
            </a:r>
          </a:p>
          <a:p>
            <a:endParaRPr lang="en-US" dirty="0"/>
          </a:p>
        </p:txBody>
      </p:sp>
      <p:pic>
        <p:nvPicPr>
          <p:cNvPr id="5" name="Picture 4">
            <a:extLst>
              <a:ext uri="{FF2B5EF4-FFF2-40B4-BE49-F238E27FC236}">
                <a16:creationId xmlns:a16="http://schemas.microsoft.com/office/drawing/2014/main" id="{90208214-6AFD-4562-8F69-7D037D49504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716771" y="532892"/>
            <a:ext cx="509017" cy="509017"/>
          </a:xfrm>
          <a:prstGeom prst="rect">
            <a:avLst/>
          </a:prstGeom>
        </p:spPr>
      </p:pic>
    </p:spTree>
    <p:extLst>
      <p:ext uri="{BB962C8B-B14F-4D97-AF65-F5344CB8AC3E}">
        <p14:creationId xmlns:p14="http://schemas.microsoft.com/office/powerpoint/2010/main" val="141943945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629DA-2697-4F64-B563-56D732416677}"/>
              </a:ext>
            </a:extLst>
          </p:cNvPr>
          <p:cNvSpPr>
            <a:spLocks noGrp="1"/>
          </p:cNvSpPr>
          <p:nvPr>
            <p:ph type="title"/>
          </p:nvPr>
        </p:nvSpPr>
        <p:spPr>
          <a:ln>
            <a:solidFill>
              <a:schemeClr val="tx2"/>
            </a:solidFill>
          </a:ln>
        </p:spPr>
        <p:txBody>
          <a:bodyPr/>
          <a:lstStyle/>
          <a:p>
            <a:r>
              <a:rPr lang="en-US" dirty="0"/>
              <a:t>Presenters</a:t>
            </a:r>
          </a:p>
        </p:txBody>
      </p:sp>
      <p:sp>
        <p:nvSpPr>
          <p:cNvPr id="9" name="Text Placeholder 8">
            <a:extLst>
              <a:ext uri="{FF2B5EF4-FFF2-40B4-BE49-F238E27FC236}">
                <a16:creationId xmlns:a16="http://schemas.microsoft.com/office/drawing/2014/main" id="{B142ECC0-2758-487B-A875-96ADD432C077}"/>
              </a:ext>
            </a:extLst>
          </p:cNvPr>
          <p:cNvSpPr>
            <a:spLocks noGrp="1"/>
          </p:cNvSpPr>
          <p:nvPr>
            <p:ph type="body" sz="quarter" idx="14"/>
          </p:nvPr>
        </p:nvSpPr>
        <p:spPr>
          <a:xfrm>
            <a:off x="2208212" y="1820921"/>
            <a:ext cx="4040190" cy="365126"/>
          </a:xfrm>
        </p:spPr>
        <p:txBody>
          <a:bodyPr/>
          <a:lstStyle/>
          <a:p>
            <a:r>
              <a:rPr lang="en-US" dirty="0"/>
              <a:t>Darshana Shyamsunder</a:t>
            </a:r>
          </a:p>
        </p:txBody>
      </p:sp>
      <p:sp>
        <p:nvSpPr>
          <p:cNvPr id="11" name="Text Placeholder 10">
            <a:extLst>
              <a:ext uri="{FF2B5EF4-FFF2-40B4-BE49-F238E27FC236}">
                <a16:creationId xmlns:a16="http://schemas.microsoft.com/office/drawing/2014/main" id="{B54A4DEB-8809-4FC7-A860-08F45504D748}"/>
              </a:ext>
            </a:extLst>
          </p:cNvPr>
          <p:cNvSpPr>
            <a:spLocks noGrp="1"/>
          </p:cNvSpPr>
          <p:nvPr>
            <p:ph type="body" sz="quarter" idx="20"/>
          </p:nvPr>
        </p:nvSpPr>
        <p:spPr>
          <a:xfrm>
            <a:off x="2289173" y="2327741"/>
            <a:ext cx="3735388" cy="678971"/>
          </a:xfrm>
        </p:spPr>
        <p:txBody>
          <a:bodyPr>
            <a:normAutofit/>
          </a:bodyPr>
          <a:lstStyle/>
          <a:p>
            <a:r>
              <a:rPr lang="en-US" sz="1700" dirty="0"/>
              <a:t>Managing Consultant, National Grants Management Services</a:t>
            </a:r>
          </a:p>
          <a:p>
            <a:endParaRPr lang="en-US" sz="1700" dirty="0"/>
          </a:p>
          <a:p>
            <a:endParaRPr lang="en-US" sz="1700" dirty="0"/>
          </a:p>
        </p:txBody>
      </p:sp>
      <p:sp>
        <p:nvSpPr>
          <p:cNvPr id="12" name="Text Placeholder 11">
            <a:extLst>
              <a:ext uri="{FF2B5EF4-FFF2-40B4-BE49-F238E27FC236}">
                <a16:creationId xmlns:a16="http://schemas.microsoft.com/office/drawing/2014/main" id="{CE67664C-B8F7-4EE1-AC71-5954711CA96C}"/>
              </a:ext>
            </a:extLst>
          </p:cNvPr>
          <p:cNvSpPr>
            <a:spLocks noGrp="1"/>
          </p:cNvSpPr>
          <p:nvPr>
            <p:ph type="body" sz="quarter" idx="30"/>
          </p:nvPr>
        </p:nvSpPr>
        <p:spPr/>
        <p:txBody>
          <a:bodyPr/>
          <a:lstStyle/>
          <a:p>
            <a:r>
              <a:rPr lang="en-US" dirty="0"/>
              <a:t>Evan Masters</a:t>
            </a:r>
          </a:p>
        </p:txBody>
      </p:sp>
      <p:sp>
        <p:nvSpPr>
          <p:cNvPr id="13" name="Text Placeholder 12">
            <a:extLst>
              <a:ext uri="{FF2B5EF4-FFF2-40B4-BE49-F238E27FC236}">
                <a16:creationId xmlns:a16="http://schemas.microsoft.com/office/drawing/2014/main" id="{C3CC0980-5BED-4BA8-A287-BEDD39F22839}"/>
              </a:ext>
            </a:extLst>
          </p:cNvPr>
          <p:cNvSpPr>
            <a:spLocks noGrp="1"/>
          </p:cNvSpPr>
          <p:nvPr>
            <p:ph type="body" sz="quarter" idx="31"/>
          </p:nvPr>
        </p:nvSpPr>
        <p:spPr>
          <a:xfrm>
            <a:off x="8112185" y="2327741"/>
            <a:ext cx="3735388" cy="768096"/>
          </a:xfrm>
        </p:spPr>
        <p:txBody>
          <a:bodyPr>
            <a:noAutofit/>
          </a:bodyPr>
          <a:lstStyle/>
          <a:p>
            <a:pPr>
              <a:lnSpc>
                <a:spcPct val="90000"/>
              </a:lnSpc>
            </a:pPr>
            <a:r>
              <a:rPr lang="en-US" sz="1700" dirty="0"/>
              <a:t>Senior Consultant, National Grants Management Services</a:t>
            </a:r>
          </a:p>
        </p:txBody>
      </p:sp>
      <p:sp>
        <p:nvSpPr>
          <p:cNvPr id="3" name="Slide Number Placeholder 2">
            <a:extLst>
              <a:ext uri="{FF2B5EF4-FFF2-40B4-BE49-F238E27FC236}">
                <a16:creationId xmlns:a16="http://schemas.microsoft.com/office/drawing/2014/main" id="{B0B77192-DAC6-46C0-9B5F-E99ED91A08F8}"/>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pPr/>
              <a:t>2</a:t>
            </a:fld>
            <a:endParaRPr lang="en-US" dirty="0"/>
          </a:p>
        </p:txBody>
      </p:sp>
      <p:pic>
        <p:nvPicPr>
          <p:cNvPr id="14" name="Picture 13" descr="Icon&#10;&#10;Description automatically generated">
            <a:extLst>
              <a:ext uri="{FF2B5EF4-FFF2-40B4-BE49-F238E27FC236}">
                <a16:creationId xmlns:a16="http://schemas.microsoft.com/office/drawing/2014/main" id="{194163EF-8309-4CB0-90F1-3F1AC0655C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8859" y="523081"/>
            <a:ext cx="509017" cy="509017"/>
          </a:xfrm>
          <a:prstGeom prst="rect">
            <a:avLst/>
          </a:prstGeom>
        </p:spPr>
      </p:pic>
      <p:pic>
        <p:nvPicPr>
          <p:cNvPr id="2" name="Picture 1">
            <a:extLst>
              <a:ext uri="{FF2B5EF4-FFF2-40B4-BE49-F238E27FC236}">
                <a16:creationId xmlns:a16="http://schemas.microsoft.com/office/drawing/2014/main" id="{A8352416-9368-439C-96E6-3B5F4A7E88FA}"/>
              </a:ext>
            </a:extLst>
          </p:cNvPr>
          <p:cNvPicPr>
            <a:picLocks noChangeAspect="1"/>
          </p:cNvPicPr>
          <p:nvPr/>
        </p:nvPicPr>
        <p:blipFill>
          <a:blip r:embed="rId4"/>
          <a:stretch>
            <a:fillRect/>
          </a:stretch>
        </p:blipFill>
        <p:spPr>
          <a:xfrm>
            <a:off x="6353241" y="1674260"/>
            <a:ext cx="1527697" cy="2138777"/>
          </a:xfrm>
          <a:prstGeom prst="rect">
            <a:avLst/>
          </a:prstGeom>
        </p:spPr>
      </p:pic>
      <p:pic>
        <p:nvPicPr>
          <p:cNvPr id="10" name="Picture 9">
            <a:extLst>
              <a:ext uri="{FF2B5EF4-FFF2-40B4-BE49-F238E27FC236}">
                <a16:creationId xmlns:a16="http://schemas.microsoft.com/office/drawing/2014/main" id="{7EF7D1D5-A263-4440-9212-3120F5DA78E5}"/>
              </a:ext>
            </a:extLst>
          </p:cNvPr>
          <p:cNvPicPr>
            <a:picLocks noChangeAspect="1"/>
          </p:cNvPicPr>
          <p:nvPr/>
        </p:nvPicPr>
        <p:blipFill>
          <a:blip r:embed="rId5"/>
          <a:stretch>
            <a:fillRect/>
          </a:stretch>
        </p:blipFill>
        <p:spPr>
          <a:xfrm>
            <a:off x="435681" y="1674259"/>
            <a:ext cx="1689152" cy="2138777"/>
          </a:xfrm>
          <a:prstGeom prst="rect">
            <a:avLst/>
          </a:prstGeom>
        </p:spPr>
      </p:pic>
    </p:spTree>
    <p:extLst>
      <p:ext uri="{BB962C8B-B14F-4D97-AF65-F5344CB8AC3E}">
        <p14:creationId xmlns:p14="http://schemas.microsoft.com/office/powerpoint/2010/main" val="55172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DC67-7425-4CD7-A919-46F5E44BAAC1}"/>
              </a:ext>
            </a:extLst>
          </p:cNvPr>
          <p:cNvSpPr>
            <a:spLocks noGrp="1"/>
          </p:cNvSpPr>
          <p:nvPr>
            <p:ph type="title"/>
          </p:nvPr>
        </p:nvSpPr>
        <p:spPr/>
        <p:txBody>
          <a:bodyPr/>
          <a:lstStyle/>
          <a:p>
            <a:r>
              <a:rPr lang="en-US" dirty="0"/>
              <a:t>Financial Management Elements</a:t>
            </a:r>
          </a:p>
        </p:txBody>
      </p:sp>
      <p:sp>
        <p:nvSpPr>
          <p:cNvPr id="3" name="Slide Number Placeholder 2">
            <a:extLst>
              <a:ext uri="{FF2B5EF4-FFF2-40B4-BE49-F238E27FC236}">
                <a16:creationId xmlns:a16="http://schemas.microsoft.com/office/drawing/2014/main" id="{D1830388-21C1-45E7-967D-93781EB23DA3}"/>
              </a:ext>
            </a:extLst>
          </p:cNvPr>
          <p:cNvSpPr>
            <a:spLocks noGrp="1"/>
          </p:cNvSpPr>
          <p:nvPr>
            <p:ph type="sldNum" sz="quarter" idx="12"/>
          </p:nvPr>
        </p:nvSpPr>
        <p:spPr/>
        <p:txBody>
          <a:bodyPr/>
          <a:lstStyle/>
          <a:p>
            <a:fld id="{B212C38A-D241-7041-9EFC-6446870ABFAA}" type="slidenum">
              <a:rPr lang="en-US" smtClean="0"/>
              <a:t>20</a:t>
            </a:fld>
            <a:endParaRPr lang="en-US" dirty="0"/>
          </a:p>
        </p:txBody>
      </p:sp>
      <p:sp>
        <p:nvSpPr>
          <p:cNvPr id="4" name="Content Placeholder 3">
            <a:extLst>
              <a:ext uri="{FF2B5EF4-FFF2-40B4-BE49-F238E27FC236}">
                <a16:creationId xmlns:a16="http://schemas.microsoft.com/office/drawing/2014/main" id="{3F83AD34-3332-4FD6-A6B7-1D49477B0BB5}"/>
              </a:ext>
            </a:extLst>
          </p:cNvPr>
          <p:cNvSpPr>
            <a:spLocks noGrp="1"/>
          </p:cNvSpPr>
          <p:nvPr>
            <p:ph idx="1"/>
          </p:nvPr>
        </p:nvSpPr>
        <p:spPr/>
        <p:txBody>
          <a:bodyPr>
            <a:normAutofit lnSpcReduction="10000"/>
          </a:bodyPr>
          <a:lstStyle/>
          <a:p>
            <a:pPr marL="0" indent="0">
              <a:buNone/>
            </a:pPr>
            <a:r>
              <a:rPr lang="en-US" dirty="0"/>
              <a:t>Written federal payment procedures</a:t>
            </a:r>
          </a:p>
          <a:p>
            <a:r>
              <a:rPr lang="en-US" dirty="0"/>
              <a:t>Must have procedures that minimize the time between drawdown and disbursement</a:t>
            </a:r>
          </a:p>
          <a:p>
            <a:pPr marL="0" indent="0">
              <a:buNone/>
            </a:pPr>
            <a:r>
              <a:rPr lang="en-US" dirty="0"/>
              <a:t>Written procedures for determining allowability  </a:t>
            </a:r>
          </a:p>
          <a:p>
            <a:r>
              <a:rPr lang="en-US" dirty="0"/>
              <a:t>Capture whether a cost is allowable</a:t>
            </a:r>
          </a:p>
          <a:p>
            <a:r>
              <a:rPr lang="en-US" dirty="0"/>
              <a:t>Federal funds are spent on allowable costs that meet basic cost principles (found in Uniform Guidance)</a:t>
            </a:r>
          </a:p>
          <a:p>
            <a:r>
              <a:rPr lang="en-US" dirty="0"/>
              <a:t>Must maintain source documentation to support expenditures</a:t>
            </a:r>
          </a:p>
          <a:p>
            <a:endParaRPr lang="en-US" dirty="0"/>
          </a:p>
        </p:txBody>
      </p:sp>
      <p:pic>
        <p:nvPicPr>
          <p:cNvPr id="5" name="Picture 4">
            <a:extLst>
              <a:ext uri="{FF2B5EF4-FFF2-40B4-BE49-F238E27FC236}">
                <a16:creationId xmlns:a16="http://schemas.microsoft.com/office/drawing/2014/main" id="{25FFE72B-1D28-41B9-8AB4-72EEAD31A46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716771" y="461465"/>
            <a:ext cx="509017" cy="509017"/>
          </a:xfrm>
          <a:prstGeom prst="rect">
            <a:avLst/>
          </a:prstGeom>
        </p:spPr>
      </p:pic>
    </p:spTree>
    <p:extLst>
      <p:ext uri="{BB962C8B-B14F-4D97-AF65-F5344CB8AC3E}">
        <p14:creationId xmlns:p14="http://schemas.microsoft.com/office/powerpoint/2010/main" val="94513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9290-270B-4787-B0D3-8AAC832793FE}"/>
              </a:ext>
            </a:extLst>
          </p:cNvPr>
          <p:cNvSpPr>
            <a:spLocks noGrp="1"/>
          </p:cNvSpPr>
          <p:nvPr>
            <p:ph type="title"/>
          </p:nvPr>
        </p:nvSpPr>
        <p:spPr/>
        <p:txBody>
          <a:bodyPr/>
          <a:lstStyle/>
          <a:p>
            <a:r>
              <a:rPr lang="en-US" dirty="0"/>
              <a:t>Financial Management Elements</a:t>
            </a:r>
          </a:p>
        </p:txBody>
      </p:sp>
      <p:sp>
        <p:nvSpPr>
          <p:cNvPr id="3" name="Slide Number Placeholder 2">
            <a:extLst>
              <a:ext uri="{FF2B5EF4-FFF2-40B4-BE49-F238E27FC236}">
                <a16:creationId xmlns:a16="http://schemas.microsoft.com/office/drawing/2014/main" id="{D1BF1E08-8D88-40D9-8837-A5C53D0A2490}"/>
              </a:ext>
            </a:extLst>
          </p:cNvPr>
          <p:cNvSpPr>
            <a:spLocks noGrp="1"/>
          </p:cNvSpPr>
          <p:nvPr>
            <p:ph type="sldNum" sz="quarter" idx="12"/>
          </p:nvPr>
        </p:nvSpPr>
        <p:spPr/>
        <p:txBody>
          <a:bodyPr/>
          <a:lstStyle/>
          <a:p>
            <a:fld id="{B212C38A-D241-7041-9EFC-6446870ABFAA}" type="slidenum">
              <a:rPr lang="en-US" smtClean="0"/>
              <a:t>21</a:t>
            </a:fld>
            <a:endParaRPr lang="en-US" dirty="0"/>
          </a:p>
        </p:txBody>
      </p:sp>
      <p:sp>
        <p:nvSpPr>
          <p:cNvPr id="4" name="Content Placeholder 3">
            <a:extLst>
              <a:ext uri="{FF2B5EF4-FFF2-40B4-BE49-F238E27FC236}">
                <a16:creationId xmlns:a16="http://schemas.microsoft.com/office/drawing/2014/main" id="{A4C8ED50-2706-4D7D-92C2-BD1E3AC4B906}"/>
              </a:ext>
            </a:extLst>
          </p:cNvPr>
          <p:cNvSpPr>
            <a:spLocks noGrp="1"/>
          </p:cNvSpPr>
          <p:nvPr>
            <p:ph idx="1"/>
          </p:nvPr>
        </p:nvSpPr>
        <p:spPr/>
        <p:txBody>
          <a:bodyPr>
            <a:normAutofit/>
          </a:bodyPr>
          <a:lstStyle/>
          <a:p>
            <a:pPr marL="0" indent="0">
              <a:buNone/>
            </a:pPr>
            <a:r>
              <a:rPr lang="en-US" dirty="0"/>
              <a:t>Accurate, current, and complete disclosure of financial results </a:t>
            </a:r>
          </a:p>
          <a:p>
            <a:r>
              <a:rPr lang="en-US" dirty="0"/>
              <a:t>Financial Reporting – Award terms and conditions dictate when recipients must submit financial reports</a:t>
            </a:r>
          </a:p>
          <a:p>
            <a:r>
              <a:rPr lang="en-US" dirty="0"/>
              <a:t>Performance Reporting – Report on the operation of activities supported by the award</a:t>
            </a:r>
          </a:p>
          <a:p>
            <a:r>
              <a:rPr lang="en-US" dirty="0"/>
              <a:t>Best Practice</a:t>
            </a:r>
          </a:p>
          <a:p>
            <a:pPr lvl="1"/>
            <a:r>
              <a:rPr lang="en-US" dirty="0"/>
              <a:t>Relate financial data and accomplishments to performance goals </a:t>
            </a:r>
          </a:p>
          <a:p>
            <a:endParaRPr lang="en-US" dirty="0"/>
          </a:p>
        </p:txBody>
      </p:sp>
      <p:pic>
        <p:nvPicPr>
          <p:cNvPr id="5" name="Picture 4">
            <a:extLst>
              <a:ext uri="{FF2B5EF4-FFF2-40B4-BE49-F238E27FC236}">
                <a16:creationId xmlns:a16="http://schemas.microsoft.com/office/drawing/2014/main" id="{73ECE5CF-56D9-41D1-858E-AE525C2C4B6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653253" y="532892"/>
            <a:ext cx="509017" cy="509017"/>
          </a:xfrm>
          <a:prstGeom prst="rect">
            <a:avLst/>
          </a:prstGeom>
        </p:spPr>
      </p:pic>
    </p:spTree>
    <p:extLst>
      <p:ext uri="{BB962C8B-B14F-4D97-AF65-F5344CB8AC3E}">
        <p14:creationId xmlns:p14="http://schemas.microsoft.com/office/powerpoint/2010/main" val="390137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BF79-D41C-4B58-A0F5-10ADC7154BA4}"/>
              </a:ext>
            </a:extLst>
          </p:cNvPr>
          <p:cNvSpPr>
            <a:spLocks noGrp="1"/>
          </p:cNvSpPr>
          <p:nvPr>
            <p:ph type="title"/>
          </p:nvPr>
        </p:nvSpPr>
        <p:spPr/>
        <p:txBody>
          <a:bodyPr/>
          <a:lstStyle/>
          <a:p>
            <a:r>
              <a:rPr lang="en-US" dirty="0"/>
              <a:t>Financial Management Elements</a:t>
            </a:r>
          </a:p>
        </p:txBody>
      </p:sp>
      <p:sp>
        <p:nvSpPr>
          <p:cNvPr id="3" name="Slide Number Placeholder 2">
            <a:extLst>
              <a:ext uri="{FF2B5EF4-FFF2-40B4-BE49-F238E27FC236}">
                <a16:creationId xmlns:a16="http://schemas.microsoft.com/office/drawing/2014/main" id="{10830AC5-139B-4632-A8AC-170831E0E155}"/>
              </a:ext>
            </a:extLst>
          </p:cNvPr>
          <p:cNvSpPr>
            <a:spLocks noGrp="1"/>
          </p:cNvSpPr>
          <p:nvPr>
            <p:ph type="sldNum" sz="quarter" idx="12"/>
          </p:nvPr>
        </p:nvSpPr>
        <p:spPr/>
        <p:txBody>
          <a:bodyPr/>
          <a:lstStyle/>
          <a:p>
            <a:fld id="{B212C38A-D241-7041-9EFC-6446870ABFAA}" type="slidenum">
              <a:rPr lang="en-US" smtClean="0"/>
              <a:t>22</a:t>
            </a:fld>
            <a:endParaRPr lang="en-US" dirty="0"/>
          </a:p>
        </p:txBody>
      </p:sp>
      <p:sp>
        <p:nvSpPr>
          <p:cNvPr id="4" name="Content Placeholder 3">
            <a:extLst>
              <a:ext uri="{FF2B5EF4-FFF2-40B4-BE49-F238E27FC236}">
                <a16:creationId xmlns:a16="http://schemas.microsoft.com/office/drawing/2014/main" id="{26B09D7E-7220-4BE0-AAA6-49A13BC6ADC4}"/>
              </a:ext>
            </a:extLst>
          </p:cNvPr>
          <p:cNvSpPr>
            <a:spLocks noGrp="1"/>
          </p:cNvSpPr>
          <p:nvPr>
            <p:ph idx="1"/>
          </p:nvPr>
        </p:nvSpPr>
        <p:spPr>
          <a:xfrm>
            <a:off x="477520" y="1784412"/>
            <a:ext cx="11236959" cy="4350058"/>
          </a:xfrm>
        </p:spPr>
        <p:txBody>
          <a:bodyPr>
            <a:normAutofit/>
          </a:bodyPr>
          <a:lstStyle/>
          <a:p>
            <a:pPr marL="0" indent="0">
              <a:buNone/>
            </a:pPr>
            <a:r>
              <a:rPr lang="en-US" dirty="0"/>
              <a:t>Effective controls over all funds</a:t>
            </a:r>
          </a:p>
          <a:p>
            <a:r>
              <a:rPr lang="en-US" dirty="0"/>
              <a:t>Must safeguard all assets and confirm that they are used for authorized purposes</a:t>
            </a:r>
          </a:p>
          <a:p>
            <a:pPr marL="0" indent="0">
              <a:buNone/>
            </a:pPr>
            <a:r>
              <a:rPr lang="en-US" dirty="0"/>
              <a:t>Comparison of Budget amounts</a:t>
            </a:r>
          </a:p>
          <a:p>
            <a:r>
              <a:rPr lang="en-US" dirty="0"/>
              <a:t>Deviations from budget or project scope requires prior written approval from DOA. If changes are needed to the project budget, scope, or timeline, contact the program mailbox to discuss the amendment process.</a:t>
            </a:r>
          </a:p>
        </p:txBody>
      </p:sp>
      <p:pic>
        <p:nvPicPr>
          <p:cNvPr id="5" name="Picture 4">
            <a:extLst>
              <a:ext uri="{FF2B5EF4-FFF2-40B4-BE49-F238E27FC236}">
                <a16:creationId xmlns:a16="http://schemas.microsoft.com/office/drawing/2014/main" id="{0C2DA84D-1A60-48E1-A89D-C1F3C1D71F8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716771" y="469021"/>
            <a:ext cx="509017" cy="509017"/>
          </a:xfrm>
          <a:prstGeom prst="rect">
            <a:avLst/>
          </a:prstGeom>
        </p:spPr>
      </p:pic>
    </p:spTree>
    <p:extLst>
      <p:ext uri="{BB962C8B-B14F-4D97-AF65-F5344CB8AC3E}">
        <p14:creationId xmlns:p14="http://schemas.microsoft.com/office/powerpoint/2010/main" val="99684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89E3-0D74-4E0D-B653-1E20BC462875}"/>
              </a:ext>
            </a:extLst>
          </p:cNvPr>
          <p:cNvSpPr>
            <a:spLocks noGrp="1"/>
          </p:cNvSpPr>
          <p:nvPr>
            <p:ph type="title"/>
          </p:nvPr>
        </p:nvSpPr>
        <p:spPr/>
        <p:txBody>
          <a:bodyPr/>
          <a:lstStyle/>
          <a:p>
            <a:r>
              <a:rPr lang="en-US" dirty="0"/>
              <a:t>Example Financial Control</a:t>
            </a:r>
          </a:p>
        </p:txBody>
      </p:sp>
      <p:sp>
        <p:nvSpPr>
          <p:cNvPr id="3" name="Slide Number Placeholder 2">
            <a:extLst>
              <a:ext uri="{FF2B5EF4-FFF2-40B4-BE49-F238E27FC236}">
                <a16:creationId xmlns:a16="http://schemas.microsoft.com/office/drawing/2014/main" id="{5C719DED-0F3A-43ED-8B1C-AA7FE02EA37B}"/>
              </a:ext>
            </a:extLst>
          </p:cNvPr>
          <p:cNvSpPr>
            <a:spLocks noGrp="1"/>
          </p:cNvSpPr>
          <p:nvPr>
            <p:ph type="sldNum" sz="quarter" idx="12"/>
          </p:nvPr>
        </p:nvSpPr>
        <p:spPr/>
        <p:txBody>
          <a:bodyPr/>
          <a:lstStyle/>
          <a:p>
            <a:fld id="{B212C38A-D241-7041-9EFC-6446870ABFAA}" type="slidenum">
              <a:rPr lang="en-US" smtClean="0"/>
              <a:t>23</a:t>
            </a:fld>
            <a:endParaRPr lang="en-US" dirty="0"/>
          </a:p>
        </p:txBody>
      </p:sp>
      <p:sp>
        <p:nvSpPr>
          <p:cNvPr id="4" name="Content Placeholder 3">
            <a:extLst>
              <a:ext uri="{FF2B5EF4-FFF2-40B4-BE49-F238E27FC236}">
                <a16:creationId xmlns:a16="http://schemas.microsoft.com/office/drawing/2014/main" id="{15A863DD-ADFB-46BC-B8F7-F1A9B36FA6C6}"/>
              </a:ext>
            </a:extLst>
          </p:cNvPr>
          <p:cNvSpPr>
            <a:spLocks noGrp="1"/>
          </p:cNvSpPr>
          <p:nvPr>
            <p:ph idx="1"/>
          </p:nvPr>
        </p:nvSpPr>
        <p:spPr/>
        <p:txBody>
          <a:bodyPr>
            <a:normAutofit/>
          </a:bodyPr>
          <a:lstStyle/>
          <a:p>
            <a:r>
              <a:rPr lang="en-US" dirty="0"/>
              <a:t>Separate Duties</a:t>
            </a:r>
          </a:p>
          <a:p>
            <a:pPr lvl="1"/>
            <a:r>
              <a:rPr lang="en-US" sz="2400" dirty="0">
                <a:effectLst/>
              </a:rPr>
              <a:t>Person 1 – </a:t>
            </a:r>
            <a:r>
              <a:rPr lang="en-US" sz="2400" dirty="0"/>
              <a:t>Opens mail and provides a total amount received </a:t>
            </a:r>
            <a:endParaRPr lang="en-US" sz="2400" dirty="0">
              <a:effectLst/>
            </a:endParaRPr>
          </a:p>
          <a:p>
            <a:pPr lvl="1"/>
            <a:r>
              <a:rPr lang="en-US" sz="2400" dirty="0"/>
              <a:t>Person 2 – Makes a deposit and enters data in the accounting system</a:t>
            </a:r>
          </a:p>
          <a:p>
            <a:pPr lvl="1"/>
            <a:r>
              <a:rPr lang="en-US" sz="2400" dirty="0">
                <a:effectLst/>
              </a:rPr>
              <a:t>Person </a:t>
            </a:r>
            <a:r>
              <a:rPr lang="en-US" sz="2400" dirty="0"/>
              <a:t>3</a:t>
            </a:r>
            <a:r>
              <a:rPr lang="en-US" sz="2400" dirty="0">
                <a:effectLst/>
              </a:rPr>
              <a:t> – </a:t>
            </a:r>
            <a:r>
              <a:rPr lang="en-US" sz="2400" dirty="0"/>
              <a:t>Reviews data in the accounting system and balances the account</a:t>
            </a:r>
            <a:endParaRPr lang="en-US" dirty="0"/>
          </a:p>
        </p:txBody>
      </p:sp>
    </p:spTree>
    <p:extLst>
      <p:ext uri="{BB962C8B-B14F-4D97-AF65-F5344CB8AC3E}">
        <p14:creationId xmlns:p14="http://schemas.microsoft.com/office/powerpoint/2010/main" val="3882178983"/>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5E25-BDDB-4D19-9F39-1E70A8CCCC04}"/>
              </a:ext>
            </a:extLst>
          </p:cNvPr>
          <p:cNvSpPr>
            <a:spLocks noGrp="1"/>
          </p:cNvSpPr>
          <p:nvPr>
            <p:ph type="title"/>
          </p:nvPr>
        </p:nvSpPr>
        <p:spPr/>
        <p:txBody>
          <a:bodyPr/>
          <a:lstStyle/>
          <a:p>
            <a:r>
              <a:rPr lang="en-US" dirty="0"/>
              <a:t>Cash Management – Allowability</a:t>
            </a:r>
          </a:p>
        </p:txBody>
      </p:sp>
    </p:spTree>
    <p:extLst>
      <p:ext uri="{BB962C8B-B14F-4D97-AF65-F5344CB8AC3E}">
        <p14:creationId xmlns:p14="http://schemas.microsoft.com/office/powerpoint/2010/main" val="282315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19D5-C038-40A9-B6EC-424FB72459ED}"/>
              </a:ext>
            </a:extLst>
          </p:cNvPr>
          <p:cNvSpPr>
            <a:spLocks noGrp="1"/>
          </p:cNvSpPr>
          <p:nvPr>
            <p:ph type="title"/>
          </p:nvPr>
        </p:nvSpPr>
        <p:spPr/>
        <p:txBody>
          <a:bodyPr>
            <a:normAutofit fontScale="90000"/>
          </a:bodyPr>
          <a:lstStyle/>
          <a:p>
            <a:r>
              <a:rPr lang="en-US" dirty="0">
                <a:latin typeface="Arial"/>
                <a:cs typeface="Arial"/>
              </a:rPr>
              <a:t> DOA Budget Modification Requests </a:t>
            </a:r>
          </a:p>
        </p:txBody>
      </p:sp>
      <p:sp>
        <p:nvSpPr>
          <p:cNvPr id="3" name="Slide Number Placeholder 2">
            <a:extLst>
              <a:ext uri="{FF2B5EF4-FFF2-40B4-BE49-F238E27FC236}">
                <a16:creationId xmlns:a16="http://schemas.microsoft.com/office/drawing/2014/main" id="{907DC717-6931-49FA-A0D8-ADA7E2BF4B31}"/>
              </a:ext>
            </a:extLst>
          </p:cNvPr>
          <p:cNvSpPr>
            <a:spLocks noGrp="1"/>
          </p:cNvSpPr>
          <p:nvPr>
            <p:ph type="sldNum" sz="quarter" idx="12"/>
          </p:nvPr>
        </p:nvSpPr>
        <p:spPr/>
        <p:txBody>
          <a:bodyPr/>
          <a:lstStyle/>
          <a:p>
            <a:fld id="{B212C38A-D241-7041-9EFC-6446870ABFAA}" type="slidenum">
              <a:rPr lang="en-US" smtClean="0"/>
              <a:t>25</a:t>
            </a:fld>
            <a:endParaRPr lang="en-US" dirty="0"/>
          </a:p>
        </p:txBody>
      </p:sp>
      <p:sp>
        <p:nvSpPr>
          <p:cNvPr id="4" name="Content Placeholder 3">
            <a:extLst>
              <a:ext uri="{FF2B5EF4-FFF2-40B4-BE49-F238E27FC236}">
                <a16:creationId xmlns:a16="http://schemas.microsoft.com/office/drawing/2014/main" id="{E1CD4FC7-A85A-43C4-A0CE-988B53744FA4}"/>
              </a:ext>
            </a:extLst>
          </p:cNvPr>
          <p:cNvSpPr>
            <a:spLocks noGrp="1"/>
          </p:cNvSpPr>
          <p:nvPr>
            <p:ph idx="1"/>
          </p:nvPr>
        </p:nvSpPr>
        <p:spPr>
          <a:xfrm>
            <a:off x="477520" y="1358283"/>
            <a:ext cx="11236959" cy="4679083"/>
          </a:xfrm>
        </p:spPr>
        <p:txBody>
          <a:bodyPr vert="horz" lIns="0" tIns="45720" rIns="0" bIns="45720" rtlCol="0" anchor="t">
            <a:normAutofit/>
          </a:bodyPr>
          <a:lstStyle/>
          <a:p>
            <a:r>
              <a:rPr lang="en-US" dirty="0">
                <a:latin typeface="Arial"/>
                <a:cs typeface="Arial"/>
              </a:rPr>
              <a:t>All modification requests must be made in writing and approved by DOA before proceeding </a:t>
            </a:r>
          </a:p>
          <a:p>
            <a:r>
              <a:rPr lang="en-US" dirty="0">
                <a:latin typeface="Arial"/>
                <a:cs typeface="Arial"/>
              </a:rPr>
              <a:t>Reasonable and consistent with ARPA and the program intent</a:t>
            </a:r>
          </a:p>
          <a:p>
            <a:r>
              <a:rPr lang="en-US" dirty="0">
                <a:latin typeface="Arial"/>
                <a:cs typeface="Arial"/>
              </a:rPr>
              <a:t>DOA reserves the right to approve or deny requests</a:t>
            </a:r>
          </a:p>
          <a:p>
            <a:r>
              <a:rPr lang="en-US" dirty="0">
                <a:latin typeface="Arial"/>
                <a:cs typeface="Arial"/>
              </a:rPr>
              <a:t>Requests to modify budget</a:t>
            </a:r>
            <a:r>
              <a:rPr lang="en-US" dirty="0">
                <a:solidFill>
                  <a:srgbClr val="FF0000"/>
                </a:solidFill>
                <a:latin typeface="Arial"/>
                <a:cs typeface="Arial"/>
              </a:rPr>
              <a:t> </a:t>
            </a:r>
            <a:r>
              <a:rPr lang="en-US" dirty="0">
                <a:latin typeface="Arial"/>
                <a:cs typeface="Arial"/>
              </a:rPr>
              <a:t>may</a:t>
            </a:r>
            <a:r>
              <a:rPr lang="en-US" dirty="0">
                <a:solidFill>
                  <a:srgbClr val="FF0000"/>
                </a:solidFill>
                <a:latin typeface="Arial"/>
                <a:cs typeface="Arial"/>
              </a:rPr>
              <a:t> </a:t>
            </a:r>
            <a:r>
              <a:rPr lang="en-US" dirty="0">
                <a:latin typeface="Arial"/>
                <a:cs typeface="Arial"/>
              </a:rPr>
              <a:t>not exceed the grant award</a:t>
            </a:r>
            <a:endParaRPr lang="en-US" strike="sngStrike" dirty="0"/>
          </a:p>
          <a:p>
            <a:pPr lvl="1"/>
            <a:r>
              <a:rPr lang="en-US" dirty="0">
                <a:latin typeface="Arial"/>
                <a:cs typeface="Arial"/>
              </a:rPr>
              <a:t>In general, modifications between existing line items that impact 10% or less of the total overall budget will be approved</a:t>
            </a:r>
          </a:p>
        </p:txBody>
      </p:sp>
    </p:spTree>
    <p:extLst>
      <p:ext uri="{BB962C8B-B14F-4D97-AF65-F5344CB8AC3E}">
        <p14:creationId xmlns:p14="http://schemas.microsoft.com/office/powerpoint/2010/main" val="2347933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EDFB-590B-43D0-937A-BCA6B2317B73}"/>
              </a:ext>
            </a:extLst>
          </p:cNvPr>
          <p:cNvSpPr>
            <a:spLocks noGrp="1"/>
          </p:cNvSpPr>
          <p:nvPr>
            <p:ph type="title"/>
          </p:nvPr>
        </p:nvSpPr>
        <p:spPr/>
        <p:txBody>
          <a:bodyPr>
            <a:normAutofit fontScale="90000"/>
          </a:bodyPr>
          <a:lstStyle/>
          <a:p>
            <a:r>
              <a:rPr lang="en-US" dirty="0"/>
              <a:t>Allowable Costs</a:t>
            </a:r>
          </a:p>
        </p:txBody>
      </p:sp>
      <p:sp>
        <p:nvSpPr>
          <p:cNvPr id="3" name="Slide Number Placeholder 2">
            <a:extLst>
              <a:ext uri="{FF2B5EF4-FFF2-40B4-BE49-F238E27FC236}">
                <a16:creationId xmlns:a16="http://schemas.microsoft.com/office/drawing/2014/main" id="{4C40F712-9E3C-44E2-9B17-373A6D3D195B}"/>
              </a:ext>
            </a:extLst>
          </p:cNvPr>
          <p:cNvSpPr>
            <a:spLocks noGrp="1"/>
          </p:cNvSpPr>
          <p:nvPr>
            <p:ph type="sldNum" sz="quarter" idx="12"/>
          </p:nvPr>
        </p:nvSpPr>
        <p:spPr/>
        <p:txBody>
          <a:bodyPr/>
          <a:lstStyle/>
          <a:p>
            <a:fld id="{B212C38A-D241-7041-9EFC-6446870ABFAA}" type="slidenum">
              <a:rPr lang="en-US" smtClean="0"/>
              <a:t>26</a:t>
            </a:fld>
            <a:endParaRPr lang="en-US" dirty="0"/>
          </a:p>
        </p:txBody>
      </p:sp>
      <p:sp>
        <p:nvSpPr>
          <p:cNvPr id="4" name="Content Placeholder 3">
            <a:extLst>
              <a:ext uri="{FF2B5EF4-FFF2-40B4-BE49-F238E27FC236}">
                <a16:creationId xmlns:a16="http://schemas.microsoft.com/office/drawing/2014/main" id="{A332E3BA-2E3E-4E5B-BEB0-89C7F184EAE0}"/>
              </a:ext>
            </a:extLst>
          </p:cNvPr>
          <p:cNvSpPr>
            <a:spLocks noGrp="1"/>
          </p:cNvSpPr>
          <p:nvPr>
            <p:ph idx="1"/>
          </p:nvPr>
        </p:nvSpPr>
        <p:spPr>
          <a:xfrm>
            <a:off x="477520" y="1435688"/>
            <a:ext cx="11236959" cy="3986624"/>
          </a:xfrm>
        </p:spPr>
        <p:txBody>
          <a:bodyPr/>
          <a:lstStyle/>
          <a:p>
            <a:r>
              <a:rPr lang="en-US" dirty="0"/>
              <a:t>Costs charged to any grant award must be allowable by federal, state, and local law</a:t>
            </a:r>
          </a:p>
          <a:p>
            <a:r>
              <a:rPr lang="en-US" dirty="0"/>
              <a:t>Costs should also conform to standards outlined in the specific grant agreement</a:t>
            </a:r>
          </a:p>
          <a:p>
            <a:r>
              <a:rPr lang="en-US" dirty="0"/>
              <a:t>If you question if a cost is allowable, ask the grantor </a:t>
            </a:r>
          </a:p>
        </p:txBody>
      </p:sp>
    </p:spTree>
    <p:extLst>
      <p:ext uri="{BB962C8B-B14F-4D97-AF65-F5344CB8AC3E}">
        <p14:creationId xmlns:p14="http://schemas.microsoft.com/office/powerpoint/2010/main" val="222429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19D5-C038-40A9-B6EC-424FB72459ED}"/>
              </a:ext>
            </a:extLst>
          </p:cNvPr>
          <p:cNvSpPr>
            <a:spLocks noGrp="1"/>
          </p:cNvSpPr>
          <p:nvPr>
            <p:ph type="title"/>
          </p:nvPr>
        </p:nvSpPr>
        <p:spPr/>
        <p:txBody>
          <a:bodyPr>
            <a:normAutofit fontScale="90000"/>
          </a:bodyPr>
          <a:lstStyle/>
          <a:p>
            <a:r>
              <a:rPr lang="en-US" dirty="0">
                <a:latin typeface="Arial"/>
                <a:cs typeface="Arial"/>
              </a:rPr>
              <a:t> DOA Eligible Expenses (Art. 5)</a:t>
            </a:r>
          </a:p>
        </p:txBody>
      </p:sp>
      <p:sp>
        <p:nvSpPr>
          <p:cNvPr id="3" name="Slide Number Placeholder 2">
            <a:extLst>
              <a:ext uri="{FF2B5EF4-FFF2-40B4-BE49-F238E27FC236}">
                <a16:creationId xmlns:a16="http://schemas.microsoft.com/office/drawing/2014/main" id="{907DC717-6931-49FA-A0D8-ADA7E2BF4B31}"/>
              </a:ext>
            </a:extLst>
          </p:cNvPr>
          <p:cNvSpPr>
            <a:spLocks noGrp="1"/>
          </p:cNvSpPr>
          <p:nvPr>
            <p:ph type="sldNum" sz="quarter" idx="12"/>
          </p:nvPr>
        </p:nvSpPr>
        <p:spPr/>
        <p:txBody>
          <a:bodyPr/>
          <a:lstStyle/>
          <a:p>
            <a:fld id="{B212C38A-D241-7041-9EFC-6446870ABFAA}" type="slidenum">
              <a:rPr lang="en-US" smtClean="0"/>
              <a:t>27</a:t>
            </a:fld>
            <a:endParaRPr lang="en-US" dirty="0"/>
          </a:p>
        </p:txBody>
      </p:sp>
      <p:sp>
        <p:nvSpPr>
          <p:cNvPr id="4" name="Content Placeholder 3">
            <a:extLst>
              <a:ext uri="{FF2B5EF4-FFF2-40B4-BE49-F238E27FC236}">
                <a16:creationId xmlns:a16="http://schemas.microsoft.com/office/drawing/2014/main" id="{E1CD4FC7-A85A-43C4-A0CE-988B53744FA4}"/>
              </a:ext>
            </a:extLst>
          </p:cNvPr>
          <p:cNvSpPr>
            <a:spLocks noGrp="1"/>
          </p:cNvSpPr>
          <p:nvPr>
            <p:ph idx="1"/>
          </p:nvPr>
        </p:nvSpPr>
        <p:spPr>
          <a:xfrm>
            <a:off x="477521" y="1356124"/>
            <a:ext cx="11236959" cy="4679083"/>
          </a:xfrm>
        </p:spPr>
        <p:txBody>
          <a:bodyPr vert="horz" lIns="0" tIns="45720" rIns="0" bIns="45720" rtlCol="0" anchor="t">
            <a:normAutofit fontScale="85000" lnSpcReduction="20000"/>
          </a:bodyPr>
          <a:lstStyle/>
          <a:p>
            <a:r>
              <a:rPr lang="en-US" dirty="0">
                <a:latin typeface="Arial"/>
                <a:cs typeface="Arial"/>
              </a:rPr>
              <a:t>Incurred During the Period of Performance</a:t>
            </a:r>
          </a:p>
          <a:p>
            <a:r>
              <a:rPr lang="en-US" dirty="0">
                <a:latin typeface="Arial"/>
                <a:cs typeface="Arial"/>
              </a:rPr>
              <a:t>Necessary to perform the activities and provide the deliverables outlined in the scope of work and application</a:t>
            </a:r>
          </a:p>
          <a:p>
            <a:r>
              <a:rPr lang="en-US" dirty="0">
                <a:latin typeface="Arial"/>
                <a:cs typeface="Arial"/>
              </a:rPr>
              <a:t>Consistent with the budget</a:t>
            </a:r>
          </a:p>
          <a:p>
            <a:r>
              <a:rPr lang="en-US" dirty="0"/>
              <a:t>Reasonable in amount relative to the good or service being paid for</a:t>
            </a:r>
          </a:p>
          <a:p>
            <a:r>
              <a:rPr lang="en-US" dirty="0"/>
              <a:t>Consistent with the intent and scope of the grant program as determined by DOA</a:t>
            </a:r>
          </a:p>
          <a:p>
            <a:r>
              <a:rPr lang="en-US" dirty="0"/>
              <a:t>A cost is reasonable if, in its nature and amount, it does not exceed that which would be incurred by a prudent person under the circumstances prevailing at the time the decision was made to incur the cost</a:t>
            </a:r>
            <a:endParaRPr lang="en-US" dirty="0">
              <a:solidFill>
                <a:srgbClr val="FF0000"/>
              </a:solidFill>
              <a:latin typeface="Arial"/>
              <a:cs typeface="Arial"/>
            </a:endParaRPr>
          </a:p>
          <a:p>
            <a:r>
              <a:rPr lang="en-US" dirty="0">
                <a:latin typeface="Arial"/>
                <a:cs typeface="Arial"/>
              </a:rPr>
              <a:t>Eligible expenses are further defined in Article 5 of the grant agreement</a:t>
            </a:r>
          </a:p>
          <a:p>
            <a:pPr marL="0" indent="0">
              <a:buNone/>
            </a:pPr>
            <a:endParaRPr lang="en-US" dirty="0">
              <a:latin typeface="Arial"/>
              <a:cs typeface="Arial"/>
            </a:endParaRPr>
          </a:p>
          <a:p>
            <a:endParaRPr lang="en-US" dirty="0"/>
          </a:p>
        </p:txBody>
      </p:sp>
      <p:pic>
        <p:nvPicPr>
          <p:cNvPr id="5" name="Picture 4" descr="Icon&#10;&#10;Description automatically generated">
            <a:extLst>
              <a:ext uri="{FF2B5EF4-FFF2-40B4-BE49-F238E27FC236}">
                <a16:creationId xmlns:a16="http://schemas.microsoft.com/office/drawing/2014/main" id="{C8787959-7172-4FC9-AE19-FB5F9AED882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81501" y="482217"/>
            <a:ext cx="509017" cy="509017"/>
          </a:xfrm>
          <a:prstGeom prst="rect">
            <a:avLst/>
          </a:prstGeom>
        </p:spPr>
      </p:pic>
    </p:spTree>
    <p:extLst>
      <p:ext uri="{BB962C8B-B14F-4D97-AF65-F5344CB8AC3E}">
        <p14:creationId xmlns:p14="http://schemas.microsoft.com/office/powerpoint/2010/main" val="2768830340"/>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19D5-C038-40A9-B6EC-424FB72459ED}"/>
              </a:ext>
            </a:extLst>
          </p:cNvPr>
          <p:cNvSpPr>
            <a:spLocks noGrp="1"/>
          </p:cNvSpPr>
          <p:nvPr>
            <p:ph type="title"/>
          </p:nvPr>
        </p:nvSpPr>
        <p:spPr/>
        <p:txBody>
          <a:bodyPr>
            <a:normAutofit fontScale="90000"/>
          </a:bodyPr>
          <a:lstStyle/>
          <a:p>
            <a:r>
              <a:rPr lang="en-US" dirty="0">
                <a:latin typeface="Arial"/>
                <a:cs typeface="Arial"/>
              </a:rPr>
              <a:t> DOA Eligible Expenses (Art. 5)</a:t>
            </a:r>
          </a:p>
        </p:txBody>
      </p:sp>
      <p:sp>
        <p:nvSpPr>
          <p:cNvPr id="3" name="Slide Number Placeholder 2">
            <a:extLst>
              <a:ext uri="{FF2B5EF4-FFF2-40B4-BE49-F238E27FC236}">
                <a16:creationId xmlns:a16="http://schemas.microsoft.com/office/drawing/2014/main" id="{907DC717-6931-49FA-A0D8-ADA7E2BF4B31}"/>
              </a:ext>
            </a:extLst>
          </p:cNvPr>
          <p:cNvSpPr>
            <a:spLocks noGrp="1"/>
          </p:cNvSpPr>
          <p:nvPr>
            <p:ph type="sldNum" sz="quarter" idx="12"/>
          </p:nvPr>
        </p:nvSpPr>
        <p:spPr/>
        <p:txBody>
          <a:bodyPr/>
          <a:lstStyle/>
          <a:p>
            <a:fld id="{B212C38A-D241-7041-9EFC-6446870ABFAA}" type="slidenum">
              <a:rPr lang="en-US" smtClean="0"/>
              <a:t>28</a:t>
            </a:fld>
            <a:endParaRPr lang="en-US" dirty="0"/>
          </a:p>
        </p:txBody>
      </p:sp>
      <p:sp>
        <p:nvSpPr>
          <p:cNvPr id="4" name="Content Placeholder 3">
            <a:extLst>
              <a:ext uri="{FF2B5EF4-FFF2-40B4-BE49-F238E27FC236}">
                <a16:creationId xmlns:a16="http://schemas.microsoft.com/office/drawing/2014/main" id="{E1CD4FC7-A85A-43C4-A0CE-988B53744FA4}"/>
              </a:ext>
            </a:extLst>
          </p:cNvPr>
          <p:cNvSpPr>
            <a:spLocks noGrp="1"/>
          </p:cNvSpPr>
          <p:nvPr>
            <p:ph idx="1"/>
          </p:nvPr>
        </p:nvSpPr>
        <p:spPr>
          <a:xfrm>
            <a:off x="477521" y="1356124"/>
            <a:ext cx="11236959" cy="4679083"/>
          </a:xfrm>
        </p:spPr>
        <p:txBody>
          <a:bodyPr vert="horz" lIns="0" tIns="45720" rIns="0" bIns="45720" rtlCol="0" anchor="t">
            <a:normAutofit/>
          </a:bodyPr>
          <a:lstStyle/>
          <a:p>
            <a:r>
              <a:rPr lang="en-US" dirty="0"/>
              <a:t>A cost is reasonable if, in its nature and amount, it does not exceed that which would be incurred by a prudent person under the circumstances prevailing at the time the decision was made to incur the cost</a:t>
            </a:r>
            <a:endParaRPr lang="en-US" dirty="0">
              <a:latin typeface="Arial"/>
              <a:cs typeface="Arial"/>
            </a:endParaRPr>
          </a:p>
          <a:p>
            <a:r>
              <a:rPr lang="en-US" dirty="0">
                <a:latin typeface="Arial"/>
                <a:cs typeface="Arial"/>
              </a:rPr>
              <a:t>Eligible expenses are further defined in Article 5 of the grant agreement</a:t>
            </a:r>
          </a:p>
          <a:p>
            <a:pPr marL="0" indent="0">
              <a:buNone/>
            </a:pPr>
            <a:endParaRPr lang="en-US" dirty="0">
              <a:latin typeface="Arial"/>
              <a:cs typeface="Arial"/>
            </a:endParaRPr>
          </a:p>
          <a:p>
            <a:endParaRPr lang="en-US" dirty="0"/>
          </a:p>
        </p:txBody>
      </p:sp>
      <p:pic>
        <p:nvPicPr>
          <p:cNvPr id="5" name="Picture 4" descr="Icon&#10;&#10;Description automatically generated">
            <a:extLst>
              <a:ext uri="{FF2B5EF4-FFF2-40B4-BE49-F238E27FC236}">
                <a16:creationId xmlns:a16="http://schemas.microsoft.com/office/drawing/2014/main" id="{C8787959-7172-4FC9-AE19-FB5F9AED88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23155" y="426527"/>
            <a:ext cx="509017" cy="509017"/>
          </a:xfrm>
          <a:prstGeom prst="rect">
            <a:avLst/>
          </a:prstGeom>
        </p:spPr>
      </p:pic>
    </p:spTree>
    <p:extLst>
      <p:ext uri="{BB962C8B-B14F-4D97-AF65-F5344CB8AC3E}">
        <p14:creationId xmlns:p14="http://schemas.microsoft.com/office/powerpoint/2010/main" val="181087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19D5-C038-40A9-B6EC-424FB72459ED}"/>
              </a:ext>
            </a:extLst>
          </p:cNvPr>
          <p:cNvSpPr>
            <a:spLocks noGrp="1"/>
          </p:cNvSpPr>
          <p:nvPr>
            <p:ph type="title"/>
          </p:nvPr>
        </p:nvSpPr>
        <p:spPr/>
        <p:txBody>
          <a:bodyPr>
            <a:normAutofit fontScale="90000"/>
          </a:bodyPr>
          <a:lstStyle/>
          <a:p>
            <a:r>
              <a:rPr lang="en-US" dirty="0">
                <a:latin typeface="Arial"/>
                <a:cs typeface="Arial"/>
              </a:rPr>
              <a:t>DOA Ineligible Expenses (Art. 5)</a:t>
            </a:r>
          </a:p>
        </p:txBody>
      </p:sp>
      <p:sp>
        <p:nvSpPr>
          <p:cNvPr id="3" name="Slide Number Placeholder 2">
            <a:extLst>
              <a:ext uri="{FF2B5EF4-FFF2-40B4-BE49-F238E27FC236}">
                <a16:creationId xmlns:a16="http://schemas.microsoft.com/office/drawing/2014/main" id="{907DC717-6931-49FA-A0D8-ADA7E2BF4B31}"/>
              </a:ext>
            </a:extLst>
          </p:cNvPr>
          <p:cNvSpPr>
            <a:spLocks noGrp="1"/>
          </p:cNvSpPr>
          <p:nvPr>
            <p:ph type="sldNum" sz="quarter" idx="12"/>
          </p:nvPr>
        </p:nvSpPr>
        <p:spPr/>
        <p:txBody>
          <a:bodyPr/>
          <a:lstStyle/>
          <a:p>
            <a:fld id="{B212C38A-D241-7041-9EFC-6446870ABFAA}" type="slidenum">
              <a:rPr lang="en-US" smtClean="0"/>
              <a:t>29</a:t>
            </a:fld>
            <a:endParaRPr lang="en-US" dirty="0"/>
          </a:p>
        </p:txBody>
      </p:sp>
      <p:sp>
        <p:nvSpPr>
          <p:cNvPr id="4" name="Content Placeholder 3">
            <a:extLst>
              <a:ext uri="{FF2B5EF4-FFF2-40B4-BE49-F238E27FC236}">
                <a16:creationId xmlns:a16="http://schemas.microsoft.com/office/drawing/2014/main" id="{E1CD4FC7-A85A-43C4-A0CE-988B53744FA4}"/>
              </a:ext>
            </a:extLst>
          </p:cNvPr>
          <p:cNvSpPr>
            <a:spLocks noGrp="1"/>
          </p:cNvSpPr>
          <p:nvPr>
            <p:ph idx="1"/>
          </p:nvPr>
        </p:nvSpPr>
        <p:spPr>
          <a:xfrm>
            <a:off x="477520" y="1358283"/>
            <a:ext cx="11236959" cy="4679083"/>
          </a:xfrm>
        </p:spPr>
        <p:txBody>
          <a:bodyPr vert="horz" lIns="0" tIns="45720" rIns="0" bIns="45720" rtlCol="0" anchor="t">
            <a:normAutofit/>
          </a:bodyPr>
          <a:lstStyle/>
          <a:p>
            <a:pPr marL="0" indent="0">
              <a:buNone/>
            </a:pPr>
            <a:r>
              <a:rPr lang="en-US" dirty="0"/>
              <a:t>Examples of Ineligible Expenses include, but are not limited to:</a:t>
            </a:r>
          </a:p>
          <a:p>
            <a:pPr>
              <a:buFont typeface="Wingdings" panose="020B0604020202020204" pitchFamily="34" charset="0"/>
              <a:buChar char="§"/>
            </a:pPr>
            <a:r>
              <a:rPr lang="en-US" dirty="0"/>
              <a:t>Application Costs</a:t>
            </a:r>
          </a:p>
          <a:p>
            <a:pPr>
              <a:buFont typeface="Wingdings" panose="020B0604020202020204" pitchFamily="34" charset="0"/>
              <a:buChar char="§"/>
            </a:pPr>
            <a:r>
              <a:rPr lang="en-US" dirty="0"/>
              <a:t>Lobbying</a:t>
            </a:r>
          </a:p>
          <a:p>
            <a:pPr>
              <a:buFont typeface="Wingdings" panose="020B0604020202020204" pitchFamily="34" charset="0"/>
              <a:buChar char="§"/>
            </a:pPr>
            <a:r>
              <a:rPr lang="en-US" dirty="0"/>
              <a:t>Other ineligible expenses as detailed in Article 5 of the Grant Agreement</a:t>
            </a:r>
          </a:p>
          <a:p>
            <a:pPr>
              <a:buFont typeface="Wingdings" panose="020B0604020202020204" pitchFamily="34" charset="0"/>
              <a:buChar char="§"/>
            </a:pPr>
            <a:r>
              <a:rPr lang="en-US" dirty="0"/>
              <a:t>ARPA Ineligible Expenditures</a:t>
            </a:r>
          </a:p>
          <a:p>
            <a:pPr marL="0" indent="0">
              <a:buNone/>
            </a:pPr>
            <a:r>
              <a:rPr lang="en-US" dirty="0">
                <a:latin typeface="Arial"/>
                <a:cs typeface="Arial"/>
              </a:rPr>
              <a:t>Grantee is responsible for returning funds to the DOA for expenditures deemed ineligible</a:t>
            </a:r>
          </a:p>
          <a:p>
            <a:endParaRPr lang="en-US" dirty="0"/>
          </a:p>
        </p:txBody>
      </p:sp>
    </p:spTree>
    <p:extLst>
      <p:ext uri="{BB962C8B-B14F-4D97-AF65-F5344CB8AC3E}">
        <p14:creationId xmlns:p14="http://schemas.microsoft.com/office/powerpoint/2010/main" val="98629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EEF8-AB2C-4628-9637-22E305F5296F}"/>
              </a:ext>
            </a:extLst>
          </p:cNvPr>
          <p:cNvSpPr>
            <a:spLocks noGrp="1"/>
          </p:cNvSpPr>
          <p:nvPr>
            <p:ph type="title"/>
          </p:nvPr>
        </p:nvSpPr>
        <p:spPr/>
        <p:txBody>
          <a:bodyPr/>
          <a:lstStyle/>
          <a:p>
            <a:r>
              <a:rPr lang="en-US" dirty="0"/>
              <a:t>Legal Disclaimer</a:t>
            </a:r>
          </a:p>
        </p:txBody>
      </p:sp>
      <p:sp>
        <p:nvSpPr>
          <p:cNvPr id="3" name="Slide Number Placeholder 2">
            <a:extLst>
              <a:ext uri="{FF2B5EF4-FFF2-40B4-BE49-F238E27FC236}">
                <a16:creationId xmlns:a16="http://schemas.microsoft.com/office/drawing/2014/main" id="{F64FDB7B-9187-4057-A7F1-441FFCB74496}"/>
              </a:ext>
            </a:extLst>
          </p:cNvPr>
          <p:cNvSpPr>
            <a:spLocks noGrp="1"/>
          </p:cNvSpPr>
          <p:nvPr>
            <p:ph type="sldNum" sz="quarter" idx="12"/>
          </p:nvPr>
        </p:nvSpPr>
        <p:spPr/>
        <p:txBody>
          <a:bodyPr/>
          <a:lstStyle/>
          <a:p>
            <a:fld id="{B212C38A-D241-7041-9EFC-6446870ABFAA}" type="slidenum">
              <a:rPr lang="en-US" smtClean="0"/>
              <a:t>3</a:t>
            </a:fld>
            <a:endParaRPr lang="en-US" dirty="0"/>
          </a:p>
        </p:txBody>
      </p:sp>
      <p:sp>
        <p:nvSpPr>
          <p:cNvPr id="4" name="Content Placeholder 3">
            <a:extLst>
              <a:ext uri="{FF2B5EF4-FFF2-40B4-BE49-F238E27FC236}">
                <a16:creationId xmlns:a16="http://schemas.microsoft.com/office/drawing/2014/main" id="{FBC289CF-E76D-4FDA-B81C-58AD69E8F00A}"/>
              </a:ext>
            </a:extLst>
          </p:cNvPr>
          <p:cNvSpPr>
            <a:spLocks noGrp="1"/>
          </p:cNvSpPr>
          <p:nvPr>
            <p:ph idx="1"/>
          </p:nvPr>
        </p:nvSpPr>
        <p:spPr/>
        <p:txBody>
          <a:bodyPr/>
          <a:lstStyle/>
          <a:p>
            <a:r>
              <a:rPr lang="en-US" dirty="0"/>
              <a:t>FORVIS presenters are not providing legal advice. This presentation is meant to be an overview of Cash and Inventory Management for the Wisconsin DOA Program Grantees and should not be taken as legal guidance from DOA, WEDC, or FORVIS. </a:t>
            </a:r>
          </a:p>
          <a:p>
            <a:r>
              <a:rPr lang="en-US" dirty="0"/>
              <a:t>Program Grantees should direct specific questions to the program inbox that they use to correspond with DOA representatives. </a:t>
            </a:r>
          </a:p>
          <a:p>
            <a:endParaRPr lang="en-US" dirty="0"/>
          </a:p>
        </p:txBody>
      </p:sp>
    </p:spTree>
    <p:extLst>
      <p:ext uri="{BB962C8B-B14F-4D97-AF65-F5344CB8AC3E}">
        <p14:creationId xmlns:p14="http://schemas.microsoft.com/office/powerpoint/2010/main" val="398255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792-4F86-4CD3-B575-54B2E231F743}"/>
              </a:ext>
            </a:extLst>
          </p:cNvPr>
          <p:cNvSpPr>
            <a:spLocks noGrp="1"/>
          </p:cNvSpPr>
          <p:nvPr>
            <p:ph type="title"/>
          </p:nvPr>
        </p:nvSpPr>
        <p:spPr>
          <a:xfrm>
            <a:off x="275208" y="229313"/>
            <a:ext cx="3932808" cy="1927961"/>
          </a:xfrm>
        </p:spPr>
        <p:txBody>
          <a:bodyPr>
            <a:normAutofit fontScale="90000"/>
          </a:bodyPr>
          <a:lstStyle/>
          <a:p>
            <a:pPr algn="ctr"/>
            <a:r>
              <a:rPr lang="en-US" dirty="0"/>
              <a:t>Best Practices &amp; Considerations for Other Awards</a:t>
            </a:r>
          </a:p>
        </p:txBody>
      </p:sp>
      <p:sp>
        <p:nvSpPr>
          <p:cNvPr id="3" name="Slide Number Placeholder 2">
            <a:extLst>
              <a:ext uri="{FF2B5EF4-FFF2-40B4-BE49-F238E27FC236}">
                <a16:creationId xmlns:a16="http://schemas.microsoft.com/office/drawing/2014/main" id="{1A771643-9BCC-45CF-B327-8E7D9D2C3C94}"/>
              </a:ext>
            </a:extLst>
          </p:cNvPr>
          <p:cNvSpPr>
            <a:spLocks noGrp="1"/>
          </p:cNvSpPr>
          <p:nvPr>
            <p:ph type="sldNum" sz="quarter" idx="12"/>
          </p:nvPr>
        </p:nvSpPr>
        <p:spPr/>
        <p:txBody>
          <a:bodyPr/>
          <a:lstStyle/>
          <a:p>
            <a:fld id="{B212C38A-D241-7041-9EFC-6446870ABFAA}" type="slidenum">
              <a:rPr lang="en-US" smtClean="0"/>
              <a:t>30</a:t>
            </a:fld>
            <a:endParaRPr lang="en-US" dirty="0"/>
          </a:p>
        </p:txBody>
      </p:sp>
      <p:sp>
        <p:nvSpPr>
          <p:cNvPr id="4" name="Content Placeholder 3">
            <a:extLst>
              <a:ext uri="{FF2B5EF4-FFF2-40B4-BE49-F238E27FC236}">
                <a16:creationId xmlns:a16="http://schemas.microsoft.com/office/drawing/2014/main" id="{8DC50119-1C14-479C-A398-636F7C66EEE2}"/>
              </a:ext>
            </a:extLst>
          </p:cNvPr>
          <p:cNvSpPr>
            <a:spLocks noGrp="1"/>
          </p:cNvSpPr>
          <p:nvPr>
            <p:ph idx="1"/>
          </p:nvPr>
        </p:nvSpPr>
        <p:spPr/>
        <p:txBody>
          <a:bodyPr>
            <a:normAutofit fontScale="92500" lnSpcReduction="20000"/>
          </a:bodyPr>
          <a:lstStyle/>
          <a:p>
            <a:pPr marL="0" indent="0">
              <a:buNone/>
            </a:pPr>
            <a:r>
              <a:rPr lang="en-US" dirty="0"/>
              <a:t>1. Be necessary and reasonable </a:t>
            </a:r>
          </a:p>
          <a:p>
            <a:pPr marL="0" indent="0">
              <a:buNone/>
            </a:pPr>
            <a:r>
              <a:rPr lang="en-US" dirty="0"/>
              <a:t>2. Conform to Uniform Guidance and the federal award</a:t>
            </a:r>
          </a:p>
          <a:p>
            <a:pPr marL="0" indent="0">
              <a:buNone/>
            </a:pPr>
            <a:r>
              <a:rPr lang="en-US" dirty="0"/>
              <a:t>3. Be consistent with existing policies and procedures governing both federal and non-federal funds</a:t>
            </a:r>
          </a:p>
          <a:p>
            <a:pPr marL="0" indent="0">
              <a:buNone/>
            </a:pPr>
            <a:r>
              <a:rPr lang="en-US" dirty="0"/>
              <a:t>4. Cannot be duplicated </a:t>
            </a:r>
          </a:p>
          <a:p>
            <a:pPr marL="0" indent="0">
              <a:buNone/>
            </a:pPr>
            <a:r>
              <a:rPr lang="en-US" dirty="0"/>
              <a:t>5. Follow generally accepted accounting principles (GAAP) </a:t>
            </a:r>
          </a:p>
          <a:p>
            <a:pPr marL="0" indent="0">
              <a:buNone/>
            </a:pPr>
            <a:r>
              <a:rPr lang="en-US" dirty="0"/>
              <a:t>6. Cannot be used to meet cost sharing or matching requirements of any other federally financed program</a:t>
            </a:r>
          </a:p>
          <a:p>
            <a:pPr marL="0" indent="0">
              <a:buNone/>
            </a:pPr>
            <a:r>
              <a:rPr lang="en-US" dirty="0"/>
              <a:t>7. Be adequately documented</a:t>
            </a:r>
          </a:p>
          <a:p>
            <a:pPr marL="0" indent="0">
              <a:buNone/>
            </a:pPr>
            <a:r>
              <a:rPr lang="en-US" dirty="0"/>
              <a:t>8. Incurred during the period of allowability</a:t>
            </a:r>
          </a:p>
          <a:p>
            <a:endParaRPr lang="en-US" dirty="0"/>
          </a:p>
        </p:txBody>
      </p:sp>
      <p:sp>
        <p:nvSpPr>
          <p:cNvPr id="5" name="Content Placeholder 4">
            <a:extLst>
              <a:ext uri="{FF2B5EF4-FFF2-40B4-BE49-F238E27FC236}">
                <a16:creationId xmlns:a16="http://schemas.microsoft.com/office/drawing/2014/main" id="{40B89DB0-02B8-4605-829A-9A675336CAD7}"/>
              </a:ext>
            </a:extLst>
          </p:cNvPr>
          <p:cNvSpPr>
            <a:spLocks noGrp="1"/>
          </p:cNvSpPr>
          <p:nvPr>
            <p:ph idx="13"/>
          </p:nvPr>
        </p:nvSpPr>
        <p:spPr>
          <a:xfrm>
            <a:off x="291087" y="2157274"/>
            <a:ext cx="3932808" cy="3880092"/>
          </a:xfrm>
        </p:spPr>
        <p:txBody>
          <a:bodyPr/>
          <a:lstStyle/>
          <a:p>
            <a:r>
              <a:rPr lang="en-US" dirty="0"/>
              <a:t>The uniform guidance provides a list of general principles that will help non-federal entities determine allowability at  2 CFR 200.403</a:t>
            </a:r>
          </a:p>
        </p:txBody>
      </p:sp>
    </p:spTree>
    <p:extLst>
      <p:ext uri="{BB962C8B-B14F-4D97-AF65-F5344CB8AC3E}">
        <p14:creationId xmlns:p14="http://schemas.microsoft.com/office/powerpoint/2010/main" val="1977399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10AC-68AB-47DA-911C-1EA18E983A6E}"/>
              </a:ext>
            </a:extLst>
          </p:cNvPr>
          <p:cNvSpPr>
            <a:spLocks noGrp="1"/>
          </p:cNvSpPr>
          <p:nvPr>
            <p:ph type="title"/>
          </p:nvPr>
        </p:nvSpPr>
        <p:spPr/>
        <p:txBody>
          <a:bodyPr>
            <a:normAutofit fontScale="90000"/>
          </a:bodyPr>
          <a:lstStyle/>
          <a:p>
            <a:r>
              <a:rPr lang="en-US" dirty="0"/>
              <a:t>Best Practices Cash Management</a:t>
            </a:r>
          </a:p>
        </p:txBody>
      </p:sp>
      <p:sp>
        <p:nvSpPr>
          <p:cNvPr id="3" name="Slide Number Placeholder 2">
            <a:extLst>
              <a:ext uri="{FF2B5EF4-FFF2-40B4-BE49-F238E27FC236}">
                <a16:creationId xmlns:a16="http://schemas.microsoft.com/office/drawing/2014/main" id="{CE74C2E5-D0AB-4A75-B68B-89081BA84717}"/>
              </a:ext>
            </a:extLst>
          </p:cNvPr>
          <p:cNvSpPr>
            <a:spLocks noGrp="1"/>
          </p:cNvSpPr>
          <p:nvPr>
            <p:ph type="sldNum" sz="quarter" idx="12"/>
          </p:nvPr>
        </p:nvSpPr>
        <p:spPr/>
        <p:txBody>
          <a:bodyPr/>
          <a:lstStyle/>
          <a:p>
            <a:fld id="{B212C38A-D241-7041-9EFC-6446870ABFAA}" type="slidenum">
              <a:rPr lang="en-US" smtClean="0"/>
              <a:t>31</a:t>
            </a:fld>
            <a:endParaRPr lang="en-US" dirty="0"/>
          </a:p>
        </p:txBody>
      </p:sp>
      <p:sp>
        <p:nvSpPr>
          <p:cNvPr id="4" name="Content Placeholder 3">
            <a:extLst>
              <a:ext uri="{FF2B5EF4-FFF2-40B4-BE49-F238E27FC236}">
                <a16:creationId xmlns:a16="http://schemas.microsoft.com/office/drawing/2014/main" id="{602B8FD6-EC87-492B-ADDB-9AC5075AEBEC}"/>
              </a:ext>
            </a:extLst>
          </p:cNvPr>
          <p:cNvSpPr>
            <a:spLocks noGrp="1"/>
          </p:cNvSpPr>
          <p:nvPr>
            <p:ph idx="1"/>
          </p:nvPr>
        </p:nvSpPr>
        <p:spPr/>
        <p:txBody>
          <a:bodyPr/>
          <a:lstStyle/>
          <a:p>
            <a:r>
              <a:rPr lang="en-US" dirty="0"/>
              <a:t>Planning ahead – Use a cash projection or forecast</a:t>
            </a:r>
          </a:p>
          <a:p>
            <a:r>
              <a:rPr lang="en-US" dirty="0"/>
              <a:t>Expenditure allowability process</a:t>
            </a:r>
          </a:p>
          <a:p>
            <a:r>
              <a:rPr lang="en-US" dirty="0"/>
              <a:t>Retain source documentation</a:t>
            </a:r>
          </a:p>
          <a:p>
            <a:r>
              <a:rPr lang="en-US" dirty="0"/>
              <a:t>Budget versus actual expense comparison</a:t>
            </a:r>
          </a:p>
          <a:p>
            <a:pPr marL="0" indent="0">
              <a:buNone/>
            </a:pPr>
            <a:endParaRPr lang="en-US" dirty="0"/>
          </a:p>
          <a:p>
            <a:endParaRPr lang="en-US" dirty="0"/>
          </a:p>
        </p:txBody>
      </p:sp>
    </p:spTree>
    <p:extLst>
      <p:ext uri="{BB962C8B-B14F-4D97-AF65-F5344CB8AC3E}">
        <p14:creationId xmlns:p14="http://schemas.microsoft.com/office/powerpoint/2010/main" val="3658017095"/>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02E4-E599-40BB-AC6C-03CD3ABC042E}"/>
              </a:ext>
            </a:extLst>
          </p:cNvPr>
          <p:cNvSpPr>
            <a:spLocks noGrp="1"/>
          </p:cNvSpPr>
          <p:nvPr>
            <p:ph type="title"/>
          </p:nvPr>
        </p:nvSpPr>
        <p:spPr/>
        <p:txBody>
          <a:bodyPr/>
          <a:lstStyle/>
          <a:p>
            <a:r>
              <a:rPr lang="en-US" dirty="0"/>
              <a:t>Inventory Management</a:t>
            </a:r>
          </a:p>
        </p:txBody>
      </p:sp>
    </p:spTree>
    <p:extLst>
      <p:ext uri="{BB962C8B-B14F-4D97-AF65-F5344CB8AC3E}">
        <p14:creationId xmlns:p14="http://schemas.microsoft.com/office/powerpoint/2010/main" val="2567058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10AC-68AB-47DA-911C-1EA18E983A6E}"/>
              </a:ext>
            </a:extLst>
          </p:cNvPr>
          <p:cNvSpPr>
            <a:spLocks noGrp="1"/>
          </p:cNvSpPr>
          <p:nvPr>
            <p:ph type="title"/>
          </p:nvPr>
        </p:nvSpPr>
        <p:spPr/>
        <p:txBody>
          <a:bodyPr>
            <a:normAutofit fontScale="90000"/>
          </a:bodyPr>
          <a:lstStyle/>
          <a:p>
            <a:r>
              <a:rPr lang="en-US" dirty="0"/>
              <a:t>Inventory Management</a:t>
            </a:r>
          </a:p>
        </p:txBody>
      </p:sp>
      <p:sp>
        <p:nvSpPr>
          <p:cNvPr id="3" name="Slide Number Placeholder 2">
            <a:extLst>
              <a:ext uri="{FF2B5EF4-FFF2-40B4-BE49-F238E27FC236}">
                <a16:creationId xmlns:a16="http://schemas.microsoft.com/office/drawing/2014/main" id="{CE74C2E5-D0AB-4A75-B68B-89081BA84717}"/>
              </a:ext>
            </a:extLst>
          </p:cNvPr>
          <p:cNvSpPr>
            <a:spLocks noGrp="1"/>
          </p:cNvSpPr>
          <p:nvPr>
            <p:ph type="sldNum" sz="quarter" idx="12"/>
          </p:nvPr>
        </p:nvSpPr>
        <p:spPr/>
        <p:txBody>
          <a:bodyPr/>
          <a:lstStyle/>
          <a:p>
            <a:fld id="{B212C38A-D241-7041-9EFC-6446870ABFAA}" type="slidenum">
              <a:rPr lang="en-US" smtClean="0"/>
              <a:t>33</a:t>
            </a:fld>
            <a:endParaRPr lang="en-US" dirty="0"/>
          </a:p>
        </p:txBody>
      </p:sp>
      <p:sp>
        <p:nvSpPr>
          <p:cNvPr id="4" name="Content Placeholder 3">
            <a:extLst>
              <a:ext uri="{FF2B5EF4-FFF2-40B4-BE49-F238E27FC236}">
                <a16:creationId xmlns:a16="http://schemas.microsoft.com/office/drawing/2014/main" id="{602B8FD6-EC87-492B-ADDB-9AC5075AEBEC}"/>
              </a:ext>
            </a:extLst>
          </p:cNvPr>
          <p:cNvSpPr>
            <a:spLocks noGrp="1"/>
          </p:cNvSpPr>
          <p:nvPr>
            <p:ph idx="1"/>
          </p:nvPr>
        </p:nvSpPr>
        <p:spPr/>
        <p:txBody>
          <a:bodyPr>
            <a:normAutofit lnSpcReduction="10000"/>
          </a:bodyPr>
          <a:lstStyle/>
          <a:p>
            <a:r>
              <a:rPr lang="en-US" dirty="0"/>
              <a:t>Similarities to cash management</a:t>
            </a:r>
          </a:p>
          <a:p>
            <a:r>
              <a:rPr lang="en-US" dirty="0"/>
              <a:t>Deals with non-cash assets</a:t>
            </a:r>
          </a:p>
          <a:p>
            <a:pPr lvl="1"/>
            <a:r>
              <a:rPr lang="en-US" dirty="0"/>
              <a:t>Equipment</a:t>
            </a:r>
          </a:p>
          <a:p>
            <a:pPr lvl="1"/>
            <a:r>
              <a:rPr lang="en-US" dirty="0"/>
              <a:t>Supplies </a:t>
            </a:r>
          </a:p>
          <a:p>
            <a:pPr lvl="1"/>
            <a:r>
              <a:rPr lang="en-US" dirty="0"/>
              <a:t>Computing Devices</a:t>
            </a:r>
          </a:p>
          <a:p>
            <a:pPr lvl="1"/>
            <a:r>
              <a:rPr lang="en-US" dirty="0"/>
              <a:t>Capital Assets</a:t>
            </a:r>
          </a:p>
          <a:p>
            <a:pPr lvl="1"/>
            <a:r>
              <a:rPr lang="en-US" dirty="0"/>
              <a:t>Real Property</a:t>
            </a:r>
          </a:p>
          <a:p>
            <a:pPr lvl="1"/>
            <a:r>
              <a:rPr lang="en-US" dirty="0"/>
              <a:t>Intangible Property</a:t>
            </a:r>
          </a:p>
          <a:p>
            <a:r>
              <a:rPr lang="en-US" dirty="0"/>
              <a:t>Important for both grant funded assets and non-grant assets</a:t>
            </a:r>
          </a:p>
        </p:txBody>
      </p:sp>
    </p:spTree>
    <p:extLst>
      <p:ext uri="{BB962C8B-B14F-4D97-AF65-F5344CB8AC3E}">
        <p14:creationId xmlns:p14="http://schemas.microsoft.com/office/powerpoint/2010/main" val="141025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3630-3D14-4834-84EC-51027EA40364}"/>
              </a:ext>
            </a:extLst>
          </p:cNvPr>
          <p:cNvSpPr>
            <a:spLocks noGrp="1"/>
          </p:cNvSpPr>
          <p:nvPr>
            <p:ph type="title"/>
          </p:nvPr>
        </p:nvSpPr>
        <p:spPr/>
        <p:txBody>
          <a:bodyPr/>
          <a:lstStyle/>
          <a:p>
            <a:r>
              <a:rPr lang="en-US" dirty="0"/>
              <a:t>Types of Property Classifications</a:t>
            </a:r>
          </a:p>
        </p:txBody>
      </p:sp>
      <p:sp>
        <p:nvSpPr>
          <p:cNvPr id="3" name="Slide Number Placeholder 2">
            <a:extLst>
              <a:ext uri="{FF2B5EF4-FFF2-40B4-BE49-F238E27FC236}">
                <a16:creationId xmlns:a16="http://schemas.microsoft.com/office/drawing/2014/main" id="{9AC9AD02-3BC5-4171-B8CA-6EF1CB9E9D42}"/>
              </a:ext>
            </a:extLst>
          </p:cNvPr>
          <p:cNvSpPr>
            <a:spLocks noGrp="1"/>
          </p:cNvSpPr>
          <p:nvPr>
            <p:ph type="sldNum" sz="quarter" idx="12"/>
          </p:nvPr>
        </p:nvSpPr>
        <p:spPr/>
        <p:txBody>
          <a:bodyPr/>
          <a:lstStyle/>
          <a:p>
            <a:fld id="{B212C38A-D241-7041-9EFC-6446870ABFAA}" type="slidenum">
              <a:rPr lang="en-US" smtClean="0"/>
              <a:t>34</a:t>
            </a:fld>
            <a:endParaRPr lang="en-US" dirty="0"/>
          </a:p>
        </p:txBody>
      </p:sp>
      <p:graphicFrame>
        <p:nvGraphicFramePr>
          <p:cNvPr id="6" name="Table 6">
            <a:extLst>
              <a:ext uri="{FF2B5EF4-FFF2-40B4-BE49-F238E27FC236}">
                <a16:creationId xmlns:a16="http://schemas.microsoft.com/office/drawing/2014/main" id="{2B8CCEEC-27B8-40A0-BEF3-8EFB010A49A6}"/>
              </a:ext>
            </a:extLst>
          </p:cNvPr>
          <p:cNvGraphicFramePr>
            <a:graphicFrameLocks noGrp="1"/>
          </p:cNvGraphicFramePr>
          <p:nvPr>
            <p:extLst>
              <p:ext uri="{D42A27DB-BD31-4B8C-83A1-F6EECF244321}">
                <p14:modId xmlns:p14="http://schemas.microsoft.com/office/powerpoint/2010/main" val="3311128181"/>
              </p:ext>
            </p:extLst>
          </p:nvPr>
        </p:nvGraphicFramePr>
        <p:xfrm>
          <a:off x="1322773" y="1793560"/>
          <a:ext cx="9410330" cy="3738255"/>
        </p:xfrm>
        <a:graphic>
          <a:graphicData uri="http://schemas.openxmlformats.org/drawingml/2006/table">
            <a:tbl>
              <a:tblPr bandRow="1">
                <a:tableStyleId>{5C22544A-7EE6-4342-B048-85BDC9FD1C3A}</a:tableStyleId>
              </a:tblPr>
              <a:tblGrid>
                <a:gridCol w="2290439">
                  <a:extLst>
                    <a:ext uri="{9D8B030D-6E8A-4147-A177-3AD203B41FA5}">
                      <a16:colId xmlns:a16="http://schemas.microsoft.com/office/drawing/2014/main" val="1788482496"/>
                    </a:ext>
                  </a:extLst>
                </a:gridCol>
                <a:gridCol w="7119891">
                  <a:extLst>
                    <a:ext uri="{9D8B030D-6E8A-4147-A177-3AD203B41FA5}">
                      <a16:colId xmlns:a16="http://schemas.microsoft.com/office/drawing/2014/main" val="532303005"/>
                    </a:ext>
                  </a:extLst>
                </a:gridCol>
              </a:tblGrid>
              <a:tr h="590825">
                <a:tc>
                  <a:txBody>
                    <a:bodyPr/>
                    <a:lstStyle/>
                    <a:p>
                      <a:r>
                        <a:rPr lang="en-US" sz="1400" dirty="0">
                          <a:latin typeface="Arial" panose="020B0604020202020204" pitchFamily="34" charset="0"/>
                          <a:cs typeface="Arial" panose="020B0604020202020204" pitchFamily="34" charset="0"/>
                        </a:rPr>
                        <a:t>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Tangible personal property (including information technology systems) having a useful life of more than one year and a per-unit acquisition cost that equals or exceeds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708558"/>
                  </a:ext>
                </a:extLst>
              </a:tr>
              <a:tr h="648070">
                <a:tc>
                  <a:txBody>
                    <a:bodyPr/>
                    <a:lstStyle/>
                    <a:p>
                      <a:r>
                        <a:rPr lang="en-US" sz="1400" dirty="0">
                          <a:latin typeface="Arial" panose="020B0604020202020204" pitchFamily="34" charset="0"/>
                          <a:cs typeface="Arial" panose="020B0604020202020204" pitchFamily="34" charset="0"/>
                        </a:rPr>
                        <a:t>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All tangible personal property other than equipment. A computing device is a supply if the acquisition cost is less than $5,000, regardless of the length of lifespan.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295333"/>
                  </a:ext>
                </a:extLst>
              </a:tr>
              <a:tr h="432531">
                <a:tc>
                  <a:txBody>
                    <a:bodyPr/>
                    <a:lstStyle/>
                    <a:p>
                      <a:r>
                        <a:rPr lang="en-US" sz="1400" dirty="0">
                          <a:latin typeface="Arial" panose="020B0604020202020204" pitchFamily="34" charset="0"/>
                          <a:cs typeface="Arial" panose="020B0604020202020204" pitchFamily="34" charset="0"/>
                        </a:rPr>
                        <a:t>Computing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Machines used to acquire, store, analyze, process, and publish data and other information electronically, including accessories for printing, transmitting, receiving, or storing electronic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41955"/>
                  </a:ext>
                </a:extLst>
              </a:tr>
              <a:tr h="432531">
                <a:tc>
                  <a:txBody>
                    <a:bodyPr/>
                    <a:lstStyle/>
                    <a:p>
                      <a:r>
                        <a:rPr lang="en-US" sz="1400" dirty="0">
                          <a:latin typeface="Arial" panose="020B0604020202020204" pitchFamily="34" charset="0"/>
                          <a:cs typeface="Arial" panose="020B0604020202020204" pitchFamily="34" charset="0"/>
                        </a:rPr>
                        <a:t>Capital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Tangible or intangible assets used in operations having a lifespan of more than one year which are capitalized in accordance with GAAP. Assets Include land, buildings (facilities), equipment, and intellectual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237705"/>
                  </a:ext>
                </a:extLst>
              </a:tr>
              <a:tr h="432531">
                <a:tc>
                  <a:txBody>
                    <a:bodyPr/>
                    <a:lstStyle/>
                    <a:p>
                      <a:r>
                        <a:rPr lang="en-US" sz="1400" dirty="0">
                          <a:latin typeface="Arial" panose="020B0604020202020204" pitchFamily="34" charset="0"/>
                          <a:cs typeface="Arial" panose="020B0604020202020204" pitchFamily="34" charset="0"/>
                        </a:rPr>
                        <a:t>Real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Land, including land improvements, structures and appurtenances, but excludes movable machinery and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801789"/>
                  </a:ext>
                </a:extLst>
              </a:tr>
              <a:tr h="432531">
                <a:tc>
                  <a:txBody>
                    <a:bodyPr/>
                    <a:lstStyle/>
                    <a:p>
                      <a:r>
                        <a:rPr lang="en-US" sz="1400" dirty="0">
                          <a:latin typeface="Arial" panose="020B0604020202020204" pitchFamily="34" charset="0"/>
                          <a:cs typeface="Arial" panose="020B0604020202020204" pitchFamily="34" charset="0"/>
                        </a:rPr>
                        <a:t>Intangible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Property having no physical existence, such as trademarks, copyrights, patents, patent applications, loans, notes,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2853419"/>
                  </a:ext>
                </a:extLst>
              </a:tr>
            </a:tbl>
          </a:graphicData>
        </a:graphic>
      </p:graphicFrame>
      <p:sp>
        <p:nvSpPr>
          <p:cNvPr id="4" name="TextBox 3">
            <a:extLst>
              <a:ext uri="{FF2B5EF4-FFF2-40B4-BE49-F238E27FC236}">
                <a16:creationId xmlns:a16="http://schemas.microsoft.com/office/drawing/2014/main" id="{03A6C41D-AF77-4152-A532-9F165C814BFB}"/>
              </a:ext>
            </a:extLst>
          </p:cNvPr>
          <p:cNvSpPr txBox="1"/>
          <p:nvPr/>
        </p:nvSpPr>
        <p:spPr>
          <a:xfrm>
            <a:off x="9536070" y="6265728"/>
            <a:ext cx="239406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 CFR 200.1</a:t>
            </a:r>
          </a:p>
        </p:txBody>
      </p:sp>
    </p:spTree>
    <p:extLst>
      <p:ext uri="{BB962C8B-B14F-4D97-AF65-F5344CB8AC3E}">
        <p14:creationId xmlns:p14="http://schemas.microsoft.com/office/powerpoint/2010/main" val="1192914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D3BA-AAE3-45BE-96C6-8A479BAFF8C9}"/>
              </a:ext>
            </a:extLst>
          </p:cNvPr>
          <p:cNvSpPr>
            <a:spLocks noGrp="1"/>
          </p:cNvSpPr>
          <p:nvPr>
            <p:ph type="title"/>
          </p:nvPr>
        </p:nvSpPr>
        <p:spPr/>
        <p:txBody>
          <a:bodyPr>
            <a:normAutofit fontScale="90000"/>
          </a:bodyPr>
          <a:lstStyle/>
          <a:p>
            <a:r>
              <a:rPr lang="en-US" dirty="0"/>
              <a:t>Goals of Inventory Management Activities</a:t>
            </a:r>
          </a:p>
        </p:txBody>
      </p:sp>
      <p:sp>
        <p:nvSpPr>
          <p:cNvPr id="3" name="Slide Number Placeholder 2">
            <a:extLst>
              <a:ext uri="{FF2B5EF4-FFF2-40B4-BE49-F238E27FC236}">
                <a16:creationId xmlns:a16="http://schemas.microsoft.com/office/drawing/2014/main" id="{5A041486-90C2-4DBF-ACD3-E2E056F0E48E}"/>
              </a:ext>
            </a:extLst>
          </p:cNvPr>
          <p:cNvSpPr>
            <a:spLocks noGrp="1"/>
          </p:cNvSpPr>
          <p:nvPr>
            <p:ph type="sldNum" sz="quarter" idx="12"/>
          </p:nvPr>
        </p:nvSpPr>
        <p:spPr/>
        <p:txBody>
          <a:bodyPr/>
          <a:lstStyle/>
          <a:p>
            <a:fld id="{B212C38A-D241-7041-9EFC-6446870ABFAA}" type="slidenum">
              <a:rPr lang="en-US" smtClean="0"/>
              <a:t>35</a:t>
            </a:fld>
            <a:endParaRPr lang="en-US" dirty="0"/>
          </a:p>
        </p:txBody>
      </p:sp>
      <p:sp>
        <p:nvSpPr>
          <p:cNvPr id="4" name="Content Placeholder 3">
            <a:extLst>
              <a:ext uri="{FF2B5EF4-FFF2-40B4-BE49-F238E27FC236}">
                <a16:creationId xmlns:a16="http://schemas.microsoft.com/office/drawing/2014/main" id="{CED9DA8B-7971-44BE-8F4D-35F6E97BEA92}"/>
              </a:ext>
            </a:extLst>
          </p:cNvPr>
          <p:cNvSpPr>
            <a:spLocks noGrp="1"/>
          </p:cNvSpPr>
          <p:nvPr>
            <p:ph idx="1"/>
          </p:nvPr>
        </p:nvSpPr>
        <p:spPr/>
        <p:txBody>
          <a:bodyPr/>
          <a:lstStyle/>
          <a:p>
            <a:r>
              <a:rPr lang="en-US" dirty="0"/>
              <a:t>Prevent:</a:t>
            </a:r>
          </a:p>
          <a:p>
            <a:pPr lvl="1"/>
            <a:r>
              <a:rPr lang="en-US" dirty="0"/>
              <a:t>Loss</a:t>
            </a:r>
          </a:p>
          <a:p>
            <a:pPr lvl="1"/>
            <a:r>
              <a:rPr lang="en-US" dirty="0"/>
              <a:t>Damage</a:t>
            </a:r>
          </a:p>
          <a:p>
            <a:pPr lvl="1"/>
            <a:r>
              <a:rPr lang="en-US" dirty="0"/>
              <a:t>Theft</a:t>
            </a:r>
          </a:p>
          <a:p>
            <a:r>
              <a:rPr lang="en-US" dirty="0"/>
              <a:t>Maintain the property in good working order</a:t>
            </a:r>
          </a:p>
        </p:txBody>
      </p:sp>
    </p:spTree>
    <p:extLst>
      <p:ext uri="{BB962C8B-B14F-4D97-AF65-F5344CB8AC3E}">
        <p14:creationId xmlns:p14="http://schemas.microsoft.com/office/powerpoint/2010/main" val="1037983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33F1-8DEA-48B5-8413-F5954AB60486}"/>
              </a:ext>
            </a:extLst>
          </p:cNvPr>
          <p:cNvSpPr>
            <a:spLocks noGrp="1"/>
          </p:cNvSpPr>
          <p:nvPr>
            <p:ph type="title"/>
          </p:nvPr>
        </p:nvSpPr>
        <p:spPr/>
        <p:txBody>
          <a:bodyPr>
            <a:normAutofit fontScale="90000"/>
          </a:bodyPr>
          <a:lstStyle/>
          <a:p>
            <a:r>
              <a:rPr lang="en-US" dirty="0"/>
              <a:t>Inventory Management</a:t>
            </a:r>
          </a:p>
        </p:txBody>
      </p:sp>
      <p:sp>
        <p:nvSpPr>
          <p:cNvPr id="3" name="Slide Number Placeholder 2">
            <a:extLst>
              <a:ext uri="{FF2B5EF4-FFF2-40B4-BE49-F238E27FC236}">
                <a16:creationId xmlns:a16="http://schemas.microsoft.com/office/drawing/2014/main" id="{2012D70E-A1DB-421D-AC46-18CE7C49861F}"/>
              </a:ext>
            </a:extLst>
          </p:cNvPr>
          <p:cNvSpPr>
            <a:spLocks noGrp="1"/>
          </p:cNvSpPr>
          <p:nvPr>
            <p:ph type="sldNum" sz="quarter" idx="12"/>
          </p:nvPr>
        </p:nvSpPr>
        <p:spPr/>
        <p:txBody>
          <a:bodyPr/>
          <a:lstStyle/>
          <a:p>
            <a:fld id="{B212C38A-D241-7041-9EFC-6446870ABFAA}" type="slidenum">
              <a:rPr lang="en-US" smtClean="0"/>
              <a:t>36</a:t>
            </a:fld>
            <a:endParaRPr lang="en-US" dirty="0"/>
          </a:p>
        </p:txBody>
      </p:sp>
      <p:sp>
        <p:nvSpPr>
          <p:cNvPr id="4" name="Content Placeholder 3">
            <a:extLst>
              <a:ext uri="{FF2B5EF4-FFF2-40B4-BE49-F238E27FC236}">
                <a16:creationId xmlns:a16="http://schemas.microsoft.com/office/drawing/2014/main" id="{3F50F03E-09A9-4732-8332-E4E7B3AE596C}"/>
              </a:ext>
            </a:extLst>
          </p:cNvPr>
          <p:cNvSpPr>
            <a:spLocks noGrp="1"/>
          </p:cNvSpPr>
          <p:nvPr>
            <p:ph idx="1"/>
          </p:nvPr>
        </p:nvSpPr>
        <p:spPr/>
        <p:txBody>
          <a:bodyPr/>
          <a:lstStyle/>
          <a:p>
            <a:r>
              <a:rPr lang="en-US" dirty="0"/>
              <a:t>Some federally awarded funds may allow for the purchase of property, equipment, and supplies</a:t>
            </a:r>
          </a:p>
          <a:p>
            <a:r>
              <a:rPr lang="en-US" dirty="0"/>
              <a:t> An inventory management process should be used to track property, equipment, and supplies purchased</a:t>
            </a:r>
          </a:p>
          <a:p>
            <a:pPr lvl="1"/>
            <a:r>
              <a:rPr lang="en-US" dirty="0"/>
              <a:t>For federal awards outside of your DOA award or for best practice, follow 2 CFR sections 200.310-316</a:t>
            </a:r>
          </a:p>
        </p:txBody>
      </p:sp>
      <p:pic>
        <p:nvPicPr>
          <p:cNvPr id="5" name="Picture 4" descr="Icon&#10;&#10;Description automatically generated">
            <a:extLst>
              <a:ext uri="{FF2B5EF4-FFF2-40B4-BE49-F238E27FC236}">
                <a16:creationId xmlns:a16="http://schemas.microsoft.com/office/drawing/2014/main" id="{4CA33888-CB36-4687-BFBF-E72C53600F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41490" y="426527"/>
            <a:ext cx="509017" cy="509017"/>
          </a:xfrm>
          <a:prstGeom prst="rect">
            <a:avLst/>
          </a:prstGeom>
        </p:spPr>
      </p:pic>
    </p:spTree>
    <p:extLst>
      <p:ext uri="{BB962C8B-B14F-4D97-AF65-F5344CB8AC3E}">
        <p14:creationId xmlns:p14="http://schemas.microsoft.com/office/powerpoint/2010/main" val="386466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9593-2BBD-49D9-AAAF-A1EF487E1C80}"/>
              </a:ext>
            </a:extLst>
          </p:cNvPr>
          <p:cNvSpPr>
            <a:spLocks noGrp="1"/>
          </p:cNvSpPr>
          <p:nvPr>
            <p:ph type="title"/>
          </p:nvPr>
        </p:nvSpPr>
        <p:spPr>
          <a:xfrm>
            <a:off x="477518" y="229313"/>
            <a:ext cx="3535680" cy="1563976"/>
          </a:xfrm>
        </p:spPr>
        <p:txBody>
          <a:bodyPr>
            <a:normAutofit fontScale="90000"/>
          </a:bodyPr>
          <a:lstStyle/>
          <a:p>
            <a:pPr algn="ctr"/>
            <a:r>
              <a:rPr lang="en-US" dirty="0"/>
              <a:t>Inventory and Property Records</a:t>
            </a:r>
          </a:p>
        </p:txBody>
      </p:sp>
      <p:sp>
        <p:nvSpPr>
          <p:cNvPr id="3" name="Slide Number Placeholder 2">
            <a:extLst>
              <a:ext uri="{FF2B5EF4-FFF2-40B4-BE49-F238E27FC236}">
                <a16:creationId xmlns:a16="http://schemas.microsoft.com/office/drawing/2014/main" id="{1BB3CF57-394E-4946-8CE8-B0A7A2947263}"/>
              </a:ext>
            </a:extLst>
          </p:cNvPr>
          <p:cNvSpPr>
            <a:spLocks noGrp="1"/>
          </p:cNvSpPr>
          <p:nvPr>
            <p:ph type="sldNum" sz="quarter" idx="12"/>
          </p:nvPr>
        </p:nvSpPr>
        <p:spPr/>
        <p:txBody>
          <a:bodyPr/>
          <a:lstStyle/>
          <a:p>
            <a:fld id="{B212C38A-D241-7041-9EFC-6446870ABFAA}" type="slidenum">
              <a:rPr lang="en-US" smtClean="0"/>
              <a:t>37</a:t>
            </a:fld>
            <a:endParaRPr lang="en-US" dirty="0"/>
          </a:p>
        </p:txBody>
      </p:sp>
      <p:sp>
        <p:nvSpPr>
          <p:cNvPr id="4" name="Content Placeholder 3">
            <a:extLst>
              <a:ext uri="{FF2B5EF4-FFF2-40B4-BE49-F238E27FC236}">
                <a16:creationId xmlns:a16="http://schemas.microsoft.com/office/drawing/2014/main" id="{5A83CD9F-05E9-49AE-BC44-3141FFBCCCAC}"/>
              </a:ext>
            </a:extLst>
          </p:cNvPr>
          <p:cNvSpPr>
            <a:spLocks noGrp="1"/>
          </p:cNvSpPr>
          <p:nvPr>
            <p:ph idx="1"/>
          </p:nvPr>
        </p:nvSpPr>
        <p:spPr/>
        <p:txBody>
          <a:bodyPr>
            <a:normAutofit fontScale="92500" lnSpcReduction="20000"/>
          </a:bodyPr>
          <a:lstStyle/>
          <a:p>
            <a:r>
              <a:rPr lang="en-US" dirty="0"/>
              <a:t>Description of the property</a:t>
            </a:r>
          </a:p>
          <a:p>
            <a:r>
              <a:rPr lang="en-US" dirty="0"/>
              <a:t>Serial number or identification number</a:t>
            </a:r>
          </a:p>
          <a:p>
            <a:r>
              <a:rPr lang="en-US" dirty="0"/>
              <a:t>Source of funding for the property (ex. Federal Award Identification Number – FAIN)</a:t>
            </a:r>
          </a:p>
          <a:p>
            <a:r>
              <a:rPr lang="en-US" dirty="0"/>
              <a:t>Title holder</a:t>
            </a:r>
          </a:p>
          <a:p>
            <a:r>
              <a:rPr lang="en-US" dirty="0"/>
              <a:t>Acquisition date and cost of property</a:t>
            </a:r>
          </a:p>
          <a:p>
            <a:r>
              <a:rPr lang="en-US" dirty="0"/>
              <a:t>Percentage of federal participation in the project costs for the award under which the property was acquired</a:t>
            </a:r>
          </a:p>
          <a:p>
            <a:r>
              <a:rPr lang="en-US" dirty="0"/>
              <a:t>Location, use, and condition of the property</a:t>
            </a:r>
          </a:p>
          <a:p>
            <a:r>
              <a:rPr lang="en-US" dirty="0"/>
              <a:t>Any ultimate disposition data, including the date of disposal and sale price of property</a:t>
            </a:r>
          </a:p>
          <a:p>
            <a:endParaRPr lang="en-US" dirty="0"/>
          </a:p>
        </p:txBody>
      </p:sp>
      <p:sp>
        <p:nvSpPr>
          <p:cNvPr id="5" name="Content Placeholder 4">
            <a:extLst>
              <a:ext uri="{FF2B5EF4-FFF2-40B4-BE49-F238E27FC236}">
                <a16:creationId xmlns:a16="http://schemas.microsoft.com/office/drawing/2014/main" id="{B1DE6D19-3DAB-46CF-AFCE-99A86609CD13}"/>
              </a:ext>
            </a:extLst>
          </p:cNvPr>
          <p:cNvSpPr>
            <a:spLocks noGrp="1"/>
          </p:cNvSpPr>
          <p:nvPr>
            <p:ph idx="13"/>
          </p:nvPr>
        </p:nvSpPr>
        <p:spPr>
          <a:xfrm>
            <a:off x="477518" y="2032986"/>
            <a:ext cx="3535679" cy="4004380"/>
          </a:xfrm>
        </p:spPr>
        <p:txBody>
          <a:bodyPr/>
          <a:lstStyle/>
          <a:p>
            <a:pPr algn="ctr"/>
            <a:r>
              <a:rPr lang="en-US" dirty="0"/>
              <a:t>Nonfederal entities must maintain specific property records that include:</a:t>
            </a:r>
          </a:p>
        </p:txBody>
      </p:sp>
    </p:spTree>
    <p:extLst>
      <p:ext uri="{BB962C8B-B14F-4D97-AF65-F5344CB8AC3E}">
        <p14:creationId xmlns:p14="http://schemas.microsoft.com/office/powerpoint/2010/main" val="2067943137"/>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F6E8-E4FC-4BF8-991D-231E77C79E77}"/>
              </a:ext>
            </a:extLst>
          </p:cNvPr>
          <p:cNvSpPr>
            <a:spLocks noGrp="1"/>
          </p:cNvSpPr>
          <p:nvPr>
            <p:ph type="title"/>
          </p:nvPr>
        </p:nvSpPr>
        <p:spPr/>
        <p:txBody>
          <a:bodyPr/>
          <a:lstStyle/>
          <a:p>
            <a:r>
              <a:rPr lang="en-US" dirty="0"/>
              <a:t>Best Practices – Inventory Management</a:t>
            </a:r>
          </a:p>
        </p:txBody>
      </p:sp>
      <p:sp>
        <p:nvSpPr>
          <p:cNvPr id="3" name="Slide Number Placeholder 2">
            <a:extLst>
              <a:ext uri="{FF2B5EF4-FFF2-40B4-BE49-F238E27FC236}">
                <a16:creationId xmlns:a16="http://schemas.microsoft.com/office/drawing/2014/main" id="{25A4A7A9-15B4-4E96-8F73-A5F822DA5EE0}"/>
              </a:ext>
            </a:extLst>
          </p:cNvPr>
          <p:cNvSpPr>
            <a:spLocks noGrp="1"/>
          </p:cNvSpPr>
          <p:nvPr>
            <p:ph type="sldNum" sz="quarter" idx="12"/>
          </p:nvPr>
        </p:nvSpPr>
        <p:spPr/>
        <p:txBody>
          <a:bodyPr/>
          <a:lstStyle/>
          <a:p>
            <a:fld id="{B212C38A-D241-7041-9EFC-6446870ABFAA}" type="slidenum">
              <a:rPr lang="en-US" smtClean="0"/>
              <a:t>38</a:t>
            </a:fld>
            <a:endParaRPr lang="en-US" dirty="0"/>
          </a:p>
        </p:txBody>
      </p:sp>
      <p:sp>
        <p:nvSpPr>
          <p:cNvPr id="4" name="Content Placeholder 3">
            <a:extLst>
              <a:ext uri="{FF2B5EF4-FFF2-40B4-BE49-F238E27FC236}">
                <a16:creationId xmlns:a16="http://schemas.microsoft.com/office/drawing/2014/main" id="{F9CDE5DF-B785-4B9C-AF38-43DBFB70B5FA}"/>
              </a:ext>
            </a:extLst>
          </p:cNvPr>
          <p:cNvSpPr>
            <a:spLocks noGrp="1"/>
          </p:cNvSpPr>
          <p:nvPr>
            <p:ph idx="1"/>
          </p:nvPr>
        </p:nvSpPr>
        <p:spPr/>
        <p:txBody>
          <a:bodyPr>
            <a:normAutofit/>
          </a:bodyPr>
          <a:lstStyle/>
          <a:p>
            <a:r>
              <a:rPr lang="en-US" dirty="0"/>
              <a:t>Have procedures in place to support an annual inventory taking process</a:t>
            </a:r>
          </a:p>
          <a:p>
            <a:r>
              <a:rPr lang="en-US" dirty="0"/>
              <a:t>Consider the useful lifespan of equipment and adjust as needed (decisions should be documented and approved within the organization’s finance office)</a:t>
            </a:r>
          </a:p>
          <a:p>
            <a:r>
              <a:rPr lang="en-US" dirty="0"/>
              <a:t>Maintain written procedures explaining how grantees value equipment </a:t>
            </a:r>
          </a:p>
          <a:p>
            <a:r>
              <a:rPr lang="en-US" dirty="0"/>
              <a:t>Maintain detailed documentation</a:t>
            </a:r>
          </a:p>
          <a:p>
            <a:endParaRPr lang="en-US" dirty="0"/>
          </a:p>
        </p:txBody>
      </p:sp>
      <p:pic>
        <p:nvPicPr>
          <p:cNvPr id="6" name="Picture 5">
            <a:extLst>
              <a:ext uri="{FF2B5EF4-FFF2-40B4-BE49-F238E27FC236}">
                <a16:creationId xmlns:a16="http://schemas.microsoft.com/office/drawing/2014/main" id="{83501001-B050-4F15-A484-8B78E360A76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0342880" y="787401"/>
            <a:ext cx="509017" cy="509017"/>
          </a:xfrm>
          <a:prstGeom prst="rect">
            <a:avLst/>
          </a:prstGeom>
        </p:spPr>
      </p:pic>
    </p:spTree>
    <p:extLst>
      <p:ext uri="{BB962C8B-B14F-4D97-AF65-F5344CB8AC3E}">
        <p14:creationId xmlns:p14="http://schemas.microsoft.com/office/powerpoint/2010/main" val="1399746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2B29-1475-4909-BEB1-2EDFDA085D27}"/>
              </a:ext>
            </a:extLst>
          </p:cNvPr>
          <p:cNvSpPr>
            <a:spLocks noGrp="1"/>
          </p:cNvSpPr>
          <p:nvPr>
            <p:ph type="title"/>
          </p:nvPr>
        </p:nvSpPr>
        <p:spPr/>
        <p:txBody>
          <a:bodyPr/>
          <a:lstStyle/>
          <a:p>
            <a:r>
              <a:rPr lang="en-US" dirty="0"/>
              <a:t>Best Practices – Inventory Management</a:t>
            </a:r>
          </a:p>
        </p:txBody>
      </p:sp>
      <p:sp>
        <p:nvSpPr>
          <p:cNvPr id="3" name="Slide Number Placeholder 2">
            <a:extLst>
              <a:ext uri="{FF2B5EF4-FFF2-40B4-BE49-F238E27FC236}">
                <a16:creationId xmlns:a16="http://schemas.microsoft.com/office/drawing/2014/main" id="{88148E12-7933-4B65-96DD-EF510ED8BA14}"/>
              </a:ext>
            </a:extLst>
          </p:cNvPr>
          <p:cNvSpPr>
            <a:spLocks noGrp="1"/>
          </p:cNvSpPr>
          <p:nvPr>
            <p:ph type="sldNum" sz="quarter" idx="12"/>
          </p:nvPr>
        </p:nvSpPr>
        <p:spPr/>
        <p:txBody>
          <a:bodyPr/>
          <a:lstStyle/>
          <a:p>
            <a:fld id="{B212C38A-D241-7041-9EFC-6446870ABFAA}" type="slidenum">
              <a:rPr lang="en-US" smtClean="0"/>
              <a:t>39</a:t>
            </a:fld>
            <a:endParaRPr lang="en-US" dirty="0"/>
          </a:p>
        </p:txBody>
      </p:sp>
      <p:sp>
        <p:nvSpPr>
          <p:cNvPr id="4" name="Content Placeholder 3">
            <a:extLst>
              <a:ext uri="{FF2B5EF4-FFF2-40B4-BE49-F238E27FC236}">
                <a16:creationId xmlns:a16="http://schemas.microsoft.com/office/drawing/2014/main" id="{EE1CEC00-2A0D-4688-A922-46944D72CCA3}"/>
              </a:ext>
            </a:extLst>
          </p:cNvPr>
          <p:cNvSpPr>
            <a:spLocks noGrp="1"/>
          </p:cNvSpPr>
          <p:nvPr>
            <p:ph idx="1"/>
          </p:nvPr>
        </p:nvSpPr>
        <p:spPr/>
        <p:txBody>
          <a:bodyPr/>
          <a:lstStyle/>
          <a:p>
            <a:r>
              <a:rPr lang="en-US" dirty="0"/>
              <a:t>Perform a physical inventory of the property and records reconciled with property records at least once every two years</a:t>
            </a:r>
          </a:p>
          <a:p>
            <a:r>
              <a:rPr lang="en-US" dirty="0"/>
              <a:t>Maintain strong internal controls over supplies, especially “attractive items” like computing devices</a:t>
            </a:r>
          </a:p>
          <a:p>
            <a:r>
              <a:rPr lang="en-US" dirty="0"/>
              <a:t>Intangible property should only be used for the originally authorized purpose – 2 CFR 200.316</a:t>
            </a:r>
          </a:p>
          <a:p>
            <a:endParaRPr lang="en-US" dirty="0"/>
          </a:p>
        </p:txBody>
      </p:sp>
    </p:spTree>
    <p:extLst>
      <p:ext uri="{BB962C8B-B14F-4D97-AF65-F5344CB8AC3E}">
        <p14:creationId xmlns:p14="http://schemas.microsoft.com/office/powerpoint/2010/main" val="45884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CA20-394C-4EB0-96C5-E78B3F90B5D7}"/>
              </a:ext>
            </a:extLst>
          </p:cNvPr>
          <p:cNvSpPr>
            <a:spLocks noGrp="1"/>
          </p:cNvSpPr>
          <p:nvPr>
            <p:ph type="title"/>
          </p:nvPr>
        </p:nvSpPr>
        <p:spPr>
          <a:xfrm>
            <a:off x="477521" y="2229894"/>
            <a:ext cx="3535680" cy="903445"/>
          </a:xfrm>
        </p:spPr>
        <p:txBody>
          <a:bodyPr>
            <a:normAutofit fontScale="90000"/>
          </a:bodyPr>
          <a:lstStyle/>
          <a:p>
            <a:pPr algn="ctr"/>
            <a:r>
              <a:rPr lang="en-US" dirty="0"/>
              <a:t>Key Learning Items</a:t>
            </a:r>
          </a:p>
        </p:txBody>
      </p:sp>
      <p:sp>
        <p:nvSpPr>
          <p:cNvPr id="3" name="Slide Number Placeholder 2">
            <a:extLst>
              <a:ext uri="{FF2B5EF4-FFF2-40B4-BE49-F238E27FC236}">
                <a16:creationId xmlns:a16="http://schemas.microsoft.com/office/drawing/2014/main" id="{6E73B39B-2A83-49E5-992B-4D7D56FFE52F}"/>
              </a:ext>
            </a:extLst>
          </p:cNvPr>
          <p:cNvSpPr>
            <a:spLocks noGrp="1"/>
          </p:cNvSpPr>
          <p:nvPr>
            <p:ph type="sldNum" sz="quarter" idx="12"/>
          </p:nvPr>
        </p:nvSpPr>
        <p:spPr/>
        <p:txBody>
          <a:bodyPr/>
          <a:lstStyle/>
          <a:p>
            <a:fld id="{B212C38A-D241-7041-9EFC-6446870ABFAA}" type="slidenum">
              <a:rPr lang="en-US" smtClean="0"/>
              <a:t>4</a:t>
            </a:fld>
            <a:endParaRPr lang="en-US" dirty="0"/>
          </a:p>
        </p:txBody>
      </p:sp>
      <p:sp>
        <p:nvSpPr>
          <p:cNvPr id="4" name="Content Placeholder 3">
            <a:extLst>
              <a:ext uri="{FF2B5EF4-FFF2-40B4-BE49-F238E27FC236}">
                <a16:creationId xmlns:a16="http://schemas.microsoft.com/office/drawing/2014/main" id="{F81D0C06-3982-4BAB-92C2-7ED6C77C3BAE}"/>
              </a:ext>
            </a:extLst>
          </p:cNvPr>
          <p:cNvSpPr>
            <a:spLocks noGrp="1"/>
          </p:cNvSpPr>
          <p:nvPr>
            <p:ph idx="1"/>
          </p:nvPr>
        </p:nvSpPr>
        <p:spPr/>
        <p:txBody>
          <a:bodyPr>
            <a:normAutofit lnSpcReduction="10000"/>
          </a:bodyPr>
          <a:lstStyle/>
          <a:p>
            <a:r>
              <a:rPr lang="en-US" dirty="0"/>
              <a:t>What is Cash Management?</a:t>
            </a:r>
          </a:p>
          <a:p>
            <a:r>
              <a:rPr lang="en-US" dirty="0"/>
              <a:t>Types of Cash Payment Methods</a:t>
            </a:r>
          </a:p>
          <a:p>
            <a:r>
              <a:rPr lang="en-US" dirty="0"/>
              <a:t>Requirements of Cash Management </a:t>
            </a:r>
          </a:p>
          <a:p>
            <a:r>
              <a:rPr lang="en-US" dirty="0"/>
              <a:t>Financial Management Elements</a:t>
            </a:r>
          </a:p>
          <a:p>
            <a:r>
              <a:rPr lang="en-US" dirty="0"/>
              <a:t>Allowable Cost Principles</a:t>
            </a:r>
          </a:p>
          <a:p>
            <a:r>
              <a:rPr lang="en-US" dirty="0"/>
              <a:t>Best Practices </a:t>
            </a:r>
          </a:p>
          <a:p>
            <a:r>
              <a:rPr lang="en-US" dirty="0"/>
              <a:t>What is Inventory Management?</a:t>
            </a:r>
          </a:p>
          <a:p>
            <a:r>
              <a:rPr lang="en-US" dirty="0"/>
              <a:t>Inventory and Property Records</a:t>
            </a:r>
          </a:p>
          <a:p>
            <a:r>
              <a:rPr lang="en-US" dirty="0"/>
              <a:t>Best Practices Inventory Management</a:t>
            </a:r>
          </a:p>
          <a:p>
            <a:r>
              <a:rPr lang="en-US" dirty="0"/>
              <a:t>Examples</a:t>
            </a:r>
          </a:p>
          <a:p>
            <a:endParaRPr lang="en-US" dirty="0"/>
          </a:p>
        </p:txBody>
      </p:sp>
      <p:pic>
        <p:nvPicPr>
          <p:cNvPr id="6" name="Picture 5">
            <a:extLst>
              <a:ext uri="{FF2B5EF4-FFF2-40B4-BE49-F238E27FC236}">
                <a16:creationId xmlns:a16="http://schemas.microsoft.com/office/drawing/2014/main" id="{F55EE5CB-0305-46AB-854E-8D5A27AF7DF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18942" y="3429000"/>
            <a:ext cx="509017" cy="509017"/>
          </a:xfrm>
          <a:prstGeom prst="rect">
            <a:avLst/>
          </a:prstGeom>
        </p:spPr>
      </p:pic>
    </p:spTree>
    <p:extLst>
      <p:ext uri="{BB962C8B-B14F-4D97-AF65-F5344CB8AC3E}">
        <p14:creationId xmlns:p14="http://schemas.microsoft.com/office/powerpoint/2010/main" val="3184269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026F-2DAE-4323-9B0B-EE9D52DA68C3}"/>
              </a:ext>
            </a:extLst>
          </p:cNvPr>
          <p:cNvSpPr>
            <a:spLocks noGrp="1"/>
          </p:cNvSpPr>
          <p:nvPr>
            <p:ph type="title"/>
          </p:nvPr>
        </p:nvSpPr>
        <p:spPr/>
        <p:txBody>
          <a:bodyPr/>
          <a:lstStyle/>
          <a:p>
            <a:r>
              <a:rPr lang="en-US" dirty="0"/>
              <a:t>Disposition of Property</a:t>
            </a:r>
          </a:p>
        </p:txBody>
      </p:sp>
      <p:sp>
        <p:nvSpPr>
          <p:cNvPr id="3" name="Slide Number Placeholder 2">
            <a:extLst>
              <a:ext uri="{FF2B5EF4-FFF2-40B4-BE49-F238E27FC236}">
                <a16:creationId xmlns:a16="http://schemas.microsoft.com/office/drawing/2014/main" id="{8937913B-D85E-4B4B-A6C5-379335E9722F}"/>
              </a:ext>
            </a:extLst>
          </p:cNvPr>
          <p:cNvSpPr>
            <a:spLocks noGrp="1"/>
          </p:cNvSpPr>
          <p:nvPr>
            <p:ph type="sldNum" sz="quarter" idx="12"/>
          </p:nvPr>
        </p:nvSpPr>
        <p:spPr/>
        <p:txBody>
          <a:bodyPr/>
          <a:lstStyle/>
          <a:p>
            <a:fld id="{B212C38A-D241-7041-9EFC-6446870ABFAA}" type="slidenum">
              <a:rPr lang="en-US" smtClean="0"/>
              <a:t>40</a:t>
            </a:fld>
            <a:endParaRPr lang="en-US" dirty="0"/>
          </a:p>
        </p:txBody>
      </p:sp>
      <p:sp>
        <p:nvSpPr>
          <p:cNvPr id="4" name="Content Placeholder 3">
            <a:extLst>
              <a:ext uri="{FF2B5EF4-FFF2-40B4-BE49-F238E27FC236}">
                <a16:creationId xmlns:a16="http://schemas.microsoft.com/office/drawing/2014/main" id="{6894315B-D9B4-41B3-A621-994C00AEC4B5}"/>
              </a:ext>
            </a:extLst>
          </p:cNvPr>
          <p:cNvSpPr>
            <a:spLocks noGrp="1"/>
          </p:cNvSpPr>
          <p:nvPr>
            <p:ph idx="1"/>
          </p:nvPr>
        </p:nvSpPr>
        <p:spPr/>
        <p:txBody>
          <a:bodyPr>
            <a:normAutofit/>
          </a:bodyPr>
          <a:lstStyle/>
          <a:p>
            <a:r>
              <a:rPr lang="en-US" dirty="0"/>
              <a:t>What happens to property when a grant is over?</a:t>
            </a:r>
          </a:p>
          <a:p>
            <a:pPr lvl="1"/>
            <a:r>
              <a:rPr lang="en-US" dirty="0"/>
              <a:t>Uniform Guidance outlines disposition procedures for different types of property</a:t>
            </a:r>
          </a:p>
          <a:p>
            <a:pPr lvl="1"/>
            <a:r>
              <a:rPr lang="en-US" dirty="0"/>
              <a:t>2 CFR 200.311-313</a:t>
            </a:r>
          </a:p>
          <a:p>
            <a:r>
              <a:rPr lang="en-US" dirty="0"/>
              <a:t>DOA Grants</a:t>
            </a:r>
          </a:p>
          <a:p>
            <a:pPr lvl="1"/>
            <a:r>
              <a:rPr lang="en-US" dirty="0"/>
              <a:t>The Uniform Guidance does not apply to your grant agreement under the American Rescue Plan Act</a:t>
            </a:r>
          </a:p>
        </p:txBody>
      </p:sp>
    </p:spTree>
    <p:extLst>
      <p:ext uri="{BB962C8B-B14F-4D97-AF65-F5344CB8AC3E}">
        <p14:creationId xmlns:p14="http://schemas.microsoft.com/office/powerpoint/2010/main" val="4129111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9E39-3668-4ABD-8577-3B9B56B57D0B}"/>
              </a:ext>
            </a:extLst>
          </p:cNvPr>
          <p:cNvSpPr>
            <a:spLocks noGrp="1"/>
          </p:cNvSpPr>
          <p:nvPr>
            <p:ph type="title"/>
          </p:nvPr>
        </p:nvSpPr>
        <p:spPr>
          <a:xfrm>
            <a:off x="458994" y="1308861"/>
            <a:ext cx="6806779" cy="1712636"/>
          </a:xfrm>
        </p:spPr>
        <p:txBody>
          <a:bodyPr/>
          <a:lstStyle/>
          <a:p>
            <a:r>
              <a:rPr lang="en-US" sz="5400" dirty="0"/>
              <a:t>Inventory Tracking Examples</a:t>
            </a:r>
          </a:p>
        </p:txBody>
      </p:sp>
    </p:spTree>
    <p:extLst>
      <p:ext uri="{BB962C8B-B14F-4D97-AF65-F5344CB8AC3E}">
        <p14:creationId xmlns:p14="http://schemas.microsoft.com/office/powerpoint/2010/main" val="1590834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2A03-47D8-40B5-81E4-0B08B6CD7FAD}"/>
              </a:ext>
            </a:extLst>
          </p:cNvPr>
          <p:cNvSpPr>
            <a:spLocks noGrp="1"/>
          </p:cNvSpPr>
          <p:nvPr>
            <p:ph type="title"/>
          </p:nvPr>
        </p:nvSpPr>
        <p:spPr/>
        <p:txBody>
          <a:bodyPr/>
          <a:lstStyle/>
          <a:p>
            <a:r>
              <a:rPr lang="en-US" dirty="0"/>
              <a:t>Ways to track physical inventory</a:t>
            </a:r>
          </a:p>
        </p:txBody>
      </p:sp>
      <p:sp>
        <p:nvSpPr>
          <p:cNvPr id="3" name="Slide Number Placeholder 2">
            <a:extLst>
              <a:ext uri="{FF2B5EF4-FFF2-40B4-BE49-F238E27FC236}">
                <a16:creationId xmlns:a16="http://schemas.microsoft.com/office/drawing/2014/main" id="{092025FA-479C-4482-8AA6-5AAC107475D1}"/>
              </a:ext>
            </a:extLst>
          </p:cNvPr>
          <p:cNvSpPr>
            <a:spLocks noGrp="1"/>
          </p:cNvSpPr>
          <p:nvPr>
            <p:ph type="sldNum" sz="quarter" idx="12"/>
          </p:nvPr>
        </p:nvSpPr>
        <p:spPr/>
        <p:txBody>
          <a:bodyPr/>
          <a:lstStyle/>
          <a:p>
            <a:fld id="{B212C38A-D241-7041-9EFC-6446870ABFAA}" type="slidenum">
              <a:rPr lang="en-US" smtClean="0"/>
              <a:t>42</a:t>
            </a:fld>
            <a:endParaRPr lang="en-US" dirty="0"/>
          </a:p>
        </p:txBody>
      </p:sp>
      <p:sp>
        <p:nvSpPr>
          <p:cNvPr id="4" name="Content Placeholder 3">
            <a:extLst>
              <a:ext uri="{FF2B5EF4-FFF2-40B4-BE49-F238E27FC236}">
                <a16:creationId xmlns:a16="http://schemas.microsoft.com/office/drawing/2014/main" id="{95164C13-115C-45F9-921B-FDE5C8C1E5B5}"/>
              </a:ext>
            </a:extLst>
          </p:cNvPr>
          <p:cNvSpPr>
            <a:spLocks noGrp="1"/>
          </p:cNvSpPr>
          <p:nvPr>
            <p:ph idx="1"/>
          </p:nvPr>
        </p:nvSpPr>
        <p:spPr/>
        <p:txBody>
          <a:bodyPr/>
          <a:lstStyle/>
          <a:p>
            <a:r>
              <a:rPr lang="en-US" dirty="0"/>
              <a:t>Forms should answer the following:</a:t>
            </a:r>
          </a:p>
          <a:p>
            <a:pPr lvl="1"/>
            <a:r>
              <a:rPr lang="en-US" dirty="0"/>
              <a:t>What is the property?</a:t>
            </a:r>
          </a:p>
          <a:p>
            <a:pPr lvl="1"/>
            <a:r>
              <a:rPr lang="en-US" dirty="0"/>
              <a:t>How many of the item did you purchase?</a:t>
            </a:r>
          </a:p>
          <a:p>
            <a:pPr lvl="1"/>
            <a:r>
              <a:rPr lang="en-US" dirty="0"/>
              <a:t>What funding source was used? What percentage was grant funded?</a:t>
            </a:r>
          </a:p>
          <a:p>
            <a:pPr lvl="1"/>
            <a:r>
              <a:rPr lang="en-US" dirty="0"/>
              <a:t>How will the property be used?</a:t>
            </a:r>
          </a:p>
          <a:p>
            <a:pPr lvl="1"/>
            <a:r>
              <a:rPr lang="en-US" dirty="0"/>
              <a:t>Who is responsible for the property?</a:t>
            </a:r>
          </a:p>
        </p:txBody>
      </p:sp>
    </p:spTree>
    <p:extLst>
      <p:ext uri="{BB962C8B-B14F-4D97-AF65-F5344CB8AC3E}">
        <p14:creationId xmlns:p14="http://schemas.microsoft.com/office/powerpoint/2010/main" val="3762696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D087-5E8E-4476-B905-B1C41DB344D3}"/>
              </a:ext>
            </a:extLst>
          </p:cNvPr>
          <p:cNvSpPr>
            <a:spLocks noGrp="1"/>
          </p:cNvSpPr>
          <p:nvPr>
            <p:ph type="title"/>
          </p:nvPr>
        </p:nvSpPr>
        <p:spPr/>
        <p:txBody>
          <a:bodyPr/>
          <a:lstStyle/>
          <a:p>
            <a:r>
              <a:rPr lang="en-US" dirty="0"/>
              <a:t>Inventory Acknowledgement Form</a:t>
            </a:r>
          </a:p>
        </p:txBody>
      </p:sp>
      <p:sp>
        <p:nvSpPr>
          <p:cNvPr id="3" name="Slide Number Placeholder 2">
            <a:extLst>
              <a:ext uri="{FF2B5EF4-FFF2-40B4-BE49-F238E27FC236}">
                <a16:creationId xmlns:a16="http://schemas.microsoft.com/office/drawing/2014/main" id="{559BDEDF-7D90-484C-A537-D327AFDA00C6}"/>
              </a:ext>
            </a:extLst>
          </p:cNvPr>
          <p:cNvSpPr>
            <a:spLocks noGrp="1"/>
          </p:cNvSpPr>
          <p:nvPr>
            <p:ph type="sldNum" sz="quarter" idx="12"/>
          </p:nvPr>
        </p:nvSpPr>
        <p:spPr/>
        <p:txBody>
          <a:bodyPr/>
          <a:lstStyle/>
          <a:p>
            <a:fld id="{B212C38A-D241-7041-9EFC-6446870ABFAA}" type="slidenum">
              <a:rPr lang="en-US" smtClean="0"/>
              <a:t>43</a:t>
            </a:fld>
            <a:endParaRPr lang="en-US" dirty="0"/>
          </a:p>
        </p:txBody>
      </p:sp>
      <p:sp>
        <p:nvSpPr>
          <p:cNvPr id="8" name="TextBox 7">
            <a:extLst>
              <a:ext uri="{FF2B5EF4-FFF2-40B4-BE49-F238E27FC236}">
                <a16:creationId xmlns:a16="http://schemas.microsoft.com/office/drawing/2014/main" id="{73238490-1AD9-42BF-A96C-32DE7ED35B9C}"/>
              </a:ext>
            </a:extLst>
          </p:cNvPr>
          <p:cNvSpPr txBox="1"/>
          <p:nvPr/>
        </p:nvSpPr>
        <p:spPr>
          <a:xfrm>
            <a:off x="689267" y="2129987"/>
            <a:ext cx="10241280" cy="3385542"/>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Create a form to include staff name, contact number, office name, equipment or supplies are being dropped, and facility address</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Include list of all the equipment, supplies dropped at the facility</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Require signature and date by personnel or facility in-charge</a:t>
            </a:r>
          </a:p>
          <a:p>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08306811"/>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383A-3444-47F2-B5E8-530DA91692F5}"/>
              </a:ext>
            </a:extLst>
          </p:cNvPr>
          <p:cNvSpPr>
            <a:spLocks noGrp="1"/>
          </p:cNvSpPr>
          <p:nvPr>
            <p:ph type="title"/>
          </p:nvPr>
        </p:nvSpPr>
        <p:spPr/>
        <p:txBody>
          <a:bodyPr/>
          <a:lstStyle/>
          <a:p>
            <a:r>
              <a:rPr lang="en-US" dirty="0">
                <a:latin typeface="Arial"/>
                <a:cs typeface="Arial"/>
              </a:rPr>
              <a:t> Record Retention</a:t>
            </a:r>
          </a:p>
        </p:txBody>
      </p:sp>
      <p:sp>
        <p:nvSpPr>
          <p:cNvPr id="3" name="Slide Number Placeholder 2">
            <a:extLst>
              <a:ext uri="{FF2B5EF4-FFF2-40B4-BE49-F238E27FC236}">
                <a16:creationId xmlns:a16="http://schemas.microsoft.com/office/drawing/2014/main" id="{CFA4AE28-3FC5-4A0A-A3D0-A5CBB8EDA690}"/>
              </a:ext>
            </a:extLst>
          </p:cNvPr>
          <p:cNvSpPr>
            <a:spLocks noGrp="1"/>
          </p:cNvSpPr>
          <p:nvPr>
            <p:ph type="sldNum" sz="quarter" idx="12"/>
          </p:nvPr>
        </p:nvSpPr>
        <p:spPr/>
        <p:txBody>
          <a:bodyPr/>
          <a:lstStyle/>
          <a:p>
            <a:fld id="{B212C38A-D241-7041-9EFC-6446870ABFAA}" type="slidenum">
              <a:rPr lang="en-US" smtClean="0"/>
              <a:t>44</a:t>
            </a:fld>
            <a:endParaRPr lang="en-US" dirty="0"/>
          </a:p>
        </p:txBody>
      </p:sp>
      <p:sp>
        <p:nvSpPr>
          <p:cNvPr id="4" name="Content Placeholder 3">
            <a:extLst>
              <a:ext uri="{FF2B5EF4-FFF2-40B4-BE49-F238E27FC236}">
                <a16:creationId xmlns:a16="http://schemas.microsoft.com/office/drawing/2014/main" id="{11CA6404-97B6-46D3-B186-2958D40084F5}"/>
              </a:ext>
            </a:extLst>
          </p:cNvPr>
          <p:cNvSpPr>
            <a:spLocks noGrp="1"/>
          </p:cNvSpPr>
          <p:nvPr>
            <p:ph idx="1"/>
          </p:nvPr>
        </p:nvSpPr>
        <p:spPr/>
        <p:txBody>
          <a:bodyPr vert="horz" lIns="0" tIns="45720" rIns="0" bIns="45720" rtlCol="0" anchor="t">
            <a:normAutofit/>
          </a:bodyPr>
          <a:lstStyle/>
          <a:p>
            <a:r>
              <a:rPr lang="en-US" dirty="0">
                <a:latin typeface="Arial"/>
                <a:cs typeface="Arial"/>
              </a:rPr>
              <a:t>Files related to the Grant must be retained for a period of five years after the period of performance ends </a:t>
            </a:r>
            <a:endParaRPr lang="en-US" dirty="0"/>
          </a:p>
          <a:p>
            <a:r>
              <a:rPr lang="en-US" dirty="0">
                <a:latin typeface="Arial"/>
                <a:cs typeface="Arial"/>
              </a:rPr>
              <a:t>Includes inventory records</a:t>
            </a:r>
          </a:p>
          <a:p>
            <a:r>
              <a:rPr lang="en-US" dirty="0">
                <a:latin typeface="Arial"/>
                <a:cs typeface="Arial"/>
              </a:rPr>
              <a:t>Requirements apply to agreements terminated prior to the end date</a:t>
            </a:r>
          </a:p>
          <a:p>
            <a:endParaRPr lang="en-US" dirty="0"/>
          </a:p>
        </p:txBody>
      </p:sp>
    </p:spTree>
    <p:extLst>
      <p:ext uri="{BB962C8B-B14F-4D97-AF65-F5344CB8AC3E}">
        <p14:creationId xmlns:p14="http://schemas.microsoft.com/office/powerpoint/2010/main" val="215682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026F-2DAE-4323-9B0B-EE9D52DA68C3}"/>
              </a:ext>
            </a:extLst>
          </p:cNvPr>
          <p:cNvSpPr>
            <a:spLocks noGrp="1"/>
          </p:cNvSpPr>
          <p:nvPr>
            <p:ph type="title"/>
          </p:nvPr>
        </p:nvSpPr>
        <p:spPr/>
        <p:txBody>
          <a:bodyPr/>
          <a:lstStyle/>
          <a:p>
            <a:r>
              <a:rPr lang="en-US" dirty="0"/>
              <a:t>Inventory Listing – Sample</a:t>
            </a:r>
          </a:p>
        </p:txBody>
      </p:sp>
      <p:sp>
        <p:nvSpPr>
          <p:cNvPr id="3" name="Slide Number Placeholder 2">
            <a:extLst>
              <a:ext uri="{FF2B5EF4-FFF2-40B4-BE49-F238E27FC236}">
                <a16:creationId xmlns:a16="http://schemas.microsoft.com/office/drawing/2014/main" id="{8937913B-D85E-4B4B-A6C5-379335E9722F}"/>
              </a:ext>
            </a:extLst>
          </p:cNvPr>
          <p:cNvSpPr>
            <a:spLocks noGrp="1"/>
          </p:cNvSpPr>
          <p:nvPr>
            <p:ph type="sldNum" sz="quarter" idx="12"/>
          </p:nvPr>
        </p:nvSpPr>
        <p:spPr/>
        <p:txBody>
          <a:bodyPr/>
          <a:lstStyle/>
          <a:p>
            <a:fld id="{B212C38A-D241-7041-9EFC-6446870ABFAA}" type="slidenum">
              <a:rPr lang="en-US" smtClean="0"/>
              <a:t>45</a:t>
            </a:fld>
            <a:endParaRPr lang="en-US" dirty="0"/>
          </a:p>
        </p:txBody>
      </p:sp>
      <p:graphicFrame>
        <p:nvGraphicFramePr>
          <p:cNvPr id="5" name="Content Placeholder 4">
            <a:extLst>
              <a:ext uri="{FF2B5EF4-FFF2-40B4-BE49-F238E27FC236}">
                <a16:creationId xmlns:a16="http://schemas.microsoft.com/office/drawing/2014/main" id="{B026E451-5923-4362-8549-F706E1D7C137}"/>
              </a:ext>
            </a:extLst>
          </p:cNvPr>
          <p:cNvGraphicFramePr>
            <a:graphicFrameLocks noGrp="1"/>
          </p:cNvGraphicFramePr>
          <p:nvPr>
            <p:ph idx="1"/>
            <p:extLst>
              <p:ext uri="{D42A27DB-BD31-4B8C-83A1-F6EECF244321}">
                <p14:modId xmlns:p14="http://schemas.microsoft.com/office/powerpoint/2010/main" val="657402866"/>
              </p:ext>
            </p:extLst>
          </p:nvPr>
        </p:nvGraphicFramePr>
        <p:xfrm>
          <a:off x="1042737" y="1892968"/>
          <a:ext cx="10331116" cy="3619932"/>
        </p:xfrm>
        <a:graphic>
          <a:graphicData uri="http://schemas.openxmlformats.org/drawingml/2006/table">
            <a:tbl>
              <a:tblPr firstRow="1" firstCol="1" bandRow="1">
                <a:tableStyleId>{5C22544A-7EE6-4342-B048-85BDC9FD1C3A}</a:tableStyleId>
              </a:tblPr>
              <a:tblGrid>
                <a:gridCol w="1075970">
                  <a:extLst>
                    <a:ext uri="{9D8B030D-6E8A-4147-A177-3AD203B41FA5}">
                      <a16:colId xmlns:a16="http://schemas.microsoft.com/office/drawing/2014/main" val="2559066918"/>
                    </a:ext>
                  </a:extLst>
                </a:gridCol>
                <a:gridCol w="602932">
                  <a:extLst>
                    <a:ext uri="{9D8B030D-6E8A-4147-A177-3AD203B41FA5}">
                      <a16:colId xmlns:a16="http://schemas.microsoft.com/office/drawing/2014/main" val="1818291698"/>
                    </a:ext>
                  </a:extLst>
                </a:gridCol>
                <a:gridCol w="1271853">
                  <a:extLst>
                    <a:ext uri="{9D8B030D-6E8A-4147-A177-3AD203B41FA5}">
                      <a16:colId xmlns:a16="http://schemas.microsoft.com/office/drawing/2014/main" val="4101360543"/>
                    </a:ext>
                  </a:extLst>
                </a:gridCol>
                <a:gridCol w="1335759">
                  <a:extLst>
                    <a:ext uri="{9D8B030D-6E8A-4147-A177-3AD203B41FA5}">
                      <a16:colId xmlns:a16="http://schemas.microsoft.com/office/drawing/2014/main" val="1101437533"/>
                    </a:ext>
                  </a:extLst>
                </a:gridCol>
                <a:gridCol w="1335759">
                  <a:extLst>
                    <a:ext uri="{9D8B030D-6E8A-4147-A177-3AD203B41FA5}">
                      <a16:colId xmlns:a16="http://schemas.microsoft.com/office/drawing/2014/main" val="3135934193"/>
                    </a:ext>
                  </a:extLst>
                </a:gridCol>
                <a:gridCol w="1307973">
                  <a:extLst>
                    <a:ext uri="{9D8B030D-6E8A-4147-A177-3AD203B41FA5}">
                      <a16:colId xmlns:a16="http://schemas.microsoft.com/office/drawing/2014/main" val="2674539250"/>
                    </a:ext>
                  </a:extLst>
                </a:gridCol>
                <a:gridCol w="1087083">
                  <a:extLst>
                    <a:ext uri="{9D8B030D-6E8A-4147-A177-3AD203B41FA5}">
                      <a16:colId xmlns:a16="http://schemas.microsoft.com/office/drawing/2014/main" val="1809928861"/>
                    </a:ext>
                  </a:extLst>
                </a:gridCol>
                <a:gridCol w="1212811">
                  <a:extLst>
                    <a:ext uri="{9D8B030D-6E8A-4147-A177-3AD203B41FA5}">
                      <a16:colId xmlns:a16="http://schemas.microsoft.com/office/drawing/2014/main" val="3880251372"/>
                    </a:ext>
                  </a:extLst>
                </a:gridCol>
                <a:gridCol w="1100976">
                  <a:extLst>
                    <a:ext uri="{9D8B030D-6E8A-4147-A177-3AD203B41FA5}">
                      <a16:colId xmlns:a16="http://schemas.microsoft.com/office/drawing/2014/main" val="1323376441"/>
                    </a:ext>
                  </a:extLst>
                </a:gridCol>
              </a:tblGrid>
              <a:tr h="239954">
                <a:tc>
                  <a:txBody>
                    <a:bodyPr/>
                    <a:lstStyle/>
                    <a:p>
                      <a:pPr marL="0" marR="0" algn="ctr">
                        <a:lnSpc>
                          <a:spcPct val="150000"/>
                        </a:lnSpc>
                        <a:spcBef>
                          <a:spcPts val="0"/>
                        </a:spcBef>
                        <a:spcAft>
                          <a:spcPts val="0"/>
                        </a:spcAft>
                      </a:pPr>
                      <a:r>
                        <a:rPr lang="en-US" sz="1000" dirty="0">
                          <a:effectLst/>
                        </a:rPr>
                        <a:t>Item Name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dirty="0">
                          <a:effectLst/>
                        </a:rPr>
                        <a:t>Item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dirty="0">
                          <a:effectLst/>
                          <a:latin typeface="+mn-lt"/>
                        </a:rPr>
                        <a:t>Equipment Type</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Quantity</a:t>
                      </a:r>
                    </a:p>
                  </a:txBody>
                  <a:tcPr marL="68580" marR="68580" marT="0" marB="0"/>
                </a:tc>
                <a:tc>
                  <a:txBody>
                    <a:bodyPr/>
                    <a:lstStyle/>
                    <a:p>
                      <a:pPr marL="0" marR="0" algn="ctr">
                        <a:lnSpc>
                          <a:spcPct val="150000"/>
                        </a:lnSpc>
                        <a:spcBef>
                          <a:spcPts val="0"/>
                        </a:spcBef>
                        <a:spcAft>
                          <a:spcPts val="0"/>
                        </a:spcAft>
                      </a:pPr>
                      <a:r>
                        <a:rPr lang="en-US" sz="1000" dirty="0">
                          <a:effectLst/>
                        </a:rPr>
                        <a:t>Purchase Date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dirty="0">
                          <a:effectLst/>
                        </a:rPr>
                        <a:t>Purchase Price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dirty="0">
                          <a:effectLst/>
                        </a:rPr>
                        <a:t>Fund Source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dirty="0">
                          <a:effectLst/>
                        </a:rPr>
                        <a:t>Contact Person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dirty="0">
                          <a:effectLst/>
                        </a:rPr>
                        <a:t>Email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113526"/>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337647"/>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2135338"/>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947603"/>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337663"/>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7227243"/>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910471"/>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4145305"/>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1331834"/>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8510673"/>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868474"/>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287321"/>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700197"/>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3449411"/>
                  </a:ext>
                </a:extLst>
              </a:tr>
              <a:tr h="239954">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0313875"/>
                  </a:ext>
                </a:extLst>
              </a:tr>
            </a:tbl>
          </a:graphicData>
        </a:graphic>
      </p:graphicFrame>
    </p:spTree>
    <p:extLst>
      <p:ext uri="{BB962C8B-B14F-4D97-AF65-F5344CB8AC3E}">
        <p14:creationId xmlns:p14="http://schemas.microsoft.com/office/powerpoint/2010/main" val="4223201221"/>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026F-2DAE-4323-9B0B-EE9D52DA68C3}"/>
              </a:ext>
            </a:extLst>
          </p:cNvPr>
          <p:cNvSpPr>
            <a:spLocks noGrp="1"/>
          </p:cNvSpPr>
          <p:nvPr>
            <p:ph type="title"/>
          </p:nvPr>
        </p:nvSpPr>
        <p:spPr/>
        <p:txBody>
          <a:bodyPr/>
          <a:lstStyle/>
          <a:p>
            <a:r>
              <a:rPr lang="en-US" dirty="0"/>
              <a:t>Inventory Responsibility/Checkout – Sample </a:t>
            </a:r>
          </a:p>
        </p:txBody>
      </p:sp>
      <p:sp>
        <p:nvSpPr>
          <p:cNvPr id="3" name="Slide Number Placeholder 2">
            <a:extLst>
              <a:ext uri="{FF2B5EF4-FFF2-40B4-BE49-F238E27FC236}">
                <a16:creationId xmlns:a16="http://schemas.microsoft.com/office/drawing/2014/main" id="{8937913B-D85E-4B4B-A6C5-379335E9722F}"/>
              </a:ext>
            </a:extLst>
          </p:cNvPr>
          <p:cNvSpPr>
            <a:spLocks noGrp="1"/>
          </p:cNvSpPr>
          <p:nvPr>
            <p:ph type="sldNum" sz="quarter" idx="12"/>
          </p:nvPr>
        </p:nvSpPr>
        <p:spPr/>
        <p:txBody>
          <a:bodyPr/>
          <a:lstStyle/>
          <a:p>
            <a:fld id="{B212C38A-D241-7041-9EFC-6446870ABFAA}" type="slidenum">
              <a:rPr lang="en-US" smtClean="0"/>
              <a:t>46</a:t>
            </a:fld>
            <a:endParaRPr lang="en-US" dirty="0"/>
          </a:p>
        </p:txBody>
      </p:sp>
      <p:graphicFrame>
        <p:nvGraphicFramePr>
          <p:cNvPr id="5" name="Content Placeholder 4">
            <a:extLst>
              <a:ext uri="{FF2B5EF4-FFF2-40B4-BE49-F238E27FC236}">
                <a16:creationId xmlns:a16="http://schemas.microsoft.com/office/drawing/2014/main" id="{FE10E2F2-5FF3-49CA-A05F-4E43E778B66F}"/>
              </a:ext>
            </a:extLst>
          </p:cNvPr>
          <p:cNvGraphicFramePr>
            <a:graphicFrameLocks noGrp="1"/>
          </p:cNvGraphicFramePr>
          <p:nvPr>
            <p:ph idx="1"/>
            <p:extLst>
              <p:ext uri="{D42A27DB-BD31-4B8C-83A1-F6EECF244321}">
                <p14:modId xmlns:p14="http://schemas.microsoft.com/office/powerpoint/2010/main" val="1033451721"/>
              </p:ext>
            </p:extLst>
          </p:nvPr>
        </p:nvGraphicFramePr>
        <p:xfrm>
          <a:off x="1112108" y="1927654"/>
          <a:ext cx="8909222" cy="3783707"/>
        </p:xfrm>
        <a:graphic>
          <a:graphicData uri="http://schemas.openxmlformats.org/drawingml/2006/table">
            <a:tbl>
              <a:tblPr firstRow="1" firstCol="1" bandRow="1">
                <a:tableStyleId>{5C22544A-7EE6-4342-B048-85BDC9FD1C3A}</a:tableStyleId>
              </a:tblPr>
              <a:tblGrid>
                <a:gridCol w="910574">
                  <a:extLst>
                    <a:ext uri="{9D8B030D-6E8A-4147-A177-3AD203B41FA5}">
                      <a16:colId xmlns:a16="http://schemas.microsoft.com/office/drawing/2014/main" val="357504293"/>
                    </a:ext>
                  </a:extLst>
                </a:gridCol>
                <a:gridCol w="827447">
                  <a:extLst>
                    <a:ext uri="{9D8B030D-6E8A-4147-A177-3AD203B41FA5}">
                      <a16:colId xmlns:a16="http://schemas.microsoft.com/office/drawing/2014/main" val="2992814373"/>
                    </a:ext>
                  </a:extLst>
                </a:gridCol>
                <a:gridCol w="2206523">
                  <a:extLst>
                    <a:ext uri="{9D8B030D-6E8A-4147-A177-3AD203B41FA5}">
                      <a16:colId xmlns:a16="http://schemas.microsoft.com/office/drawing/2014/main" val="2255793524"/>
                    </a:ext>
                  </a:extLst>
                </a:gridCol>
                <a:gridCol w="1535290">
                  <a:extLst>
                    <a:ext uri="{9D8B030D-6E8A-4147-A177-3AD203B41FA5}">
                      <a16:colId xmlns:a16="http://schemas.microsoft.com/office/drawing/2014/main" val="1386475272"/>
                    </a:ext>
                  </a:extLst>
                </a:gridCol>
                <a:gridCol w="3429388">
                  <a:extLst>
                    <a:ext uri="{9D8B030D-6E8A-4147-A177-3AD203B41FA5}">
                      <a16:colId xmlns:a16="http://schemas.microsoft.com/office/drawing/2014/main" val="1155201109"/>
                    </a:ext>
                  </a:extLst>
                </a:gridCol>
              </a:tblGrid>
              <a:tr h="222571">
                <a:tc>
                  <a:txBody>
                    <a:bodyPr/>
                    <a:lstStyle/>
                    <a:p>
                      <a:pPr marL="0" marR="0" algn="just">
                        <a:lnSpc>
                          <a:spcPct val="150000"/>
                        </a:lnSpc>
                        <a:spcBef>
                          <a:spcPts val="0"/>
                        </a:spcBef>
                        <a:spcAft>
                          <a:spcPts val="0"/>
                        </a:spcAft>
                      </a:pPr>
                      <a:r>
                        <a:rPr lang="en-US" sz="1000" dirty="0">
                          <a:effectLst/>
                          <a:latin typeface="+mn-lt"/>
                        </a:rPr>
                        <a:t>Item Name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User</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latin typeface="+mn-lt"/>
                        </a:rPr>
                        <a:t>Checkout Date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Check-In Date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Notes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7646994"/>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5104739"/>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56630"/>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896777"/>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621912"/>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1392668"/>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1774640"/>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8850648"/>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2443767"/>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709592"/>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717867"/>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736891"/>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625573"/>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371055"/>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0980941"/>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126135"/>
                  </a:ext>
                </a:extLst>
              </a:tr>
              <a:tr h="222571">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222372"/>
                  </a:ext>
                </a:extLst>
              </a:tr>
            </a:tbl>
          </a:graphicData>
        </a:graphic>
      </p:graphicFrame>
    </p:spTree>
    <p:extLst>
      <p:ext uri="{BB962C8B-B14F-4D97-AF65-F5344CB8AC3E}">
        <p14:creationId xmlns:p14="http://schemas.microsoft.com/office/powerpoint/2010/main" val="1422242067"/>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Thank you!</a:t>
            </a:r>
          </a:p>
        </p:txBody>
      </p:sp>
      <p:pic>
        <p:nvPicPr>
          <p:cNvPr id="3" name="Picture 2">
            <a:extLst>
              <a:ext uri="{FF2B5EF4-FFF2-40B4-BE49-F238E27FC236}">
                <a16:creationId xmlns:a16="http://schemas.microsoft.com/office/drawing/2014/main" id="{635A32CE-5C80-4B6A-8B1F-201696230892}"/>
              </a:ext>
            </a:extLst>
          </p:cNvPr>
          <p:cNvPicPr>
            <a:picLocks noChangeAspect="1"/>
          </p:cNvPicPr>
          <p:nvPr/>
        </p:nvPicPr>
        <p:blipFill>
          <a:blip r:embed="rId3"/>
          <a:stretch>
            <a:fillRect/>
          </a:stretch>
        </p:blipFill>
        <p:spPr>
          <a:xfrm>
            <a:off x="10180627" y="2472374"/>
            <a:ext cx="1737511" cy="1737511"/>
          </a:xfrm>
          <a:prstGeom prst="rect">
            <a:avLst/>
          </a:prstGeom>
        </p:spPr>
      </p:pic>
      <p:pic>
        <p:nvPicPr>
          <p:cNvPr id="4" name="Picture 3">
            <a:extLst>
              <a:ext uri="{FF2B5EF4-FFF2-40B4-BE49-F238E27FC236}">
                <a16:creationId xmlns:a16="http://schemas.microsoft.com/office/drawing/2014/main" id="{015A5E78-5B58-4366-8245-0CC493B8BE27}"/>
              </a:ext>
            </a:extLst>
          </p:cNvPr>
          <p:cNvPicPr>
            <a:picLocks noChangeAspect="1"/>
          </p:cNvPicPr>
          <p:nvPr/>
        </p:nvPicPr>
        <p:blipFill>
          <a:blip r:embed="rId4"/>
          <a:stretch>
            <a:fillRect/>
          </a:stretch>
        </p:blipFill>
        <p:spPr>
          <a:xfrm>
            <a:off x="9541565" y="4209885"/>
            <a:ext cx="2650435" cy="742354"/>
          </a:xfrm>
          <a:prstGeom prst="rect">
            <a:avLst/>
          </a:prstGeom>
        </p:spPr>
      </p:pic>
    </p:spTree>
    <p:extLst>
      <p:ext uri="{BB962C8B-B14F-4D97-AF65-F5344CB8AC3E}">
        <p14:creationId xmlns:p14="http://schemas.microsoft.com/office/powerpoint/2010/main" val="167986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E68C-6E53-4D61-98EC-D300E6C5A172}"/>
              </a:ext>
            </a:extLst>
          </p:cNvPr>
          <p:cNvSpPr>
            <a:spLocks noGrp="1"/>
          </p:cNvSpPr>
          <p:nvPr>
            <p:ph type="title"/>
          </p:nvPr>
        </p:nvSpPr>
        <p:spPr/>
        <p:txBody>
          <a:bodyPr>
            <a:normAutofit fontScale="90000"/>
          </a:bodyPr>
          <a:lstStyle/>
          <a:p>
            <a:r>
              <a:rPr lang="en-US" dirty="0"/>
              <a:t>Overlap Between Topics</a:t>
            </a:r>
          </a:p>
        </p:txBody>
      </p:sp>
      <p:sp>
        <p:nvSpPr>
          <p:cNvPr id="3" name="Slide Number Placeholder 2">
            <a:extLst>
              <a:ext uri="{FF2B5EF4-FFF2-40B4-BE49-F238E27FC236}">
                <a16:creationId xmlns:a16="http://schemas.microsoft.com/office/drawing/2014/main" id="{77F5796F-9630-4167-B8D2-B655ECA4AE7E}"/>
              </a:ext>
            </a:extLst>
          </p:cNvPr>
          <p:cNvSpPr>
            <a:spLocks noGrp="1"/>
          </p:cNvSpPr>
          <p:nvPr>
            <p:ph type="sldNum" sz="quarter" idx="12"/>
          </p:nvPr>
        </p:nvSpPr>
        <p:spPr/>
        <p:txBody>
          <a:bodyPr/>
          <a:lstStyle/>
          <a:p>
            <a:fld id="{B212C38A-D241-7041-9EFC-6446870ABFAA}" type="slidenum">
              <a:rPr lang="en-US" smtClean="0"/>
              <a:t>5</a:t>
            </a:fld>
            <a:endParaRPr lang="en-US" dirty="0"/>
          </a:p>
        </p:txBody>
      </p:sp>
      <p:graphicFrame>
        <p:nvGraphicFramePr>
          <p:cNvPr id="5" name="Content Placeholder 4">
            <a:extLst>
              <a:ext uri="{FF2B5EF4-FFF2-40B4-BE49-F238E27FC236}">
                <a16:creationId xmlns:a16="http://schemas.microsoft.com/office/drawing/2014/main" id="{F8223A64-B3BE-4316-8CA2-BBA25BA3DFFB}"/>
              </a:ext>
            </a:extLst>
          </p:cNvPr>
          <p:cNvGraphicFramePr>
            <a:graphicFrameLocks noGrp="1"/>
          </p:cNvGraphicFramePr>
          <p:nvPr>
            <p:ph idx="1"/>
            <p:extLst>
              <p:ext uri="{D42A27DB-BD31-4B8C-83A1-F6EECF244321}">
                <p14:modId xmlns:p14="http://schemas.microsoft.com/office/powerpoint/2010/main" val="1161886946"/>
              </p:ext>
            </p:extLst>
          </p:nvPr>
        </p:nvGraphicFramePr>
        <p:xfrm>
          <a:off x="2227811" y="1663165"/>
          <a:ext cx="7119995" cy="404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07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E414-4D25-45F4-96D4-B69C769224A8}"/>
              </a:ext>
            </a:extLst>
          </p:cNvPr>
          <p:cNvSpPr>
            <a:spLocks noGrp="1"/>
          </p:cNvSpPr>
          <p:nvPr>
            <p:ph type="title"/>
          </p:nvPr>
        </p:nvSpPr>
        <p:spPr/>
        <p:txBody>
          <a:bodyPr>
            <a:normAutofit fontScale="90000"/>
          </a:bodyPr>
          <a:lstStyle/>
          <a:p>
            <a:r>
              <a:rPr lang="en-US" dirty="0"/>
              <a:t>What is Cash Management?</a:t>
            </a:r>
          </a:p>
        </p:txBody>
      </p:sp>
      <p:sp>
        <p:nvSpPr>
          <p:cNvPr id="3" name="Slide Number Placeholder 2">
            <a:extLst>
              <a:ext uri="{FF2B5EF4-FFF2-40B4-BE49-F238E27FC236}">
                <a16:creationId xmlns:a16="http://schemas.microsoft.com/office/drawing/2014/main" id="{E5CECFCF-6738-45E4-8A27-933341AB5A6E}"/>
              </a:ext>
            </a:extLst>
          </p:cNvPr>
          <p:cNvSpPr>
            <a:spLocks noGrp="1"/>
          </p:cNvSpPr>
          <p:nvPr>
            <p:ph type="sldNum" sz="quarter" idx="12"/>
          </p:nvPr>
        </p:nvSpPr>
        <p:spPr/>
        <p:txBody>
          <a:bodyPr/>
          <a:lstStyle/>
          <a:p>
            <a:fld id="{B212C38A-D241-7041-9EFC-6446870ABFAA}" type="slidenum">
              <a:rPr lang="en-US" smtClean="0"/>
              <a:t>6</a:t>
            </a:fld>
            <a:endParaRPr lang="en-US" dirty="0"/>
          </a:p>
        </p:txBody>
      </p:sp>
      <p:sp>
        <p:nvSpPr>
          <p:cNvPr id="4" name="Content Placeholder 3">
            <a:extLst>
              <a:ext uri="{FF2B5EF4-FFF2-40B4-BE49-F238E27FC236}">
                <a16:creationId xmlns:a16="http://schemas.microsoft.com/office/drawing/2014/main" id="{79326E0C-F7D1-46DA-A8BA-9B6834A18095}"/>
              </a:ext>
            </a:extLst>
          </p:cNvPr>
          <p:cNvSpPr>
            <a:spLocks noGrp="1"/>
          </p:cNvSpPr>
          <p:nvPr>
            <p:ph idx="1"/>
          </p:nvPr>
        </p:nvSpPr>
        <p:spPr/>
        <p:txBody>
          <a:bodyPr/>
          <a:lstStyle/>
          <a:p>
            <a:r>
              <a:rPr lang="en-US" dirty="0"/>
              <a:t>The process of collecting and managing cash flows</a:t>
            </a:r>
          </a:p>
          <a:p>
            <a:pPr lvl="1"/>
            <a:r>
              <a:rPr lang="en-US" dirty="0"/>
              <a:t>Accounts Receivable – What you’re owed</a:t>
            </a:r>
          </a:p>
          <a:p>
            <a:pPr lvl="1"/>
            <a:r>
              <a:rPr lang="en-US" dirty="0"/>
              <a:t>Accounts Payable – What you owe</a:t>
            </a:r>
          </a:p>
          <a:p>
            <a:pPr lvl="1"/>
            <a:r>
              <a:rPr lang="en-US" dirty="0"/>
              <a:t>Cash on hand – What’s in the bank</a:t>
            </a:r>
          </a:p>
          <a:p>
            <a:r>
              <a:rPr lang="en-US" dirty="0"/>
              <a:t>Every dollar has a role</a:t>
            </a:r>
          </a:p>
        </p:txBody>
      </p:sp>
    </p:spTree>
    <p:extLst>
      <p:ext uri="{BB962C8B-B14F-4D97-AF65-F5344CB8AC3E}">
        <p14:creationId xmlns:p14="http://schemas.microsoft.com/office/powerpoint/2010/main" val="85614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6A5D-9D83-4B74-9BD4-D8AC790267DA}"/>
              </a:ext>
            </a:extLst>
          </p:cNvPr>
          <p:cNvSpPr>
            <a:spLocks noGrp="1"/>
          </p:cNvSpPr>
          <p:nvPr>
            <p:ph type="title"/>
          </p:nvPr>
        </p:nvSpPr>
        <p:spPr/>
        <p:txBody>
          <a:bodyPr>
            <a:normAutofit fontScale="90000"/>
          </a:bodyPr>
          <a:lstStyle/>
          <a:p>
            <a:r>
              <a:rPr lang="en-US" dirty="0"/>
              <a:t>Accounts Receivable</a:t>
            </a:r>
          </a:p>
        </p:txBody>
      </p:sp>
      <p:sp>
        <p:nvSpPr>
          <p:cNvPr id="3" name="Slide Number Placeholder 2">
            <a:extLst>
              <a:ext uri="{FF2B5EF4-FFF2-40B4-BE49-F238E27FC236}">
                <a16:creationId xmlns:a16="http://schemas.microsoft.com/office/drawing/2014/main" id="{807F85D9-ABC1-4DB2-8975-C5692C6B5F19}"/>
              </a:ext>
            </a:extLst>
          </p:cNvPr>
          <p:cNvSpPr>
            <a:spLocks noGrp="1"/>
          </p:cNvSpPr>
          <p:nvPr>
            <p:ph type="sldNum" sz="quarter" idx="12"/>
          </p:nvPr>
        </p:nvSpPr>
        <p:spPr/>
        <p:txBody>
          <a:bodyPr/>
          <a:lstStyle/>
          <a:p>
            <a:fld id="{B212C38A-D241-7041-9EFC-6446870ABFAA}" type="slidenum">
              <a:rPr lang="en-US" smtClean="0"/>
              <a:t>7</a:t>
            </a:fld>
            <a:endParaRPr lang="en-US" dirty="0"/>
          </a:p>
        </p:txBody>
      </p:sp>
      <p:sp>
        <p:nvSpPr>
          <p:cNvPr id="4" name="Content Placeholder 3">
            <a:extLst>
              <a:ext uri="{FF2B5EF4-FFF2-40B4-BE49-F238E27FC236}">
                <a16:creationId xmlns:a16="http://schemas.microsoft.com/office/drawing/2014/main" id="{9BBF2614-C6ED-46F8-97D7-961FCEFC21D7}"/>
              </a:ext>
            </a:extLst>
          </p:cNvPr>
          <p:cNvSpPr>
            <a:spLocks noGrp="1"/>
          </p:cNvSpPr>
          <p:nvPr>
            <p:ph idx="1"/>
          </p:nvPr>
        </p:nvSpPr>
        <p:spPr/>
        <p:txBody>
          <a:bodyPr/>
          <a:lstStyle/>
          <a:p>
            <a:r>
              <a:rPr lang="en-US" dirty="0"/>
              <a:t>What account does the receivable apply to?</a:t>
            </a:r>
          </a:p>
          <a:p>
            <a:pPr lvl="1"/>
            <a:r>
              <a:rPr lang="en-US" dirty="0"/>
              <a:t>General Funds</a:t>
            </a:r>
          </a:p>
          <a:p>
            <a:pPr lvl="1"/>
            <a:r>
              <a:rPr lang="en-US" dirty="0"/>
              <a:t>Restricted Funds</a:t>
            </a:r>
          </a:p>
          <a:p>
            <a:pPr lvl="1"/>
            <a:r>
              <a:rPr lang="en-US" dirty="0"/>
              <a:t>Grant Funds</a:t>
            </a:r>
          </a:p>
          <a:p>
            <a:r>
              <a:rPr lang="en-US" dirty="0"/>
              <a:t>Understand where the funds will come back to when they’re paid</a:t>
            </a:r>
          </a:p>
        </p:txBody>
      </p:sp>
    </p:spTree>
    <p:extLst>
      <p:ext uri="{BB962C8B-B14F-4D97-AF65-F5344CB8AC3E}">
        <p14:creationId xmlns:p14="http://schemas.microsoft.com/office/powerpoint/2010/main" val="255561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0F65-71D9-4F28-AC7F-4A64CB08DB6B}"/>
              </a:ext>
            </a:extLst>
          </p:cNvPr>
          <p:cNvSpPr>
            <a:spLocks noGrp="1"/>
          </p:cNvSpPr>
          <p:nvPr>
            <p:ph type="title"/>
          </p:nvPr>
        </p:nvSpPr>
        <p:spPr/>
        <p:txBody>
          <a:bodyPr>
            <a:normAutofit fontScale="90000"/>
          </a:bodyPr>
          <a:lstStyle/>
          <a:p>
            <a:r>
              <a:rPr lang="en-US" dirty="0"/>
              <a:t>Accounts Payable</a:t>
            </a:r>
          </a:p>
        </p:txBody>
      </p:sp>
      <p:sp>
        <p:nvSpPr>
          <p:cNvPr id="3" name="Slide Number Placeholder 2">
            <a:extLst>
              <a:ext uri="{FF2B5EF4-FFF2-40B4-BE49-F238E27FC236}">
                <a16:creationId xmlns:a16="http://schemas.microsoft.com/office/drawing/2014/main" id="{1DC5102F-2CED-4058-B6DE-5FAEDAA15BDA}"/>
              </a:ext>
            </a:extLst>
          </p:cNvPr>
          <p:cNvSpPr>
            <a:spLocks noGrp="1"/>
          </p:cNvSpPr>
          <p:nvPr>
            <p:ph type="sldNum" sz="quarter" idx="12"/>
          </p:nvPr>
        </p:nvSpPr>
        <p:spPr/>
        <p:txBody>
          <a:bodyPr/>
          <a:lstStyle/>
          <a:p>
            <a:fld id="{B212C38A-D241-7041-9EFC-6446870ABFAA}" type="slidenum">
              <a:rPr lang="en-US" smtClean="0"/>
              <a:t>8</a:t>
            </a:fld>
            <a:endParaRPr lang="en-US" dirty="0"/>
          </a:p>
        </p:txBody>
      </p:sp>
      <p:sp>
        <p:nvSpPr>
          <p:cNvPr id="4" name="Content Placeholder 3">
            <a:extLst>
              <a:ext uri="{FF2B5EF4-FFF2-40B4-BE49-F238E27FC236}">
                <a16:creationId xmlns:a16="http://schemas.microsoft.com/office/drawing/2014/main" id="{55859945-78B1-4298-9626-3C5EED6D2D5E}"/>
              </a:ext>
            </a:extLst>
          </p:cNvPr>
          <p:cNvSpPr>
            <a:spLocks noGrp="1"/>
          </p:cNvSpPr>
          <p:nvPr>
            <p:ph idx="1"/>
          </p:nvPr>
        </p:nvSpPr>
        <p:spPr/>
        <p:txBody>
          <a:bodyPr/>
          <a:lstStyle/>
          <a:p>
            <a:r>
              <a:rPr lang="en-US" dirty="0"/>
              <a:t>What account will funds come out of?</a:t>
            </a:r>
          </a:p>
          <a:p>
            <a:pPr lvl="1"/>
            <a:r>
              <a:rPr lang="en-US" dirty="0"/>
              <a:t>General Funds</a:t>
            </a:r>
          </a:p>
          <a:p>
            <a:pPr lvl="1"/>
            <a:r>
              <a:rPr lang="en-US" dirty="0"/>
              <a:t>Restricted Funds</a:t>
            </a:r>
          </a:p>
          <a:p>
            <a:pPr lvl="1"/>
            <a:r>
              <a:rPr lang="en-US" dirty="0"/>
              <a:t>Grant Funds</a:t>
            </a:r>
          </a:p>
          <a:p>
            <a:r>
              <a:rPr lang="en-US" dirty="0"/>
              <a:t>Do you have the cash on hand to cover the payable?</a:t>
            </a:r>
          </a:p>
        </p:txBody>
      </p:sp>
    </p:spTree>
    <p:extLst>
      <p:ext uri="{BB962C8B-B14F-4D97-AF65-F5344CB8AC3E}">
        <p14:creationId xmlns:p14="http://schemas.microsoft.com/office/powerpoint/2010/main" val="321000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3E9F-3317-4884-8751-7DEE23190973}"/>
              </a:ext>
            </a:extLst>
          </p:cNvPr>
          <p:cNvSpPr>
            <a:spLocks noGrp="1"/>
          </p:cNvSpPr>
          <p:nvPr>
            <p:ph type="title"/>
          </p:nvPr>
        </p:nvSpPr>
        <p:spPr/>
        <p:txBody>
          <a:bodyPr>
            <a:normAutofit fontScale="90000"/>
          </a:bodyPr>
          <a:lstStyle/>
          <a:p>
            <a:r>
              <a:rPr lang="en-US" dirty="0"/>
              <a:t>Cash on Hand	</a:t>
            </a:r>
          </a:p>
        </p:txBody>
      </p:sp>
      <p:sp>
        <p:nvSpPr>
          <p:cNvPr id="3" name="Slide Number Placeholder 2">
            <a:extLst>
              <a:ext uri="{FF2B5EF4-FFF2-40B4-BE49-F238E27FC236}">
                <a16:creationId xmlns:a16="http://schemas.microsoft.com/office/drawing/2014/main" id="{D920A5C3-8905-4E11-9F02-3CACC4538032}"/>
              </a:ext>
            </a:extLst>
          </p:cNvPr>
          <p:cNvSpPr>
            <a:spLocks noGrp="1"/>
          </p:cNvSpPr>
          <p:nvPr>
            <p:ph type="sldNum" sz="quarter" idx="12"/>
          </p:nvPr>
        </p:nvSpPr>
        <p:spPr/>
        <p:txBody>
          <a:bodyPr/>
          <a:lstStyle/>
          <a:p>
            <a:fld id="{B212C38A-D241-7041-9EFC-6446870ABFAA}" type="slidenum">
              <a:rPr lang="en-US" smtClean="0"/>
              <a:t>9</a:t>
            </a:fld>
            <a:endParaRPr lang="en-US" dirty="0"/>
          </a:p>
        </p:txBody>
      </p:sp>
      <p:sp>
        <p:nvSpPr>
          <p:cNvPr id="4" name="Content Placeholder 3">
            <a:extLst>
              <a:ext uri="{FF2B5EF4-FFF2-40B4-BE49-F238E27FC236}">
                <a16:creationId xmlns:a16="http://schemas.microsoft.com/office/drawing/2014/main" id="{FCA6E94E-C562-4194-9FC9-A6DB8B9E6049}"/>
              </a:ext>
            </a:extLst>
          </p:cNvPr>
          <p:cNvSpPr>
            <a:spLocks noGrp="1"/>
          </p:cNvSpPr>
          <p:nvPr>
            <p:ph idx="1"/>
          </p:nvPr>
        </p:nvSpPr>
        <p:spPr/>
        <p:txBody>
          <a:bodyPr/>
          <a:lstStyle/>
          <a:p>
            <a:r>
              <a:rPr lang="en-US" dirty="0"/>
              <a:t>Not just one big bucket of funds</a:t>
            </a:r>
          </a:p>
          <a:p>
            <a:r>
              <a:rPr lang="en-US" dirty="0"/>
              <a:t>This is what enables your organization to continue operations!</a:t>
            </a:r>
          </a:p>
        </p:txBody>
      </p:sp>
    </p:spTree>
    <p:extLst>
      <p:ext uri="{BB962C8B-B14F-4D97-AF65-F5344CB8AC3E}">
        <p14:creationId xmlns:p14="http://schemas.microsoft.com/office/powerpoint/2010/main" val="384898415"/>
      </p:ext>
    </p:extLst>
  </p:cSld>
  <p:clrMapOvr>
    <a:masterClrMapping/>
  </p:clrMapOvr>
</p:sld>
</file>

<file path=ppt/theme/theme1.xml><?xml version="1.0" encoding="utf-8"?>
<a:theme xmlns:a="http://schemas.openxmlformats.org/drawingml/2006/main" name="Custom Design">
  <a:themeElements>
    <a:clrScheme name="FORVIS Palette">
      <a:dk1>
        <a:srgbClr val="000000"/>
      </a:dk1>
      <a:lt1>
        <a:sysClr val="window" lastClr="FFFFFF"/>
      </a:lt1>
      <a:dk2>
        <a:srgbClr val="636669"/>
      </a:dk2>
      <a:lt2>
        <a:srgbClr val="E0E1DD"/>
      </a:lt2>
      <a:accent1>
        <a:srgbClr val="D52B1E"/>
      </a:accent1>
      <a:accent2>
        <a:srgbClr val="71C6C1"/>
      </a:accent2>
      <a:accent3>
        <a:srgbClr val="FFBC3D"/>
      </a:accent3>
      <a:accent4>
        <a:srgbClr val="0089C4"/>
      </a:accent4>
      <a:accent5>
        <a:srgbClr val="5E2D61"/>
      </a:accent5>
      <a:accent6>
        <a:srgbClr val="D55C19"/>
      </a:accent6>
      <a:hlink>
        <a:srgbClr val="0089C4"/>
      </a:hlink>
      <a:folHlink>
        <a:srgbClr val="5E2D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12dcb86-0368-4293-865c-d4adf52d42ca" xsi:nil="true"/>
    <lcf76f155ced4ddcb4097134ff3c332f xmlns="25b78c9f-3eef-44c3-bed0-54dc282e9d79">
      <Terms xmlns="http://schemas.microsoft.com/office/infopath/2007/PartnerControls"/>
    </lcf76f155ced4ddcb4097134ff3c332f>
    <Nameonly xmlns="25b78c9f-3eef-44c3-bed0-54dc282e9d79" xsi:nil="true"/>
    <Assigned xmlns="25b78c9f-3eef-44c3-bed0-54dc282e9d79">
      <UserInfo>
        <DisplayName/>
        <AccountId xsi:nil="true"/>
        <AccountType/>
      </UserInfo>
    </Assigned>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00F82A077D7540A366A1CA7627AFB0" ma:contentTypeVersion="18" ma:contentTypeDescription="Create a new document." ma:contentTypeScope="" ma:versionID="94b3566a4255312fe5c885b365cfe73e">
  <xsd:schema xmlns:xsd="http://www.w3.org/2001/XMLSchema" xmlns:xs="http://www.w3.org/2001/XMLSchema" xmlns:p="http://schemas.microsoft.com/office/2006/metadata/properties" xmlns:ns1="http://schemas.microsoft.com/sharepoint/v3" xmlns:ns2="25b78c9f-3eef-44c3-bed0-54dc282e9d79" xmlns:ns3="212dcb86-0368-4293-865c-d4adf52d42ca" targetNamespace="http://schemas.microsoft.com/office/2006/metadata/properties" ma:root="true" ma:fieldsID="a26383daec147b6a4e13d6dcab748939" ns1:_="" ns2:_="" ns3:_="">
    <xsd:import namespace="http://schemas.microsoft.com/sharepoint/v3"/>
    <xsd:import namespace="25b78c9f-3eef-44c3-bed0-54dc282e9d79"/>
    <xsd:import namespace="212dcb86-0368-4293-865c-d4adf52d42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Nameonly" minOccurs="0"/>
                <xsd:element ref="ns2:Assign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b78c9f-3eef-44c3-bed0-54dc282e9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2c067e-633e-4f6a-86d3-fef86e6ec05c" ma:termSetId="09814cd3-568e-fe90-9814-8d621ff8fb84" ma:anchorId="fba54fb3-c3e1-fe81-a776-ca4b69148c4d" ma:open="true" ma:isKeyword="false">
      <xsd:complexType>
        <xsd:sequence>
          <xsd:element ref="pc:Terms" minOccurs="0" maxOccurs="1"/>
        </xsd:sequence>
      </xsd:complexType>
    </xsd:element>
    <xsd:element name="Nameonly" ma:index="24" nillable="true" ma:displayName="Name only" ma:description="Name without number" ma:format="Dropdown" ma:internalName="Nameonly">
      <xsd:simpleType>
        <xsd:restriction base="dms:Text">
          <xsd:maxLength value="255"/>
        </xsd:restriction>
      </xsd:simpleType>
    </xsd:element>
    <xsd:element name="Assigned" ma:index="25" nillable="true" ma:displayName="Assigned" ma:description="WiRF team member assigned to this grantee" ma:format="Dropdown" ma:list="UserInfo" ma:SharePointGroup="0" ma:internalName="Assign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2dcb86-0368-4293-865c-d4adf52d42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90cdda6-2a62-49ae-b32c-937a2fa03a96}" ma:internalName="TaxCatchAll" ma:showField="CatchAllData" ma:web="212dcb86-0368-4293-865c-d4adf52d4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47AED-2834-4065-9C46-BE40E0BBEEF0}">
  <ds:schemaRefs>
    <ds:schemaRef ds:uri="http://schemas.microsoft.com/office/2006/metadata/properties"/>
    <ds:schemaRef ds:uri="25b78c9f-3eef-44c3-bed0-54dc282e9d79"/>
    <ds:schemaRef ds:uri="http://schemas.microsoft.com/sharepoint/v3"/>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212dcb86-0368-4293-865c-d4adf52d42ca"/>
    <ds:schemaRef ds:uri="http://www.w3.org/XML/1998/namespace"/>
    <ds:schemaRef ds:uri="http://purl.org/dc/terms/"/>
  </ds:schemaRefs>
</ds:datastoreItem>
</file>

<file path=customXml/itemProps2.xml><?xml version="1.0" encoding="utf-8"?>
<ds:datastoreItem xmlns:ds="http://schemas.openxmlformats.org/officeDocument/2006/customXml" ds:itemID="{F581BB04-E732-472A-BD95-4C365C5285A2}">
  <ds:schemaRefs>
    <ds:schemaRef ds:uri="http://schemas.microsoft.com/sharepoint/v3/contenttype/forms"/>
  </ds:schemaRefs>
</ds:datastoreItem>
</file>

<file path=customXml/itemProps3.xml><?xml version="1.0" encoding="utf-8"?>
<ds:datastoreItem xmlns:ds="http://schemas.openxmlformats.org/officeDocument/2006/customXml" ds:itemID="{95577F38-DF3A-4F7F-BD38-DAA1A5E9A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b78c9f-3eef-44c3-bed0-54dc282e9d79"/>
    <ds:schemaRef ds:uri="212dcb86-0368-4293-865c-d4adf52d4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3440</TotalTime>
  <Words>2271</Words>
  <Application>Microsoft Office PowerPoint</Application>
  <PresentationFormat>Widescreen</PresentationFormat>
  <Paragraphs>521</Paragraphs>
  <Slides>47</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Arial Black</vt:lpstr>
      <vt:lpstr>Calibri</vt:lpstr>
      <vt:lpstr>System Font Regular</vt:lpstr>
      <vt:lpstr>Times New Roman</vt:lpstr>
      <vt:lpstr>Wingdings</vt:lpstr>
      <vt:lpstr>Custom Design</vt:lpstr>
      <vt:lpstr>1_Custom Design</vt:lpstr>
      <vt:lpstr>Cash and Inventory Management Overview</vt:lpstr>
      <vt:lpstr>Presenters</vt:lpstr>
      <vt:lpstr>Legal Disclaimer</vt:lpstr>
      <vt:lpstr>Key Learning Items</vt:lpstr>
      <vt:lpstr>Overlap Between Topics</vt:lpstr>
      <vt:lpstr>What is Cash Management?</vt:lpstr>
      <vt:lpstr>Accounts Receivable</vt:lpstr>
      <vt:lpstr>Accounts Payable</vt:lpstr>
      <vt:lpstr>Cash on Hand </vt:lpstr>
      <vt:lpstr>How Cash Flows – Nonprofit</vt:lpstr>
      <vt:lpstr>How Cash Flows – Local Government</vt:lpstr>
      <vt:lpstr>Cash Management for Grants</vt:lpstr>
      <vt:lpstr>Types of Grant Payment Methods</vt:lpstr>
      <vt:lpstr>Advance Payments to DOA Grantees</vt:lpstr>
      <vt:lpstr>Making Accurate Advance Requests</vt:lpstr>
      <vt:lpstr>DOA Grant Cash Management</vt:lpstr>
      <vt:lpstr>Requirements of Cash Management</vt:lpstr>
      <vt:lpstr>Financial Management Elements – Article 16</vt:lpstr>
      <vt:lpstr>Article 16 – Continued</vt:lpstr>
      <vt:lpstr>Financial Management Elements</vt:lpstr>
      <vt:lpstr>Financial Management Elements</vt:lpstr>
      <vt:lpstr>Financial Management Elements</vt:lpstr>
      <vt:lpstr>Example Financial Control</vt:lpstr>
      <vt:lpstr>Cash Management – Allowability</vt:lpstr>
      <vt:lpstr> DOA Budget Modification Requests </vt:lpstr>
      <vt:lpstr>Allowable Costs</vt:lpstr>
      <vt:lpstr> DOA Eligible Expenses (Art. 5)</vt:lpstr>
      <vt:lpstr> DOA Eligible Expenses (Art. 5)</vt:lpstr>
      <vt:lpstr>DOA Ineligible Expenses (Art. 5)</vt:lpstr>
      <vt:lpstr>Best Practices &amp; Considerations for Other Awards</vt:lpstr>
      <vt:lpstr>Best Practices Cash Management</vt:lpstr>
      <vt:lpstr>Inventory Management</vt:lpstr>
      <vt:lpstr>Inventory Management</vt:lpstr>
      <vt:lpstr>Types of Property Classifications</vt:lpstr>
      <vt:lpstr>Goals of Inventory Management Activities</vt:lpstr>
      <vt:lpstr>Inventory Management</vt:lpstr>
      <vt:lpstr>Inventory and Property Records</vt:lpstr>
      <vt:lpstr>Best Practices – Inventory Management</vt:lpstr>
      <vt:lpstr>Best Practices – Inventory Management</vt:lpstr>
      <vt:lpstr>Disposition of Property</vt:lpstr>
      <vt:lpstr>Inventory Tracking Examples</vt:lpstr>
      <vt:lpstr>Ways to track physical inventory</vt:lpstr>
      <vt:lpstr>Inventory Acknowledgement Form</vt:lpstr>
      <vt:lpstr> Record Retention</vt:lpstr>
      <vt:lpstr>Inventory Listing – Sample</vt:lpstr>
      <vt:lpstr>Inventory Responsibility/Checkout – Sample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Nathan</dc:creator>
  <cp:lastModifiedBy>Mahoney, Emily</cp:lastModifiedBy>
  <cp:revision>120</cp:revision>
  <dcterms:created xsi:type="dcterms:W3CDTF">2022-05-05T14:55:41Z</dcterms:created>
  <dcterms:modified xsi:type="dcterms:W3CDTF">2023-04-21T16:14:13Z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0x0101000A00F82A077D7540A366A1CA7627AFB0</vt:lpwstr>
  </op:property>
  <op:property fmtid="{D5CDD505-2E9C-101B-9397-08002B2CF9AE}" pid="3" name="MediaServiceImageTags">
    <vt:lpwstr/>
  </op:property>
  <op:property fmtid="{D5CDD505-2E9C-101B-9397-08002B2CF9AE}" pid="4" name="tabName">
    <vt:lpwstr>Client Deliverables</vt:lpwstr>
  </op:property>
  <op:property fmtid="{D5CDD505-2E9C-101B-9397-08002B2CF9AE}" pid="5" name="tabIndex">
    <vt:lpwstr>02.200</vt:lpwstr>
  </op:property>
  <op:property fmtid="{D5CDD505-2E9C-101B-9397-08002B2CF9AE}" pid="6" name="workpaperIndex">
    <vt:lpwstr>2.200.9</vt:lpwstr>
  </op:property>
</op:Properties>
</file>