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4"/>
  </p:sldMasterIdLst>
  <p:notesMasterIdLst>
    <p:notesMasterId r:id="rId55"/>
  </p:notesMasterIdLst>
  <p:sldIdLst>
    <p:sldId id="326" r:id="rId5"/>
    <p:sldId id="266" r:id="rId6"/>
    <p:sldId id="429" r:id="rId7"/>
    <p:sldId id="257" r:id="rId8"/>
    <p:sldId id="285" r:id="rId9"/>
    <p:sldId id="259" r:id="rId10"/>
    <p:sldId id="284" r:id="rId11"/>
    <p:sldId id="289" r:id="rId12"/>
    <p:sldId id="304" r:id="rId13"/>
    <p:sldId id="260" r:id="rId14"/>
    <p:sldId id="262" r:id="rId15"/>
    <p:sldId id="263" r:id="rId16"/>
    <p:sldId id="264" r:id="rId17"/>
    <p:sldId id="261" r:id="rId18"/>
    <p:sldId id="267" r:id="rId19"/>
    <p:sldId id="295" r:id="rId20"/>
    <p:sldId id="296" r:id="rId21"/>
    <p:sldId id="300" r:id="rId22"/>
    <p:sldId id="275" r:id="rId23"/>
    <p:sldId id="305" r:id="rId24"/>
    <p:sldId id="279" r:id="rId25"/>
    <p:sldId id="281" r:id="rId26"/>
    <p:sldId id="280" r:id="rId27"/>
    <p:sldId id="282" r:id="rId28"/>
    <p:sldId id="283" r:id="rId29"/>
    <p:sldId id="306" r:id="rId30"/>
    <p:sldId id="271" r:id="rId31"/>
    <p:sldId id="288" r:id="rId32"/>
    <p:sldId id="290" r:id="rId33"/>
    <p:sldId id="272" r:id="rId34"/>
    <p:sldId id="277" r:id="rId35"/>
    <p:sldId id="291" r:id="rId36"/>
    <p:sldId id="301" r:id="rId37"/>
    <p:sldId id="286" r:id="rId38"/>
    <p:sldId id="273" r:id="rId39"/>
    <p:sldId id="292" r:id="rId40"/>
    <p:sldId id="293" r:id="rId41"/>
    <p:sldId id="294" r:id="rId42"/>
    <p:sldId id="298" r:id="rId43"/>
    <p:sldId id="303" r:id="rId44"/>
    <p:sldId id="318" r:id="rId45"/>
    <p:sldId id="431" r:id="rId46"/>
    <p:sldId id="297" r:id="rId47"/>
    <p:sldId id="432" r:id="rId48"/>
    <p:sldId id="314" r:id="rId49"/>
    <p:sldId id="315" r:id="rId50"/>
    <p:sldId id="317" r:id="rId51"/>
    <p:sldId id="433" r:id="rId52"/>
    <p:sldId id="430" r:id="rId53"/>
    <p:sldId id="32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E27C0C-2E47-C145-6851-7D3D569EB84E}" name="Schwert, Sandra - DOA" initials="SD" userId="S::sandra.schwert1@wisconsin.gov::c0a13559-0562-4b8a-914e-398d93468ad7" providerId="AD"/>
  <p188:author id="{EB28A523-0BB9-8254-BA09-BA828D414F4A}" name="Goettelman, Martha - DOA (Marti)" initials="G(" userId="S::martha.goettelman@wisconsin.gov::ba916e53-99b2-464b-98c7-f98b09befc38" providerId="AD"/>
  <p188:author id="{24FEEE3D-5DF4-20BE-9DD8-56991CE2574B}" name="Rydecki, Richard - DOA" initials="RD" userId="S::richard.rydecki1@wisconsin.gov::1d8f1dd9-6b45-407d-bab6-001f53d500c3" providerId="AD"/>
  <p188:author id="{92493848-07B3-6CE3-60AD-EF386347DB34}" name="Anderson Schweppe, Amy - DOA" initials="AD" userId="S::amy.andersonschweppe@wisconsin.gov::fc12db0e-f8c5-471d-acba-8f4756c3d821" providerId="AD"/>
  <p188:author id="{13FC3A6B-18E1-5B4D-1BE7-B1C43A9532A5}" name="Bloechl-Anderson, Stephanie - DOA" initials="BASD" userId="S::stephanie.bloechlanderson@wisconsin.gov::68ed4fda-e4b0-4e94-91b4-b8a1995407fc" providerId="AD"/>
  <p188:author id="{5261F572-7194-420A-85F4-4D54069F8E10}" name="Hampton, Carl - DOA" initials="HD" userId="S::carl.hampton@wisconsin.gov::586f9517-c340-40a9-b7c9-960e7c05f50b" providerId="AD"/>
  <p188:author id="{A0D8C69B-2920-60DA-0A02-95016CE8E1B5}" name="Hanrahan, Bill - DOA" initials="HD" userId="S::bill.hanrahan@wisconsin.gov::5e3347a7-39d9-43e2-be52-1eb81e19f477" providerId="AD"/>
  <p188:author id="{6AA11AA9-8757-9773-6E1A-90F985D9A226}" name="Masters, Evan" initials="ME" userId="S::emasters@bkd.com::d4627a25-6550-48c1-97d5-4f307f4e8993" providerId="AD"/>
  <p188:author id="{B1E916C3-8AD8-E932-23B2-E6968966799C}" name="Turville-Heitz, Margaret - DOA (Meg)" initials="T(" userId="S::margaret.turvilleheitz@wisconsin.gov::5f58faab-c2eb-42e2-b750-c0c5ae7dd300" providerId="AD"/>
  <p188:author id="{A93CB3CC-6784-8688-5A99-9771D65C25D1}" name="Smith, Erin - DOA" initials="SD" userId="S::erin.smith@wisconsin.gov::ab640907-a7a8-40c3-8288-2233b4f151b9" providerId="AD"/>
  <p188:author id="{B7FE6BD0-901B-B18E-6B00-96F3D4BC5FDB}" name="Stone, Simone - DOA" initials="SSD" userId="S::simone.stone@wisconsin.gov::43d64d87-ceb4-4f9f-8858-31b5cf6677a5" providerId="AD"/>
  <p188:author id="{BC8171D3-9871-5AFD-0D23-21571462DAA6}" name="Sawyer, Elizabeth - DOA" initials="SED" userId="S::elizabeth.sawyer@wisconsin.gov::39a462f7-a6bf-4a48-9e5f-b34f544e426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decki, Richard - DOA" userId="1d8f1dd9-6b45-407d-bab6-001f53d500c3" providerId="ADAL" clId="{B71CD34F-544A-4641-A5B8-766993F2DBF2}"/>
    <pc:docChg chg="undo custSel modSld">
      <pc:chgData name="Rydecki, Richard - DOA" userId="1d8f1dd9-6b45-407d-bab6-001f53d500c3" providerId="ADAL" clId="{B71CD34F-544A-4641-A5B8-766993F2DBF2}" dt="2023-05-25T21:01:37.114" v="135" actId="20577"/>
      <pc:docMkLst>
        <pc:docMk/>
      </pc:docMkLst>
      <pc:sldChg chg="modSp mod delCm">
        <pc:chgData name="Rydecki, Richard - DOA" userId="1d8f1dd9-6b45-407d-bab6-001f53d500c3" providerId="ADAL" clId="{B71CD34F-544A-4641-A5B8-766993F2DBF2}" dt="2023-05-25T21:01:37.114" v="135" actId="20577"/>
        <pc:sldMkLst>
          <pc:docMk/>
          <pc:sldMk cId="2257472312" sldId="285"/>
        </pc:sldMkLst>
        <pc:spChg chg="mod">
          <ac:chgData name="Rydecki, Richard - DOA" userId="1d8f1dd9-6b45-407d-bab6-001f53d500c3" providerId="ADAL" clId="{B71CD34F-544A-4641-A5B8-766993F2DBF2}" dt="2023-05-25T21:01:37.114" v="135" actId="20577"/>
          <ac:spMkLst>
            <pc:docMk/>
            <pc:sldMk cId="2257472312" sldId="285"/>
            <ac:spMk id="5" creationId="{06E7D0B6-1B98-1B7D-2517-6D4CA08D2D99}"/>
          </ac:spMkLst>
        </pc:spChg>
        <pc:extLst>
          <p:ext xmlns:p="http://schemas.openxmlformats.org/presentationml/2006/main" uri="{D6D511B9-2390-475A-947B-AFAB55BFBCF1}">
            <pc226:cmChg xmlns:pc226="http://schemas.microsoft.com/office/powerpoint/2022/06/main/command" xmlns="" chg="del">
              <pc226:chgData name="Rydecki, Richard - DOA" userId="1d8f1dd9-6b45-407d-bab6-001f53d500c3" providerId="ADAL" clId="{B71CD34F-544A-4641-A5B8-766993F2DBF2}" dt="2023-05-25T21:00:16.945" v="0"/>
              <pc2:cmMkLst xmlns:pc2="http://schemas.microsoft.com/office/powerpoint/2019/9/main/command">
                <pc:docMk/>
                <pc:sldMk cId="2257472312" sldId="285"/>
                <pc2:cmMk id="{0A5D73BF-C13E-4E2D-A4CF-7E11528CEAF6}"/>
              </pc2:cmMkLst>
            </pc226:cmChg>
          </p:ext>
        </pc:extLst>
      </pc:sldChg>
    </pc:docChg>
  </pc:docChgLst>
  <pc:docChgLst>
    <pc:chgData name="Rydecki, Richard - DOA" userId="1d8f1dd9-6b45-407d-bab6-001f53d500c3" providerId="ADAL" clId="{EECCEC8E-294B-45F1-8740-6E2A72ECBDE4}"/>
    <pc:docChg chg="undo custSel addSld delSld modSld sldOrd">
      <pc:chgData name="Rydecki, Richard - DOA" userId="1d8f1dd9-6b45-407d-bab6-001f53d500c3" providerId="ADAL" clId="{EECCEC8E-294B-45F1-8740-6E2A72ECBDE4}" dt="2023-05-30T12:51:45.836" v="76"/>
      <pc:docMkLst>
        <pc:docMk/>
      </pc:docMkLst>
      <pc:sldChg chg="ord">
        <pc:chgData name="Rydecki, Richard - DOA" userId="1d8f1dd9-6b45-407d-bab6-001f53d500c3" providerId="ADAL" clId="{EECCEC8E-294B-45F1-8740-6E2A72ECBDE4}" dt="2023-05-25T21:15:25.320" v="1" actId="20578"/>
        <pc:sldMkLst>
          <pc:docMk/>
          <pc:sldMk cId="4234216441" sldId="259"/>
        </pc:sldMkLst>
      </pc:sldChg>
      <pc:sldChg chg="modSp mod addCm modCm">
        <pc:chgData name="Rydecki, Richard - DOA" userId="1d8f1dd9-6b45-407d-bab6-001f53d500c3" providerId="ADAL" clId="{EECCEC8E-294B-45F1-8740-6E2A72ECBDE4}" dt="2023-05-30T12:22:25.602" v="30"/>
        <pc:sldMkLst>
          <pc:docMk/>
          <pc:sldMk cId="685815413" sldId="263"/>
        </pc:sldMkLst>
        <pc:spChg chg="mod">
          <ac:chgData name="Rydecki, Richard - DOA" userId="1d8f1dd9-6b45-407d-bab6-001f53d500c3" providerId="ADAL" clId="{EECCEC8E-294B-45F1-8740-6E2A72ECBDE4}" dt="2023-05-30T12:22:06.324" v="29" actId="20577"/>
          <ac:spMkLst>
            <pc:docMk/>
            <pc:sldMk cId="685815413" sldId="263"/>
            <ac:spMk id="3" creationId="{575A241E-8BF2-006D-3794-1AEBE3CA232E}"/>
          </ac:spMkLst>
        </pc:spChg>
        <pc:extLst>
          <p:ext xmlns:p="http://schemas.openxmlformats.org/presentationml/2006/main" uri="{D6D511B9-2390-475A-947B-AFAB55BFBCF1}">
            <pc226:cmChg xmlns:pc226="http://schemas.microsoft.com/office/powerpoint/2022/06/main/command" xmlns="" chg="add mod">
              <pc226:chgData name="Rydecki, Richard - DOA" userId="1d8f1dd9-6b45-407d-bab6-001f53d500c3" providerId="ADAL" clId="{EECCEC8E-294B-45F1-8740-6E2A72ECBDE4}" dt="2023-05-30T12:22:25.602" v="30"/>
              <pc2:cmMkLst xmlns:pc2="http://schemas.microsoft.com/office/powerpoint/2019/9/main/command">
                <pc:docMk/>
                <pc:sldMk cId="685815413" sldId="263"/>
                <pc2:cmMk id="{B0C58CD8-697F-4F35-BAC5-F535BFF8A63E}"/>
              </pc2:cmMkLst>
            </pc226:cmChg>
          </p:ext>
        </pc:extLst>
      </pc:sldChg>
      <pc:sldChg chg="modSp mod addCm">
        <pc:chgData name="Rydecki, Richard - DOA" userId="1d8f1dd9-6b45-407d-bab6-001f53d500c3" providerId="ADAL" clId="{EECCEC8E-294B-45F1-8740-6E2A72ECBDE4}" dt="2023-05-30T12:23:44.025" v="55"/>
        <pc:sldMkLst>
          <pc:docMk/>
          <pc:sldMk cId="2782418628" sldId="264"/>
        </pc:sldMkLst>
        <pc:spChg chg="mod">
          <ac:chgData name="Rydecki, Richard - DOA" userId="1d8f1dd9-6b45-407d-bab6-001f53d500c3" providerId="ADAL" clId="{EECCEC8E-294B-45F1-8740-6E2A72ECBDE4}" dt="2023-05-30T12:23:29.502" v="54" actId="20577"/>
          <ac:spMkLst>
            <pc:docMk/>
            <pc:sldMk cId="2782418628" sldId="264"/>
            <ac:spMk id="3" creationId="{D18DD5D0-2FE9-91B9-DDC3-FD723CCE90A2}"/>
          </ac:spMkLst>
        </pc:spChg>
        <pc:extLst>
          <p:ext xmlns:p="http://schemas.openxmlformats.org/presentationml/2006/main" uri="{D6D511B9-2390-475A-947B-AFAB55BFBCF1}">
            <pc226:cmChg xmlns:pc226="http://schemas.microsoft.com/office/powerpoint/2022/06/main/command" xmlns="" chg="add">
              <pc226:chgData name="Rydecki, Richard - DOA" userId="1d8f1dd9-6b45-407d-bab6-001f53d500c3" providerId="ADAL" clId="{EECCEC8E-294B-45F1-8740-6E2A72ECBDE4}" dt="2023-05-30T12:23:44.025" v="55"/>
              <pc2:cmMkLst xmlns:pc2="http://schemas.microsoft.com/office/powerpoint/2019/9/main/command">
                <pc:docMk/>
                <pc:sldMk cId="2782418628" sldId="264"/>
                <pc2:cmMk id="{95C03C2C-EC47-4ED7-8678-55510B79E243}"/>
              </pc2:cmMkLst>
            </pc226:cmChg>
          </p:ext>
        </pc:extLst>
      </pc:sldChg>
      <pc:sldChg chg="addCm">
        <pc:chgData name="Rydecki, Richard - DOA" userId="1d8f1dd9-6b45-407d-bab6-001f53d500c3" providerId="ADAL" clId="{EECCEC8E-294B-45F1-8740-6E2A72ECBDE4}" dt="2023-05-25T21:15:23.085" v="0"/>
        <pc:sldMkLst>
          <pc:docMk/>
          <pc:sldMk cId="2257472312" sldId="285"/>
        </pc:sldMkLst>
        <pc:extLst>
          <p:ext xmlns:p="http://schemas.openxmlformats.org/presentationml/2006/main" uri="{D6D511B9-2390-475A-947B-AFAB55BFBCF1}">
            <pc226:cmChg xmlns:pc226="http://schemas.microsoft.com/office/powerpoint/2022/06/main/command" xmlns="" chg="add">
              <pc226:chgData name="Rydecki, Richard - DOA" userId="1d8f1dd9-6b45-407d-bab6-001f53d500c3" providerId="ADAL" clId="{EECCEC8E-294B-45F1-8740-6E2A72ECBDE4}" dt="2023-05-25T21:15:23.085" v="0"/>
              <pc2:cmMkLst xmlns:pc2="http://schemas.microsoft.com/office/powerpoint/2019/9/main/command">
                <pc:docMk/>
                <pc:sldMk cId="2257472312" sldId="285"/>
                <pc2:cmMk id="{9D9E61ED-772B-467B-BD7C-D180A47F905E}"/>
              </pc2:cmMkLst>
            </pc226:cmChg>
          </p:ext>
        </pc:extLst>
      </pc:sldChg>
      <pc:sldChg chg="modSp mod addCm">
        <pc:chgData name="Rydecki, Richard - DOA" userId="1d8f1dd9-6b45-407d-bab6-001f53d500c3" providerId="ADAL" clId="{EECCEC8E-294B-45F1-8740-6E2A72ECBDE4}" dt="2023-05-30T12:51:45.836" v="76"/>
        <pc:sldMkLst>
          <pc:docMk/>
          <pc:sldMk cId="2508578684" sldId="292"/>
        </pc:sldMkLst>
        <pc:spChg chg="mod">
          <ac:chgData name="Rydecki, Richard - DOA" userId="1d8f1dd9-6b45-407d-bab6-001f53d500c3" providerId="ADAL" clId="{EECCEC8E-294B-45F1-8740-6E2A72ECBDE4}" dt="2023-05-30T12:51:27.526" v="75" actId="20577"/>
          <ac:spMkLst>
            <pc:docMk/>
            <pc:sldMk cId="2508578684" sldId="292"/>
            <ac:spMk id="4" creationId="{04EF5905-60F7-4494-AF3F-79532ED4B34A}"/>
          </ac:spMkLst>
        </pc:spChg>
        <pc:extLst>
          <p:ext xmlns:p="http://schemas.openxmlformats.org/presentationml/2006/main" uri="{D6D511B9-2390-475A-947B-AFAB55BFBCF1}">
            <pc226:cmChg xmlns:pc226="http://schemas.microsoft.com/office/powerpoint/2022/06/main/command" xmlns="" chg="add">
              <pc226:chgData name="Rydecki, Richard - DOA" userId="1d8f1dd9-6b45-407d-bab6-001f53d500c3" providerId="ADAL" clId="{EECCEC8E-294B-45F1-8740-6E2A72ECBDE4}" dt="2023-05-30T12:51:45.836" v="76"/>
              <pc2:cmMkLst xmlns:pc2="http://schemas.microsoft.com/office/powerpoint/2019/9/main/command">
                <pc:docMk/>
                <pc:sldMk cId="2508578684" sldId="292"/>
                <pc2:cmMk id="{66E747B4-1DFC-4792-9130-7755576C621C}"/>
              </pc2:cmMkLst>
            </pc226:cmChg>
          </p:ext>
        </pc:extLst>
      </pc:sldChg>
      <pc:sldChg chg="new del">
        <pc:chgData name="Rydecki, Richard - DOA" userId="1d8f1dd9-6b45-407d-bab6-001f53d500c3" providerId="ADAL" clId="{EECCEC8E-294B-45F1-8740-6E2A72ECBDE4}" dt="2023-05-26T13:22:47.965" v="3" actId="680"/>
        <pc:sldMkLst>
          <pc:docMk/>
          <pc:sldMk cId="2595693444" sldId="434"/>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A00FB-C7DF-4850-96F9-3C09CB29DA09}"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94381896-8978-40CA-B882-3E1708B2B21B}">
      <dgm:prSet phldrT="[Text]"/>
      <dgm:spPr/>
      <dgm:t>
        <a:bodyPr/>
        <a:lstStyle/>
        <a:p>
          <a:r>
            <a:rPr lang="en-US" dirty="0">
              <a:latin typeface="Arial" panose="020B0604020202020204" pitchFamily="34" charset="0"/>
              <a:cs typeface="Arial" panose="020B0604020202020204" pitchFamily="34" charset="0"/>
            </a:rPr>
            <a:t>Closeout Procedures</a:t>
          </a:r>
        </a:p>
      </dgm:t>
    </dgm:pt>
    <dgm:pt modelId="{2F8E2EF9-00F8-4CE4-A32C-D37BA0DFC01C}" type="parTrans" cxnId="{5A0CDCCA-D997-4E3C-A694-9B83BAE6395B}">
      <dgm:prSet/>
      <dgm:spPr/>
      <dgm:t>
        <a:bodyPr/>
        <a:lstStyle/>
        <a:p>
          <a:endParaRPr lang="en-US"/>
        </a:p>
      </dgm:t>
    </dgm:pt>
    <dgm:pt modelId="{2E0ED5FD-A7CF-484E-A6AC-64E0F5A4A1D0}" type="sibTrans" cxnId="{5A0CDCCA-D997-4E3C-A694-9B83BAE6395B}">
      <dgm:prSet/>
      <dgm:spPr/>
      <dgm:t>
        <a:bodyPr/>
        <a:lstStyle/>
        <a:p>
          <a:endParaRPr lang="en-US" dirty="0"/>
        </a:p>
      </dgm:t>
    </dgm:pt>
    <dgm:pt modelId="{2D37A4E7-3988-4CEE-9D1B-05D28B3FEB25}">
      <dgm:prSet phldrT="[Text]"/>
      <dgm:spPr/>
      <dgm:t>
        <a:bodyPr/>
        <a:lstStyle/>
        <a:p>
          <a:r>
            <a:rPr lang="en-US" dirty="0">
              <a:latin typeface="Arial" panose="020B0604020202020204" pitchFamily="34" charset="0"/>
              <a:cs typeface="Arial" panose="020B0604020202020204" pitchFamily="34" charset="0"/>
            </a:rPr>
            <a:t>Closeout Form(s) </a:t>
          </a:r>
        </a:p>
      </dgm:t>
    </dgm:pt>
    <dgm:pt modelId="{A9D3018E-DC20-43CA-9C57-AB5E31A1A3F3}" type="parTrans" cxnId="{AEA7A1C9-783F-4458-B581-C1F7E419089D}">
      <dgm:prSet/>
      <dgm:spPr/>
      <dgm:t>
        <a:bodyPr/>
        <a:lstStyle/>
        <a:p>
          <a:endParaRPr lang="en-US"/>
        </a:p>
      </dgm:t>
    </dgm:pt>
    <dgm:pt modelId="{2529704C-966C-4F53-AF40-EAEE38F4D4B4}" type="sibTrans" cxnId="{AEA7A1C9-783F-4458-B581-C1F7E419089D}">
      <dgm:prSet/>
      <dgm:spPr/>
      <dgm:t>
        <a:bodyPr/>
        <a:lstStyle/>
        <a:p>
          <a:endParaRPr lang="en-US" dirty="0"/>
        </a:p>
      </dgm:t>
    </dgm:pt>
    <dgm:pt modelId="{6CEF1ABA-6F68-42C7-AF50-9E983116007F}">
      <dgm:prSet phldrT="[Text]"/>
      <dgm:spPr/>
      <dgm:t>
        <a:bodyPr/>
        <a:lstStyle/>
        <a:p>
          <a:r>
            <a:rPr lang="en-US" dirty="0">
              <a:latin typeface="Arial" panose="020B0604020202020204" pitchFamily="34" charset="0"/>
              <a:cs typeface="Arial" panose="020B0604020202020204" pitchFamily="34" charset="0"/>
            </a:rPr>
            <a:t>Closing/Questions</a:t>
          </a:r>
        </a:p>
      </dgm:t>
    </dgm:pt>
    <dgm:pt modelId="{432CD07B-6830-40CB-88C6-62D81D5A3086}" type="parTrans" cxnId="{CA2CF5C5-4A9B-4279-81C3-4AFAB97C8E36}">
      <dgm:prSet/>
      <dgm:spPr/>
      <dgm:t>
        <a:bodyPr/>
        <a:lstStyle/>
        <a:p>
          <a:endParaRPr lang="en-US"/>
        </a:p>
      </dgm:t>
    </dgm:pt>
    <dgm:pt modelId="{884D4DEB-D15C-4902-B6EC-9DB245ADD9FF}" type="sibTrans" cxnId="{CA2CF5C5-4A9B-4279-81C3-4AFAB97C8E36}">
      <dgm:prSet/>
      <dgm:spPr/>
      <dgm:t>
        <a:bodyPr/>
        <a:lstStyle/>
        <a:p>
          <a:endParaRPr lang="en-US"/>
        </a:p>
      </dgm:t>
    </dgm:pt>
    <dgm:pt modelId="{28ED387E-FEFE-48E1-B2AD-8985D741EFE2}" type="pres">
      <dgm:prSet presAssocID="{604A00FB-C7DF-4850-96F9-3C09CB29DA09}" presName="outerComposite" presStyleCnt="0">
        <dgm:presLayoutVars>
          <dgm:chMax val="5"/>
          <dgm:dir/>
          <dgm:resizeHandles val="exact"/>
        </dgm:presLayoutVars>
      </dgm:prSet>
      <dgm:spPr/>
    </dgm:pt>
    <dgm:pt modelId="{BE2BC704-39EB-4AF8-8C69-A636A5187364}" type="pres">
      <dgm:prSet presAssocID="{604A00FB-C7DF-4850-96F9-3C09CB29DA09}" presName="dummyMaxCanvas" presStyleCnt="0">
        <dgm:presLayoutVars/>
      </dgm:prSet>
      <dgm:spPr/>
    </dgm:pt>
    <dgm:pt modelId="{42BA9A35-65EF-4F3E-A22D-F501732E84FB}" type="pres">
      <dgm:prSet presAssocID="{604A00FB-C7DF-4850-96F9-3C09CB29DA09}" presName="ThreeNodes_1" presStyleLbl="node1" presStyleIdx="0" presStyleCnt="3" custLinFactNeighborX="-483" custLinFactNeighborY="-20245">
        <dgm:presLayoutVars>
          <dgm:bulletEnabled val="1"/>
        </dgm:presLayoutVars>
      </dgm:prSet>
      <dgm:spPr/>
    </dgm:pt>
    <dgm:pt modelId="{15FB5E3D-A4B8-44C9-B299-C783BF55B667}" type="pres">
      <dgm:prSet presAssocID="{604A00FB-C7DF-4850-96F9-3C09CB29DA09}" presName="ThreeNodes_2" presStyleLbl="node1" presStyleIdx="1" presStyleCnt="3">
        <dgm:presLayoutVars>
          <dgm:bulletEnabled val="1"/>
        </dgm:presLayoutVars>
      </dgm:prSet>
      <dgm:spPr/>
    </dgm:pt>
    <dgm:pt modelId="{8CFD1D57-D5D6-4E07-ACAA-FA19E1843842}" type="pres">
      <dgm:prSet presAssocID="{604A00FB-C7DF-4850-96F9-3C09CB29DA09}" presName="ThreeNodes_3" presStyleLbl="node1" presStyleIdx="2" presStyleCnt="3">
        <dgm:presLayoutVars>
          <dgm:bulletEnabled val="1"/>
        </dgm:presLayoutVars>
      </dgm:prSet>
      <dgm:spPr/>
    </dgm:pt>
    <dgm:pt modelId="{C1273B47-2DA4-4FA1-98D5-9744FC403D72}" type="pres">
      <dgm:prSet presAssocID="{604A00FB-C7DF-4850-96F9-3C09CB29DA09}" presName="ThreeConn_1-2" presStyleLbl="fgAccFollowNode1" presStyleIdx="0" presStyleCnt="2">
        <dgm:presLayoutVars>
          <dgm:bulletEnabled val="1"/>
        </dgm:presLayoutVars>
      </dgm:prSet>
      <dgm:spPr/>
    </dgm:pt>
    <dgm:pt modelId="{02391F1F-A6C8-4598-84C6-B79B8F9BF7EA}" type="pres">
      <dgm:prSet presAssocID="{604A00FB-C7DF-4850-96F9-3C09CB29DA09}" presName="ThreeConn_2-3" presStyleLbl="fgAccFollowNode1" presStyleIdx="1" presStyleCnt="2">
        <dgm:presLayoutVars>
          <dgm:bulletEnabled val="1"/>
        </dgm:presLayoutVars>
      </dgm:prSet>
      <dgm:spPr/>
    </dgm:pt>
    <dgm:pt modelId="{E9C4C548-BADE-48D2-933C-8A98E51EBC4B}" type="pres">
      <dgm:prSet presAssocID="{604A00FB-C7DF-4850-96F9-3C09CB29DA09}" presName="ThreeNodes_1_text" presStyleLbl="node1" presStyleIdx="2" presStyleCnt="3">
        <dgm:presLayoutVars>
          <dgm:bulletEnabled val="1"/>
        </dgm:presLayoutVars>
      </dgm:prSet>
      <dgm:spPr/>
    </dgm:pt>
    <dgm:pt modelId="{AC8DBD92-11AA-4EA1-8CAC-E47B1D4116BA}" type="pres">
      <dgm:prSet presAssocID="{604A00FB-C7DF-4850-96F9-3C09CB29DA09}" presName="ThreeNodes_2_text" presStyleLbl="node1" presStyleIdx="2" presStyleCnt="3">
        <dgm:presLayoutVars>
          <dgm:bulletEnabled val="1"/>
        </dgm:presLayoutVars>
      </dgm:prSet>
      <dgm:spPr/>
    </dgm:pt>
    <dgm:pt modelId="{D6E8F864-00B7-4238-9904-8B1F753A3693}" type="pres">
      <dgm:prSet presAssocID="{604A00FB-C7DF-4850-96F9-3C09CB29DA09}" presName="ThreeNodes_3_text" presStyleLbl="node1" presStyleIdx="2" presStyleCnt="3">
        <dgm:presLayoutVars>
          <dgm:bulletEnabled val="1"/>
        </dgm:presLayoutVars>
      </dgm:prSet>
      <dgm:spPr/>
    </dgm:pt>
  </dgm:ptLst>
  <dgm:cxnLst>
    <dgm:cxn modelId="{072B7128-878C-43D4-AF96-9A99AD1023A1}" type="presOf" srcId="{604A00FB-C7DF-4850-96F9-3C09CB29DA09}" destId="{28ED387E-FEFE-48E1-B2AD-8985D741EFE2}" srcOrd="0" destOrd="0" presId="urn:microsoft.com/office/officeart/2005/8/layout/vProcess5"/>
    <dgm:cxn modelId="{3A51DE2E-B26E-42A8-B28C-E3C5B876388E}" type="presOf" srcId="{2D37A4E7-3988-4CEE-9D1B-05D28B3FEB25}" destId="{AC8DBD92-11AA-4EA1-8CAC-E47B1D4116BA}" srcOrd="1" destOrd="0" presId="urn:microsoft.com/office/officeart/2005/8/layout/vProcess5"/>
    <dgm:cxn modelId="{A2FC9C32-3ABB-4313-A3A4-2864C5AC576E}" type="presOf" srcId="{6CEF1ABA-6F68-42C7-AF50-9E983116007F}" destId="{8CFD1D57-D5D6-4E07-ACAA-FA19E1843842}" srcOrd="0" destOrd="0" presId="urn:microsoft.com/office/officeart/2005/8/layout/vProcess5"/>
    <dgm:cxn modelId="{94B1E640-9B1A-4D2E-AA3B-D445D6A26FAA}" type="presOf" srcId="{94381896-8978-40CA-B882-3E1708B2B21B}" destId="{E9C4C548-BADE-48D2-933C-8A98E51EBC4B}" srcOrd="1" destOrd="0" presId="urn:microsoft.com/office/officeart/2005/8/layout/vProcess5"/>
    <dgm:cxn modelId="{B6B74866-FF91-404A-84B3-18AD5454F76C}" type="presOf" srcId="{2E0ED5FD-A7CF-484E-A6AC-64E0F5A4A1D0}" destId="{C1273B47-2DA4-4FA1-98D5-9744FC403D72}" srcOrd="0" destOrd="0" presId="urn:microsoft.com/office/officeart/2005/8/layout/vProcess5"/>
    <dgm:cxn modelId="{CA2CF5C5-4A9B-4279-81C3-4AFAB97C8E36}" srcId="{604A00FB-C7DF-4850-96F9-3C09CB29DA09}" destId="{6CEF1ABA-6F68-42C7-AF50-9E983116007F}" srcOrd="2" destOrd="0" parTransId="{432CD07B-6830-40CB-88C6-62D81D5A3086}" sibTransId="{884D4DEB-D15C-4902-B6EC-9DB245ADD9FF}"/>
    <dgm:cxn modelId="{AEA7A1C9-783F-4458-B581-C1F7E419089D}" srcId="{604A00FB-C7DF-4850-96F9-3C09CB29DA09}" destId="{2D37A4E7-3988-4CEE-9D1B-05D28B3FEB25}" srcOrd="1" destOrd="0" parTransId="{A9D3018E-DC20-43CA-9C57-AB5E31A1A3F3}" sibTransId="{2529704C-966C-4F53-AF40-EAEE38F4D4B4}"/>
    <dgm:cxn modelId="{5A0CDCCA-D997-4E3C-A694-9B83BAE6395B}" srcId="{604A00FB-C7DF-4850-96F9-3C09CB29DA09}" destId="{94381896-8978-40CA-B882-3E1708B2B21B}" srcOrd="0" destOrd="0" parTransId="{2F8E2EF9-00F8-4CE4-A32C-D37BA0DFC01C}" sibTransId="{2E0ED5FD-A7CF-484E-A6AC-64E0F5A4A1D0}"/>
    <dgm:cxn modelId="{607A6AEE-C313-4C9B-903B-8156A34A8AE8}" type="presOf" srcId="{94381896-8978-40CA-B882-3E1708B2B21B}" destId="{42BA9A35-65EF-4F3E-A22D-F501732E84FB}" srcOrd="0" destOrd="0" presId="urn:microsoft.com/office/officeart/2005/8/layout/vProcess5"/>
    <dgm:cxn modelId="{C6E8D1F0-2E1B-44FA-8521-A0589A5866D3}" type="presOf" srcId="{6CEF1ABA-6F68-42C7-AF50-9E983116007F}" destId="{D6E8F864-00B7-4238-9904-8B1F753A3693}" srcOrd="1" destOrd="0" presId="urn:microsoft.com/office/officeart/2005/8/layout/vProcess5"/>
    <dgm:cxn modelId="{9E3DFFF0-C3F3-4140-ACDA-43630209DDF6}" type="presOf" srcId="{2D37A4E7-3988-4CEE-9D1B-05D28B3FEB25}" destId="{15FB5E3D-A4B8-44C9-B299-C783BF55B667}" srcOrd="0" destOrd="0" presId="urn:microsoft.com/office/officeart/2005/8/layout/vProcess5"/>
    <dgm:cxn modelId="{2591C2F8-8634-4BF1-B636-E1EA8F36D872}" type="presOf" srcId="{2529704C-966C-4F53-AF40-EAEE38F4D4B4}" destId="{02391F1F-A6C8-4598-84C6-B79B8F9BF7EA}" srcOrd="0" destOrd="0" presId="urn:microsoft.com/office/officeart/2005/8/layout/vProcess5"/>
    <dgm:cxn modelId="{E8C0C038-7FEE-41D8-99F1-4550CCA76419}" type="presParOf" srcId="{28ED387E-FEFE-48E1-B2AD-8985D741EFE2}" destId="{BE2BC704-39EB-4AF8-8C69-A636A5187364}" srcOrd="0" destOrd="0" presId="urn:microsoft.com/office/officeart/2005/8/layout/vProcess5"/>
    <dgm:cxn modelId="{1D597372-2976-4853-8728-59B80BC50F3F}" type="presParOf" srcId="{28ED387E-FEFE-48E1-B2AD-8985D741EFE2}" destId="{42BA9A35-65EF-4F3E-A22D-F501732E84FB}" srcOrd="1" destOrd="0" presId="urn:microsoft.com/office/officeart/2005/8/layout/vProcess5"/>
    <dgm:cxn modelId="{97A7894F-A480-4C0C-AF44-D43B268A0841}" type="presParOf" srcId="{28ED387E-FEFE-48E1-B2AD-8985D741EFE2}" destId="{15FB5E3D-A4B8-44C9-B299-C783BF55B667}" srcOrd="2" destOrd="0" presId="urn:microsoft.com/office/officeart/2005/8/layout/vProcess5"/>
    <dgm:cxn modelId="{C5664DD2-BB0E-4661-B0E3-76EAF4E9F3A5}" type="presParOf" srcId="{28ED387E-FEFE-48E1-B2AD-8985D741EFE2}" destId="{8CFD1D57-D5D6-4E07-ACAA-FA19E1843842}" srcOrd="3" destOrd="0" presId="urn:microsoft.com/office/officeart/2005/8/layout/vProcess5"/>
    <dgm:cxn modelId="{65BE454F-59A6-451D-A54E-9068A7B94855}" type="presParOf" srcId="{28ED387E-FEFE-48E1-B2AD-8985D741EFE2}" destId="{C1273B47-2DA4-4FA1-98D5-9744FC403D72}" srcOrd="4" destOrd="0" presId="urn:microsoft.com/office/officeart/2005/8/layout/vProcess5"/>
    <dgm:cxn modelId="{5A4155EB-E7AC-4D91-ADAF-9E678F70F139}" type="presParOf" srcId="{28ED387E-FEFE-48E1-B2AD-8985D741EFE2}" destId="{02391F1F-A6C8-4598-84C6-B79B8F9BF7EA}" srcOrd="5" destOrd="0" presId="urn:microsoft.com/office/officeart/2005/8/layout/vProcess5"/>
    <dgm:cxn modelId="{F1B230A4-F027-42CE-BEB5-C125FA97B069}" type="presParOf" srcId="{28ED387E-FEFE-48E1-B2AD-8985D741EFE2}" destId="{E9C4C548-BADE-48D2-933C-8A98E51EBC4B}" srcOrd="6" destOrd="0" presId="urn:microsoft.com/office/officeart/2005/8/layout/vProcess5"/>
    <dgm:cxn modelId="{2773A3D2-9873-41FA-ABAC-799EE5AEA109}" type="presParOf" srcId="{28ED387E-FEFE-48E1-B2AD-8985D741EFE2}" destId="{AC8DBD92-11AA-4EA1-8CAC-E47B1D4116BA}" srcOrd="7" destOrd="0" presId="urn:microsoft.com/office/officeart/2005/8/layout/vProcess5"/>
    <dgm:cxn modelId="{7D8C8D06-73DA-43CD-BA4D-39AC24CE1778}" type="presParOf" srcId="{28ED387E-FEFE-48E1-B2AD-8985D741EFE2}" destId="{D6E8F864-00B7-4238-9904-8B1F753A369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5D518E-3C2A-4C57-9295-F99D22F1E49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EE57F2B-F772-418A-90F3-BC9756FC9380}">
      <dgm:prSet/>
      <dgm:spPr/>
      <dgm:t>
        <a:bodyPr/>
        <a:lstStyle/>
        <a:p>
          <a:pPr>
            <a:lnSpc>
              <a:spcPct val="100000"/>
            </a:lnSpc>
          </a:pPr>
          <a:r>
            <a:rPr lang="en-US" b="0" dirty="0">
              <a:solidFill>
                <a:schemeClr val="tx1"/>
              </a:solidFill>
              <a:latin typeface="Calibri Light" panose="020F0302020204030204"/>
            </a:rPr>
            <a:t>Complete the program-specific</a:t>
          </a:r>
          <a:r>
            <a:rPr lang="en-US" b="0" dirty="0">
              <a:solidFill>
                <a:schemeClr val="tx1"/>
              </a:solidFill>
            </a:rPr>
            <a:t> closeout </a:t>
          </a:r>
          <a:r>
            <a:rPr lang="en-US" b="0" dirty="0">
              <a:solidFill>
                <a:schemeClr val="tx1"/>
              </a:solidFill>
              <a:latin typeface="Calibri Light" panose="020F0302020204030204"/>
            </a:rPr>
            <a:t>report form.</a:t>
          </a:r>
          <a:endParaRPr lang="en-US" b="0" dirty="0">
            <a:solidFill>
              <a:schemeClr val="tx1"/>
            </a:solidFill>
          </a:endParaRPr>
        </a:p>
      </dgm:t>
    </dgm:pt>
    <dgm:pt modelId="{5ACA08D7-9641-45EF-8F4C-F9D6F733E856}" type="parTrans" cxnId="{0190E2DA-F71A-489C-8E91-E186ADD1512F}">
      <dgm:prSet/>
      <dgm:spPr/>
      <dgm:t>
        <a:bodyPr/>
        <a:lstStyle/>
        <a:p>
          <a:endParaRPr lang="en-US"/>
        </a:p>
      </dgm:t>
    </dgm:pt>
    <dgm:pt modelId="{27DCAC45-CC71-4185-B169-2D25A81B1F8F}" type="sibTrans" cxnId="{0190E2DA-F71A-489C-8E91-E186ADD1512F}">
      <dgm:prSet/>
      <dgm:spPr/>
      <dgm:t>
        <a:bodyPr/>
        <a:lstStyle/>
        <a:p>
          <a:endParaRPr lang="en-US"/>
        </a:p>
      </dgm:t>
    </dgm:pt>
    <dgm:pt modelId="{164311FF-8FE1-45D2-A7A2-780B7EC31921}">
      <dgm:prSet/>
      <dgm:spPr/>
      <dgm:t>
        <a:bodyPr/>
        <a:lstStyle/>
        <a:p>
          <a:pPr>
            <a:lnSpc>
              <a:spcPct val="100000"/>
            </a:lnSpc>
          </a:pPr>
          <a:r>
            <a:rPr lang="en-US" dirty="0">
              <a:solidFill>
                <a:schemeClr val="tx1"/>
              </a:solidFill>
              <a:latin typeface="Calibri Light" panose="020F0302020204030204"/>
            </a:rPr>
            <a:t>Closeout </a:t>
          </a:r>
          <a:r>
            <a:rPr lang="en-US" strike="noStrike" dirty="0">
              <a:solidFill>
                <a:schemeClr val="tx1"/>
              </a:solidFill>
              <a:latin typeface="Calibri Light" panose="020F0302020204030204"/>
            </a:rPr>
            <a:t>reports</a:t>
          </a:r>
          <a:r>
            <a:rPr lang="en-US" dirty="0">
              <a:solidFill>
                <a:schemeClr val="tx1"/>
              </a:solidFill>
              <a:latin typeface="Calibri Light" panose="020F0302020204030204"/>
            </a:rPr>
            <a:t> </a:t>
          </a:r>
          <a:r>
            <a:rPr lang="en-US" dirty="0">
              <a:solidFill>
                <a:schemeClr val="tx1"/>
              </a:solidFill>
            </a:rPr>
            <a:t>are due within 90 days of the end of the performance period.</a:t>
          </a:r>
          <a:r>
            <a:rPr lang="en-US" dirty="0">
              <a:solidFill>
                <a:schemeClr val="tx1"/>
              </a:solidFill>
              <a:latin typeface="Calibri Light" panose="020F0302020204030204"/>
            </a:rPr>
            <a:t> </a:t>
          </a:r>
          <a:endParaRPr lang="en-US" dirty="0">
            <a:solidFill>
              <a:schemeClr val="tx1"/>
            </a:solidFill>
          </a:endParaRPr>
        </a:p>
      </dgm:t>
    </dgm:pt>
    <dgm:pt modelId="{A227F3E0-63BF-4893-9D6E-513E0BA9FD20}" type="parTrans" cxnId="{CFB0C277-92FF-4C0F-938E-4F194BAB75D1}">
      <dgm:prSet/>
      <dgm:spPr/>
      <dgm:t>
        <a:bodyPr/>
        <a:lstStyle/>
        <a:p>
          <a:endParaRPr lang="en-US"/>
        </a:p>
      </dgm:t>
    </dgm:pt>
    <dgm:pt modelId="{4EA124D0-7D65-4010-9DC7-FD7970B0CF7E}" type="sibTrans" cxnId="{CFB0C277-92FF-4C0F-938E-4F194BAB75D1}">
      <dgm:prSet/>
      <dgm:spPr/>
      <dgm:t>
        <a:bodyPr/>
        <a:lstStyle/>
        <a:p>
          <a:endParaRPr lang="en-US"/>
        </a:p>
      </dgm:t>
    </dgm:pt>
    <dgm:pt modelId="{32E79BCC-6446-46FB-86E0-FB92EC14B986}">
      <dgm:prSet/>
      <dgm:spPr/>
      <dgm:t>
        <a:bodyPr/>
        <a:lstStyle/>
        <a:p>
          <a:pPr>
            <a:lnSpc>
              <a:spcPct val="100000"/>
            </a:lnSpc>
          </a:pPr>
          <a:r>
            <a:rPr lang="en-US" strike="noStrike" dirty="0">
              <a:latin typeface="Calibri Light" panose="020F0302020204030204"/>
            </a:rPr>
            <a:t>Provide</a:t>
          </a:r>
          <a:r>
            <a:rPr lang="en-US" dirty="0"/>
            <a:t> </a:t>
          </a:r>
          <a:r>
            <a:rPr lang="en-US" dirty="0">
              <a:latin typeface="Calibri Light" panose="020F0302020204030204"/>
            </a:rPr>
            <a:t>a description</a:t>
          </a:r>
          <a:r>
            <a:rPr lang="en-US" dirty="0"/>
            <a:t> of the project’s successes, challenges, and the communities served through the performance period.</a:t>
          </a:r>
        </a:p>
      </dgm:t>
    </dgm:pt>
    <dgm:pt modelId="{3DD8474C-F640-461F-9B9C-E0ABB346D834}" type="parTrans" cxnId="{0D0AE3F7-269C-4690-87D4-E074675CF9AF}">
      <dgm:prSet/>
      <dgm:spPr/>
      <dgm:t>
        <a:bodyPr/>
        <a:lstStyle/>
        <a:p>
          <a:endParaRPr lang="en-US"/>
        </a:p>
      </dgm:t>
    </dgm:pt>
    <dgm:pt modelId="{2D1C903E-F179-4344-A393-1A33B83F68AE}" type="sibTrans" cxnId="{0D0AE3F7-269C-4690-87D4-E074675CF9AF}">
      <dgm:prSet/>
      <dgm:spPr/>
      <dgm:t>
        <a:bodyPr/>
        <a:lstStyle/>
        <a:p>
          <a:endParaRPr lang="en-US"/>
        </a:p>
      </dgm:t>
    </dgm:pt>
    <dgm:pt modelId="{BF03978F-BA06-4E28-B5B7-54525AD115A5}">
      <dgm:prSet/>
      <dgm:spPr/>
      <dgm:t>
        <a:bodyPr/>
        <a:lstStyle/>
        <a:p>
          <a:pPr>
            <a:lnSpc>
              <a:spcPct val="100000"/>
            </a:lnSpc>
          </a:pPr>
          <a:r>
            <a:rPr lang="en-US" dirty="0"/>
            <a:t>If </a:t>
          </a:r>
          <a:r>
            <a:rPr lang="en-US" dirty="0">
              <a:solidFill>
                <a:schemeClr val="tx1"/>
              </a:solidFill>
            </a:rPr>
            <a:t>funds received have not been expended by the end of the performance period, they </a:t>
          </a:r>
          <a:r>
            <a:rPr lang="en-US" b="1" u="sng" dirty="0">
              <a:solidFill>
                <a:schemeClr val="tx1"/>
              </a:solidFill>
            </a:rPr>
            <a:t>MUST</a:t>
          </a:r>
          <a:r>
            <a:rPr lang="en-US" dirty="0">
              <a:solidFill>
                <a:schemeClr val="tx1"/>
              </a:solidFill>
            </a:rPr>
            <a:t> be returned to the Department.</a:t>
          </a:r>
          <a:endParaRPr lang="en-US" strike="sngStrike" dirty="0">
            <a:solidFill>
              <a:schemeClr val="tx1"/>
            </a:solidFill>
            <a:latin typeface="Calibri Light" panose="020F0302020204030204"/>
          </a:endParaRPr>
        </a:p>
      </dgm:t>
    </dgm:pt>
    <dgm:pt modelId="{1B6CBEFA-2182-44B7-B233-CE970F3F34C5}" type="parTrans" cxnId="{A68C0940-8296-4994-A0D5-C289D581F2D1}">
      <dgm:prSet/>
      <dgm:spPr/>
      <dgm:t>
        <a:bodyPr/>
        <a:lstStyle/>
        <a:p>
          <a:endParaRPr lang="en-US"/>
        </a:p>
      </dgm:t>
    </dgm:pt>
    <dgm:pt modelId="{1045517D-8D53-4068-BFDB-1B144DE80FB1}" type="sibTrans" cxnId="{A68C0940-8296-4994-A0D5-C289D581F2D1}">
      <dgm:prSet/>
      <dgm:spPr/>
      <dgm:t>
        <a:bodyPr/>
        <a:lstStyle/>
        <a:p>
          <a:endParaRPr lang="en-US"/>
        </a:p>
      </dgm:t>
    </dgm:pt>
    <dgm:pt modelId="{759021FC-FB44-4147-81F4-8FC6412FBAD7}">
      <dgm:prSet/>
      <dgm:spPr/>
      <dgm:t>
        <a:bodyPr/>
        <a:lstStyle/>
        <a:p>
          <a:pPr>
            <a:lnSpc>
              <a:spcPct val="100000"/>
            </a:lnSpc>
          </a:pPr>
          <a:r>
            <a:rPr lang="en-US" dirty="0">
              <a:solidFill>
                <a:schemeClr val="tx1"/>
              </a:solidFill>
            </a:rPr>
            <a:t>Records must be kept for at least 5 years from the end of the performance period, as required by ARPA and the Grant Agreement</a:t>
          </a:r>
          <a:r>
            <a:rPr lang="en-US" dirty="0"/>
            <a:t>.</a:t>
          </a:r>
          <a:r>
            <a:rPr lang="en-US" dirty="0">
              <a:latin typeface="Calibri Light" panose="020F0302020204030204"/>
            </a:rPr>
            <a:t> </a:t>
          </a:r>
          <a:endParaRPr lang="en-US" dirty="0"/>
        </a:p>
      </dgm:t>
    </dgm:pt>
    <dgm:pt modelId="{A3A1EEC8-9CF4-41DC-8238-BEAACC2A45D2}" type="parTrans" cxnId="{095F9FAD-B2A9-4CA4-AE48-5A10ED4A3D8B}">
      <dgm:prSet/>
      <dgm:spPr/>
      <dgm:t>
        <a:bodyPr/>
        <a:lstStyle/>
        <a:p>
          <a:endParaRPr lang="en-US"/>
        </a:p>
      </dgm:t>
    </dgm:pt>
    <dgm:pt modelId="{D3527D62-98C9-44B4-9C51-1485B768118F}" type="sibTrans" cxnId="{095F9FAD-B2A9-4CA4-AE48-5A10ED4A3D8B}">
      <dgm:prSet/>
      <dgm:spPr/>
      <dgm:t>
        <a:bodyPr/>
        <a:lstStyle/>
        <a:p>
          <a:endParaRPr lang="en-US"/>
        </a:p>
      </dgm:t>
    </dgm:pt>
    <dgm:pt modelId="{3CAB9800-6CD6-4C4B-AFF2-06CA1BFD03D3}" type="pres">
      <dgm:prSet presAssocID="{2A5D518E-3C2A-4C57-9295-F99D22F1E493}" presName="root" presStyleCnt="0">
        <dgm:presLayoutVars>
          <dgm:dir/>
          <dgm:resizeHandles val="exact"/>
        </dgm:presLayoutVars>
      </dgm:prSet>
      <dgm:spPr/>
    </dgm:pt>
    <dgm:pt modelId="{BB84DF5E-3A22-47F4-ABA3-71A85CDD9721}" type="pres">
      <dgm:prSet presAssocID="{2EE57F2B-F772-418A-90F3-BC9756FC9380}" presName="compNode" presStyleCnt="0"/>
      <dgm:spPr/>
    </dgm:pt>
    <dgm:pt modelId="{CC01FE50-6167-421B-8370-D3A9BED27DA9}" type="pres">
      <dgm:prSet presAssocID="{2EE57F2B-F772-418A-90F3-BC9756FC9380}" presName="bgRect" presStyleLbl="bgShp" presStyleIdx="0" presStyleCnt="5"/>
      <dgm:spPr/>
    </dgm:pt>
    <dgm:pt modelId="{FCC92B13-4068-4CEE-9665-EEAB690CE25F}" type="pres">
      <dgm:prSet presAssocID="{2EE57F2B-F772-418A-90F3-BC9756FC938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ACC82B2F-9FF0-474C-9319-B991416CC33B}" type="pres">
      <dgm:prSet presAssocID="{2EE57F2B-F772-418A-90F3-BC9756FC9380}" presName="spaceRect" presStyleCnt="0"/>
      <dgm:spPr/>
    </dgm:pt>
    <dgm:pt modelId="{684398BC-77C1-4566-8FF1-5BEB3DF7C5DA}" type="pres">
      <dgm:prSet presAssocID="{2EE57F2B-F772-418A-90F3-BC9756FC9380}" presName="parTx" presStyleLbl="revTx" presStyleIdx="0" presStyleCnt="5">
        <dgm:presLayoutVars>
          <dgm:chMax val="0"/>
          <dgm:chPref val="0"/>
        </dgm:presLayoutVars>
      </dgm:prSet>
      <dgm:spPr/>
    </dgm:pt>
    <dgm:pt modelId="{18504168-6265-46CF-B70F-8268EED23C5E}" type="pres">
      <dgm:prSet presAssocID="{27DCAC45-CC71-4185-B169-2D25A81B1F8F}" presName="sibTrans" presStyleCnt="0"/>
      <dgm:spPr/>
    </dgm:pt>
    <dgm:pt modelId="{219AD50D-4A22-4A18-8A87-2042C9B36261}" type="pres">
      <dgm:prSet presAssocID="{164311FF-8FE1-45D2-A7A2-780B7EC31921}" presName="compNode" presStyleCnt="0"/>
      <dgm:spPr/>
    </dgm:pt>
    <dgm:pt modelId="{299E84E5-2CB3-4F9C-B3D8-ADF03B4EDB1C}" type="pres">
      <dgm:prSet presAssocID="{164311FF-8FE1-45D2-A7A2-780B7EC31921}" presName="bgRect" presStyleLbl="bgShp" presStyleIdx="1" presStyleCnt="5"/>
      <dgm:spPr/>
    </dgm:pt>
    <dgm:pt modelId="{8E7DEF9F-5676-49D9-B0E5-3910485B80A0}" type="pres">
      <dgm:prSet presAssocID="{164311FF-8FE1-45D2-A7A2-780B7EC319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rglass"/>
        </a:ext>
      </dgm:extLst>
    </dgm:pt>
    <dgm:pt modelId="{F8B16DB3-DEAE-47B5-8452-03C15A8C4A69}" type="pres">
      <dgm:prSet presAssocID="{164311FF-8FE1-45D2-A7A2-780B7EC31921}" presName="spaceRect" presStyleCnt="0"/>
      <dgm:spPr/>
    </dgm:pt>
    <dgm:pt modelId="{5AAF1BA7-A97A-4B6D-ABD2-2DE0E0CE796C}" type="pres">
      <dgm:prSet presAssocID="{164311FF-8FE1-45D2-A7A2-780B7EC31921}" presName="parTx" presStyleLbl="revTx" presStyleIdx="1" presStyleCnt="5">
        <dgm:presLayoutVars>
          <dgm:chMax val="0"/>
          <dgm:chPref val="0"/>
        </dgm:presLayoutVars>
      </dgm:prSet>
      <dgm:spPr/>
    </dgm:pt>
    <dgm:pt modelId="{8A908FBA-5D54-48BD-B394-B123BF2151CE}" type="pres">
      <dgm:prSet presAssocID="{4EA124D0-7D65-4010-9DC7-FD7970B0CF7E}" presName="sibTrans" presStyleCnt="0"/>
      <dgm:spPr/>
    </dgm:pt>
    <dgm:pt modelId="{918369A7-F705-4364-A7E7-6389E6D2F8D3}" type="pres">
      <dgm:prSet presAssocID="{32E79BCC-6446-46FB-86E0-FB92EC14B986}" presName="compNode" presStyleCnt="0"/>
      <dgm:spPr/>
    </dgm:pt>
    <dgm:pt modelId="{816FFEC1-7D17-4BCA-9DBC-FBF6E5F41F09}" type="pres">
      <dgm:prSet presAssocID="{32E79BCC-6446-46FB-86E0-FB92EC14B986}" presName="bgRect" presStyleLbl="bgShp" presStyleIdx="2" presStyleCnt="5"/>
      <dgm:spPr/>
    </dgm:pt>
    <dgm:pt modelId="{19D8ED21-8565-4C8C-8AC3-E80F010D53D7}" type="pres">
      <dgm:prSet presAssocID="{32E79BCC-6446-46FB-86E0-FB92EC14B98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5B27DF55-30BC-40C8-B38E-FABF2E0B8CDE}" type="pres">
      <dgm:prSet presAssocID="{32E79BCC-6446-46FB-86E0-FB92EC14B986}" presName="spaceRect" presStyleCnt="0"/>
      <dgm:spPr/>
    </dgm:pt>
    <dgm:pt modelId="{62F49605-BC8D-4BCA-A505-35774CF8E2B8}" type="pres">
      <dgm:prSet presAssocID="{32E79BCC-6446-46FB-86E0-FB92EC14B986}" presName="parTx" presStyleLbl="revTx" presStyleIdx="2" presStyleCnt="5">
        <dgm:presLayoutVars>
          <dgm:chMax val="0"/>
          <dgm:chPref val="0"/>
        </dgm:presLayoutVars>
      </dgm:prSet>
      <dgm:spPr/>
    </dgm:pt>
    <dgm:pt modelId="{15C07116-411C-45E8-B68D-E0351C00392E}" type="pres">
      <dgm:prSet presAssocID="{2D1C903E-F179-4344-A393-1A33B83F68AE}" presName="sibTrans" presStyleCnt="0"/>
      <dgm:spPr/>
    </dgm:pt>
    <dgm:pt modelId="{CD213414-6BE1-40B8-A728-F2DAD4A72757}" type="pres">
      <dgm:prSet presAssocID="{BF03978F-BA06-4E28-B5B7-54525AD115A5}" presName="compNode" presStyleCnt="0"/>
      <dgm:spPr/>
    </dgm:pt>
    <dgm:pt modelId="{A24215AE-608C-413B-A4C8-E4BD207D4193}" type="pres">
      <dgm:prSet presAssocID="{BF03978F-BA06-4E28-B5B7-54525AD115A5}" presName="bgRect" presStyleLbl="bgShp" presStyleIdx="3" presStyleCnt="5"/>
      <dgm:spPr/>
    </dgm:pt>
    <dgm:pt modelId="{0F13B7C6-74D6-4E5A-81FB-56711F9ABF40}" type="pres">
      <dgm:prSet presAssocID="{BF03978F-BA06-4E28-B5B7-54525AD115A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llar"/>
        </a:ext>
      </dgm:extLst>
    </dgm:pt>
    <dgm:pt modelId="{690E4B2C-7BF8-42B4-BDA8-B556ADA829EB}" type="pres">
      <dgm:prSet presAssocID="{BF03978F-BA06-4E28-B5B7-54525AD115A5}" presName="spaceRect" presStyleCnt="0"/>
      <dgm:spPr/>
    </dgm:pt>
    <dgm:pt modelId="{C3D55ACC-893B-4784-86DB-270A04FCC566}" type="pres">
      <dgm:prSet presAssocID="{BF03978F-BA06-4E28-B5B7-54525AD115A5}" presName="parTx" presStyleLbl="revTx" presStyleIdx="3" presStyleCnt="5" custScaleY="127973">
        <dgm:presLayoutVars>
          <dgm:chMax val="0"/>
          <dgm:chPref val="0"/>
        </dgm:presLayoutVars>
      </dgm:prSet>
      <dgm:spPr/>
    </dgm:pt>
    <dgm:pt modelId="{5ED9A5FE-496C-4F0E-87F0-FC3389BBD75A}" type="pres">
      <dgm:prSet presAssocID="{1045517D-8D53-4068-BFDB-1B144DE80FB1}" presName="sibTrans" presStyleCnt="0"/>
      <dgm:spPr/>
    </dgm:pt>
    <dgm:pt modelId="{CF25DD92-0568-4680-B06C-1EE586EEDFBC}" type="pres">
      <dgm:prSet presAssocID="{759021FC-FB44-4147-81F4-8FC6412FBAD7}" presName="compNode" presStyleCnt="0"/>
      <dgm:spPr/>
    </dgm:pt>
    <dgm:pt modelId="{A21486C8-78AA-4549-8C47-75246849E7AE}" type="pres">
      <dgm:prSet presAssocID="{759021FC-FB44-4147-81F4-8FC6412FBAD7}" presName="bgRect" presStyleLbl="bgShp" presStyleIdx="4" presStyleCnt="5"/>
      <dgm:spPr/>
    </dgm:pt>
    <dgm:pt modelId="{BA394986-E33C-45A2-99D6-D53F5123B1A7}" type="pres">
      <dgm:prSet presAssocID="{759021FC-FB44-4147-81F4-8FC6412FBAD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ank"/>
        </a:ext>
      </dgm:extLst>
    </dgm:pt>
    <dgm:pt modelId="{C855FAFF-7031-48B8-BBC4-A3769B9D49A1}" type="pres">
      <dgm:prSet presAssocID="{759021FC-FB44-4147-81F4-8FC6412FBAD7}" presName="spaceRect" presStyleCnt="0"/>
      <dgm:spPr/>
    </dgm:pt>
    <dgm:pt modelId="{701BDC06-5D65-422B-B772-4B22DACFD1ED}" type="pres">
      <dgm:prSet presAssocID="{759021FC-FB44-4147-81F4-8FC6412FBAD7}" presName="parTx" presStyleLbl="revTx" presStyleIdx="4" presStyleCnt="5">
        <dgm:presLayoutVars>
          <dgm:chMax val="0"/>
          <dgm:chPref val="0"/>
        </dgm:presLayoutVars>
      </dgm:prSet>
      <dgm:spPr/>
    </dgm:pt>
  </dgm:ptLst>
  <dgm:cxnLst>
    <dgm:cxn modelId="{A3692212-8338-4292-9150-F1FA0D4F4920}" type="presOf" srcId="{BF03978F-BA06-4E28-B5B7-54525AD115A5}" destId="{C3D55ACC-893B-4784-86DB-270A04FCC566}" srcOrd="0" destOrd="0" presId="urn:microsoft.com/office/officeart/2018/2/layout/IconVerticalSolidList"/>
    <dgm:cxn modelId="{3E43A524-95D1-4E65-AB91-90F67F7FDAD8}" type="presOf" srcId="{2A5D518E-3C2A-4C57-9295-F99D22F1E493}" destId="{3CAB9800-6CD6-4C4B-AFF2-06CA1BFD03D3}" srcOrd="0" destOrd="0" presId="urn:microsoft.com/office/officeart/2018/2/layout/IconVerticalSolidList"/>
    <dgm:cxn modelId="{A68C0940-8296-4994-A0D5-C289D581F2D1}" srcId="{2A5D518E-3C2A-4C57-9295-F99D22F1E493}" destId="{BF03978F-BA06-4E28-B5B7-54525AD115A5}" srcOrd="3" destOrd="0" parTransId="{1B6CBEFA-2182-44B7-B233-CE970F3F34C5}" sibTransId="{1045517D-8D53-4068-BFDB-1B144DE80FB1}"/>
    <dgm:cxn modelId="{CFB0C277-92FF-4C0F-938E-4F194BAB75D1}" srcId="{2A5D518E-3C2A-4C57-9295-F99D22F1E493}" destId="{164311FF-8FE1-45D2-A7A2-780B7EC31921}" srcOrd="1" destOrd="0" parTransId="{A227F3E0-63BF-4893-9D6E-513E0BA9FD20}" sibTransId="{4EA124D0-7D65-4010-9DC7-FD7970B0CF7E}"/>
    <dgm:cxn modelId="{6B7A7295-638F-466F-9EB9-223E91054FAB}" type="presOf" srcId="{2EE57F2B-F772-418A-90F3-BC9756FC9380}" destId="{684398BC-77C1-4566-8FF1-5BEB3DF7C5DA}" srcOrd="0" destOrd="0" presId="urn:microsoft.com/office/officeart/2018/2/layout/IconVerticalSolidList"/>
    <dgm:cxn modelId="{7706A49F-95E4-4F21-B544-2F5829C5CCBB}" type="presOf" srcId="{759021FC-FB44-4147-81F4-8FC6412FBAD7}" destId="{701BDC06-5D65-422B-B772-4B22DACFD1ED}" srcOrd="0" destOrd="0" presId="urn:microsoft.com/office/officeart/2018/2/layout/IconVerticalSolidList"/>
    <dgm:cxn modelId="{095F9FAD-B2A9-4CA4-AE48-5A10ED4A3D8B}" srcId="{2A5D518E-3C2A-4C57-9295-F99D22F1E493}" destId="{759021FC-FB44-4147-81F4-8FC6412FBAD7}" srcOrd="4" destOrd="0" parTransId="{A3A1EEC8-9CF4-41DC-8238-BEAACC2A45D2}" sibTransId="{D3527D62-98C9-44B4-9C51-1485B768118F}"/>
    <dgm:cxn modelId="{D095ACD8-9EF2-4D46-8657-88A5FE7AF457}" type="presOf" srcId="{32E79BCC-6446-46FB-86E0-FB92EC14B986}" destId="{62F49605-BC8D-4BCA-A505-35774CF8E2B8}" srcOrd="0" destOrd="0" presId="urn:microsoft.com/office/officeart/2018/2/layout/IconVerticalSolidList"/>
    <dgm:cxn modelId="{0190E2DA-F71A-489C-8E91-E186ADD1512F}" srcId="{2A5D518E-3C2A-4C57-9295-F99D22F1E493}" destId="{2EE57F2B-F772-418A-90F3-BC9756FC9380}" srcOrd="0" destOrd="0" parTransId="{5ACA08D7-9641-45EF-8F4C-F9D6F733E856}" sibTransId="{27DCAC45-CC71-4185-B169-2D25A81B1F8F}"/>
    <dgm:cxn modelId="{219061ED-6A66-417B-B6B2-20FAB83D1A8C}" type="presOf" srcId="{164311FF-8FE1-45D2-A7A2-780B7EC31921}" destId="{5AAF1BA7-A97A-4B6D-ABD2-2DE0E0CE796C}" srcOrd="0" destOrd="0" presId="urn:microsoft.com/office/officeart/2018/2/layout/IconVerticalSolidList"/>
    <dgm:cxn modelId="{0D0AE3F7-269C-4690-87D4-E074675CF9AF}" srcId="{2A5D518E-3C2A-4C57-9295-F99D22F1E493}" destId="{32E79BCC-6446-46FB-86E0-FB92EC14B986}" srcOrd="2" destOrd="0" parTransId="{3DD8474C-F640-461F-9B9C-E0ABB346D834}" sibTransId="{2D1C903E-F179-4344-A393-1A33B83F68AE}"/>
    <dgm:cxn modelId="{409C7356-D8FA-48FB-9E25-F2810DADDB63}" type="presParOf" srcId="{3CAB9800-6CD6-4C4B-AFF2-06CA1BFD03D3}" destId="{BB84DF5E-3A22-47F4-ABA3-71A85CDD9721}" srcOrd="0" destOrd="0" presId="urn:microsoft.com/office/officeart/2018/2/layout/IconVerticalSolidList"/>
    <dgm:cxn modelId="{CD470B9D-ED0A-48C2-B828-D0FC8901FFA1}" type="presParOf" srcId="{BB84DF5E-3A22-47F4-ABA3-71A85CDD9721}" destId="{CC01FE50-6167-421B-8370-D3A9BED27DA9}" srcOrd="0" destOrd="0" presId="urn:microsoft.com/office/officeart/2018/2/layout/IconVerticalSolidList"/>
    <dgm:cxn modelId="{85F9D791-88D9-4FFA-BCC1-96E5CD9DCCB5}" type="presParOf" srcId="{BB84DF5E-3A22-47F4-ABA3-71A85CDD9721}" destId="{FCC92B13-4068-4CEE-9665-EEAB690CE25F}" srcOrd="1" destOrd="0" presId="urn:microsoft.com/office/officeart/2018/2/layout/IconVerticalSolidList"/>
    <dgm:cxn modelId="{83B70BDC-5FB8-4F25-985F-C86400C17EBD}" type="presParOf" srcId="{BB84DF5E-3A22-47F4-ABA3-71A85CDD9721}" destId="{ACC82B2F-9FF0-474C-9319-B991416CC33B}" srcOrd="2" destOrd="0" presId="urn:microsoft.com/office/officeart/2018/2/layout/IconVerticalSolidList"/>
    <dgm:cxn modelId="{46CBDFCF-9FEF-4CFD-99C2-C5DB18DAEA7C}" type="presParOf" srcId="{BB84DF5E-3A22-47F4-ABA3-71A85CDD9721}" destId="{684398BC-77C1-4566-8FF1-5BEB3DF7C5DA}" srcOrd="3" destOrd="0" presId="urn:microsoft.com/office/officeart/2018/2/layout/IconVerticalSolidList"/>
    <dgm:cxn modelId="{AD2C423E-AFBA-4D6D-BB35-A3DC5CC79E59}" type="presParOf" srcId="{3CAB9800-6CD6-4C4B-AFF2-06CA1BFD03D3}" destId="{18504168-6265-46CF-B70F-8268EED23C5E}" srcOrd="1" destOrd="0" presId="urn:microsoft.com/office/officeart/2018/2/layout/IconVerticalSolidList"/>
    <dgm:cxn modelId="{31324A11-780D-4BA7-8E4A-88DA3912BE0A}" type="presParOf" srcId="{3CAB9800-6CD6-4C4B-AFF2-06CA1BFD03D3}" destId="{219AD50D-4A22-4A18-8A87-2042C9B36261}" srcOrd="2" destOrd="0" presId="urn:microsoft.com/office/officeart/2018/2/layout/IconVerticalSolidList"/>
    <dgm:cxn modelId="{D6051B07-0AE1-49B0-ADD5-C4D38F150009}" type="presParOf" srcId="{219AD50D-4A22-4A18-8A87-2042C9B36261}" destId="{299E84E5-2CB3-4F9C-B3D8-ADF03B4EDB1C}" srcOrd="0" destOrd="0" presId="urn:microsoft.com/office/officeart/2018/2/layout/IconVerticalSolidList"/>
    <dgm:cxn modelId="{1B443843-DD6E-4958-B01C-C5F75FB452C6}" type="presParOf" srcId="{219AD50D-4A22-4A18-8A87-2042C9B36261}" destId="{8E7DEF9F-5676-49D9-B0E5-3910485B80A0}" srcOrd="1" destOrd="0" presId="urn:microsoft.com/office/officeart/2018/2/layout/IconVerticalSolidList"/>
    <dgm:cxn modelId="{FAB3EF65-6A15-427F-A23A-F208FD478A69}" type="presParOf" srcId="{219AD50D-4A22-4A18-8A87-2042C9B36261}" destId="{F8B16DB3-DEAE-47B5-8452-03C15A8C4A69}" srcOrd="2" destOrd="0" presId="urn:microsoft.com/office/officeart/2018/2/layout/IconVerticalSolidList"/>
    <dgm:cxn modelId="{A01CE904-2FEC-41CC-BF51-61B54D6296B7}" type="presParOf" srcId="{219AD50D-4A22-4A18-8A87-2042C9B36261}" destId="{5AAF1BA7-A97A-4B6D-ABD2-2DE0E0CE796C}" srcOrd="3" destOrd="0" presId="urn:microsoft.com/office/officeart/2018/2/layout/IconVerticalSolidList"/>
    <dgm:cxn modelId="{D3B58938-24E2-49DF-8362-49DF5E079668}" type="presParOf" srcId="{3CAB9800-6CD6-4C4B-AFF2-06CA1BFD03D3}" destId="{8A908FBA-5D54-48BD-B394-B123BF2151CE}" srcOrd="3" destOrd="0" presId="urn:microsoft.com/office/officeart/2018/2/layout/IconVerticalSolidList"/>
    <dgm:cxn modelId="{8BE62BA2-1412-4FA8-AD43-0BBB8EF1AE68}" type="presParOf" srcId="{3CAB9800-6CD6-4C4B-AFF2-06CA1BFD03D3}" destId="{918369A7-F705-4364-A7E7-6389E6D2F8D3}" srcOrd="4" destOrd="0" presId="urn:microsoft.com/office/officeart/2018/2/layout/IconVerticalSolidList"/>
    <dgm:cxn modelId="{BD94CC39-EF45-4C3D-B12D-81453FBE5E2E}" type="presParOf" srcId="{918369A7-F705-4364-A7E7-6389E6D2F8D3}" destId="{816FFEC1-7D17-4BCA-9DBC-FBF6E5F41F09}" srcOrd="0" destOrd="0" presId="urn:microsoft.com/office/officeart/2018/2/layout/IconVerticalSolidList"/>
    <dgm:cxn modelId="{8CF62596-27E8-4546-849F-F71FF34FC8DE}" type="presParOf" srcId="{918369A7-F705-4364-A7E7-6389E6D2F8D3}" destId="{19D8ED21-8565-4C8C-8AC3-E80F010D53D7}" srcOrd="1" destOrd="0" presId="urn:microsoft.com/office/officeart/2018/2/layout/IconVerticalSolidList"/>
    <dgm:cxn modelId="{F4E12643-B4CF-43FF-8566-C00ED49CC9EF}" type="presParOf" srcId="{918369A7-F705-4364-A7E7-6389E6D2F8D3}" destId="{5B27DF55-30BC-40C8-B38E-FABF2E0B8CDE}" srcOrd="2" destOrd="0" presId="urn:microsoft.com/office/officeart/2018/2/layout/IconVerticalSolidList"/>
    <dgm:cxn modelId="{D4308084-E9AA-4FBA-95FD-973C3541BC99}" type="presParOf" srcId="{918369A7-F705-4364-A7E7-6389E6D2F8D3}" destId="{62F49605-BC8D-4BCA-A505-35774CF8E2B8}" srcOrd="3" destOrd="0" presId="urn:microsoft.com/office/officeart/2018/2/layout/IconVerticalSolidList"/>
    <dgm:cxn modelId="{7934F520-3937-4D0D-9E4C-64A9828270B7}" type="presParOf" srcId="{3CAB9800-6CD6-4C4B-AFF2-06CA1BFD03D3}" destId="{15C07116-411C-45E8-B68D-E0351C00392E}" srcOrd="5" destOrd="0" presId="urn:microsoft.com/office/officeart/2018/2/layout/IconVerticalSolidList"/>
    <dgm:cxn modelId="{001E790B-24E6-4088-B19C-309361B3A1F2}" type="presParOf" srcId="{3CAB9800-6CD6-4C4B-AFF2-06CA1BFD03D3}" destId="{CD213414-6BE1-40B8-A728-F2DAD4A72757}" srcOrd="6" destOrd="0" presId="urn:microsoft.com/office/officeart/2018/2/layout/IconVerticalSolidList"/>
    <dgm:cxn modelId="{8586B5FF-E3F1-4EEC-8F31-5CB7779D0327}" type="presParOf" srcId="{CD213414-6BE1-40B8-A728-F2DAD4A72757}" destId="{A24215AE-608C-413B-A4C8-E4BD207D4193}" srcOrd="0" destOrd="0" presId="urn:microsoft.com/office/officeart/2018/2/layout/IconVerticalSolidList"/>
    <dgm:cxn modelId="{71A75F0F-E40D-4189-87DE-029335D9482E}" type="presParOf" srcId="{CD213414-6BE1-40B8-A728-F2DAD4A72757}" destId="{0F13B7C6-74D6-4E5A-81FB-56711F9ABF40}" srcOrd="1" destOrd="0" presId="urn:microsoft.com/office/officeart/2018/2/layout/IconVerticalSolidList"/>
    <dgm:cxn modelId="{707A55E4-599C-406B-B779-9FF50DA06188}" type="presParOf" srcId="{CD213414-6BE1-40B8-A728-F2DAD4A72757}" destId="{690E4B2C-7BF8-42B4-BDA8-B556ADA829EB}" srcOrd="2" destOrd="0" presId="urn:microsoft.com/office/officeart/2018/2/layout/IconVerticalSolidList"/>
    <dgm:cxn modelId="{0AA67583-B5CB-4B07-B839-22BAF1D98650}" type="presParOf" srcId="{CD213414-6BE1-40B8-A728-F2DAD4A72757}" destId="{C3D55ACC-893B-4784-86DB-270A04FCC566}" srcOrd="3" destOrd="0" presId="urn:microsoft.com/office/officeart/2018/2/layout/IconVerticalSolidList"/>
    <dgm:cxn modelId="{96C2BD43-948C-4355-94FD-6A5FD6F30417}" type="presParOf" srcId="{3CAB9800-6CD6-4C4B-AFF2-06CA1BFD03D3}" destId="{5ED9A5FE-496C-4F0E-87F0-FC3389BBD75A}" srcOrd="7" destOrd="0" presId="urn:microsoft.com/office/officeart/2018/2/layout/IconVerticalSolidList"/>
    <dgm:cxn modelId="{60A84021-2872-47C3-B421-D3FD757FF45A}" type="presParOf" srcId="{3CAB9800-6CD6-4C4B-AFF2-06CA1BFD03D3}" destId="{CF25DD92-0568-4680-B06C-1EE586EEDFBC}" srcOrd="8" destOrd="0" presId="urn:microsoft.com/office/officeart/2018/2/layout/IconVerticalSolidList"/>
    <dgm:cxn modelId="{5829F560-1DA3-4266-8C1A-B4960CA091FC}" type="presParOf" srcId="{CF25DD92-0568-4680-B06C-1EE586EEDFBC}" destId="{A21486C8-78AA-4549-8C47-75246849E7AE}" srcOrd="0" destOrd="0" presId="urn:microsoft.com/office/officeart/2018/2/layout/IconVerticalSolidList"/>
    <dgm:cxn modelId="{6C9D7574-4729-4D87-9B8A-61D7FBE2B6C9}" type="presParOf" srcId="{CF25DD92-0568-4680-B06C-1EE586EEDFBC}" destId="{BA394986-E33C-45A2-99D6-D53F5123B1A7}" srcOrd="1" destOrd="0" presId="urn:microsoft.com/office/officeart/2018/2/layout/IconVerticalSolidList"/>
    <dgm:cxn modelId="{D15BC5E5-D890-4BED-81B9-1A8980344B86}" type="presParOf" srcId="{CF25DD92-0568-4680-B06C-1EE586EEDFBC}" destId="{C855FAFF-7031-48B8-BBC4-A3769B9D49A1}" srcOrd="2" destOrd="0" presId="urn:microsoft.com/office/officeart/2018/2/layout/IconVerticalSolidList"/>
    <dgm:cxn modelId="{0EDCC65D-670B-41BC-BDF2-C43BF9863256}" type="presParOf" srcId="{CF25DD92-0568-4680-B06C-1EE586EEDFBC}" destId="{701BDC06-5D65-422B-B772-4B22DACFD1E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52A2D8-FF04-4C6C-B99E-692DBEDCFF5B}" type="doc">
      <dgm:prSet loTypeId="urn:microsoft.com/office/officeart/2005/8/layout/lProcess2" loCatId="list" qsTypeId="urn:microsoft.com/office/officeart/2005/8/quickstyle/simple4" qsCatId="simple" csTypeId="urn:microsoft.com/office/officeart/2005/8/colors/accent1_3" csCatId="accent1" phldr="1"/>
      <dgm:spPr/>
      <dgm:t>
        <a:bodyPr/>
        <a:lstStyle/>
        <a:p>
          <a:endParaRPr lang="en-US"/>
        </a:p>
      </dgm:t>
    </dgm:pt>
    <dgm:pt modelId="{1A21812E-2C3B-4EA9-ABCC-4B6C703F83BF}">
      <dgm:prSet phldrT="[Text]"/>
      <dgm:spPr/>
      <dgm:t>
        <a:bodyPr/>
        <a:lstStyle/>
        <a:p>
          <a:r>
            <a:rPr lang="en-US" dirty="0">
              <a:latin typeface="Arial" panose="020B0604020202020204" pitchFamily="34" charset="0"/>
              <a:cs typeface="Arial" panose="020B0604020202020204" pitchFamily="34" charset="0"/>
            </a:rPr>
            <a:t>Narrative Sections</a:t>
          </a:r>
        </a:p>
      </dgm:t>
    </dgm:pt>
    <dgm:pt modelId="{462B31A0-9DF9-4BE2-B226-E951A17E0B42}" type="parTrans" cxnId="{93696EC0-123D-4640-B34B-FBA8A1379242}">
      <dgm:prSet/>
      <dgm:spPr/>
      <dgm:t>
        <a:bodyPr/>
        <a:lstStyle/>
        <a:p>
          <a:endParaRPr lang="en-US"/>
        </a:p>
      </dgm:t>
    </dgm:pt>
    <dgm:pt modelId="{6E28DE08-8930-49CB-9933-2CD26E7432FA}" type="sibTrans" cxnId="{93696EC0-123D-4640-B34B-FBA8A1379242}">
      <dgm:prSet/>
      <dgm:spPr/>
      <dgm:t>
        <a:bodyPr/>
        <a:lstStyle/>
        <a:p>
          <a:endParaRPr lang="en-US"/>
        </a:p>
      </dgm:t>
    </dgm:pt>
    <dgm:pt modelId="{FA8F7113-F40D-4CC9-A28D-37DAEAD6DCD4}">
      <dgm:prSet phldrT="[Text]"/>
      <dgm:spPr/>
      <dgm:t>
        <a:bodyPr/>
        <a:lstStyle/>
        <a:p>
          <a:r>
            <a:rPr lang="en-US" dirty="0">
              <a:latin typeface="Arial" panose="020B0604020202020204" pitchFamily="34" charset="0"/>
              <a:cs typeface="Arial" panose="020B0604020202020204" pitchFamily="34" charset="0"/>
            </a:rPr>
            <a:t>Accomplishments</a:t>
          </a:r>
        </a:p>
      </dgm:t>
    </dgm:pt>
    <dgm:pt modelId="{2F133599-745F-4343-9569-67A6E0656F16}" type="parTrans" cxnId="{C75703DB-422D-4622-B071-7801BD14AC2A}">
      <dgm:prSet/>
      <dgm:spPr/>
      <dgm:t>
        <a:bodyPr/>
        <a:lstStyle/>
        <a:p>
          <a:endParaRPr lang="en-US"/>
        </a:p>
      </dgm:t>
    </dgm:pt>
    <dgm:pt modelId="{DB072860-A45A-4FCB-9263-116D89B6C134}" type="sibTrans" cxnId="{C75703DB-422D-4622-B071-7801BD14AC2A}">
      <dgm:prSet/>
      <dgm:spPr/>
      <dgm:t>
        <a:bodyPr/>
        <a:lstStyle/>
        <a:p>
          <a:endParaRPr lang="en-US"/>
        </a:p>
      </dgm:t>
    </dgm:pt>
    <dgm:pt modelId="{8DD59084-548C-4C38-9246-1BD76F88CCDF}">
      <dgm:prSet phldrT="[Text]"/>
      <dgm:spPr/>
      <dgm:t>
        <a:bodyPr/>
        <a:lstStyle/>
        <a:p>
          <a:pPr rtl="0"/>
          <a:r>
            <a:rPr lang="en-US" dirty="0">
              <a:latin typeface="Arial" panose="020B0604020202020204" pitchFamily="34" charset="0"/>
              <a:cs typeface="Arial" panose="020B0604020202020204" pitchFamily="34" charset="0"/>
            </a:rPr>
            <a:t>COVID-19 Pandemic Recovery Impact </a:t>
          </a:r>
        </a:p>
      </dgm:t>
    </dgm:pt>
    <dgm:pt modelId="{ADC50890-58C3-464F-93CE-EB7F8615A9DA}" type="parTrans" cxnId="{7EEABDD4-407C-45DB-BA57-4F32D5226BEF}">
      <dgm:prSet/>
      <dgm:spPr/>
      <dgm:t>
        <a:bodyPr/>
        <a:lstStyle/>
        <a:p>
          <a:endParaRPr lang="en-US"/>
        </a:p>
      </dgm:t>
    </dgm:pt>
    <dgm:pt modelId="{5F126BEC-9D2E-411E-902A-08EBCA9E6BE4}" type="sibTrans" cxnId="{7EEABDD4-407C-45DB-BA57-4F32D5226BEF}">
      <dgm:prSet/>
      <dgm:spPr/>
      <dgm:t>
        <a:bodyPr/>
        <a:lstStyle/>
        <a:p>
          <a:endParaRPr lang="en-US"/>
        </a:p>
      </dgm:t>
    </dgm:pt>
    <dgm:pt modelId="{65FBDC78-6B0C-40DC-AF79-A061C09582D1}">
      <dgm:prSet phldrT="[Text]"/>
      <dgm:spPr/>
      <dgm:t>
        <a:bodyPr/>
        <a:lstStyle/>
        <a:p>
          <a:r>
            <a:rPr lang="en-US" dirty="0">
              <a:latin typeface="Arial" panose="020B0604020202020204" pitchFamily="34" charset="0"/>
              <a:cs typeface="Arial" panose="020B0604020202020204" pitchFamily="34" charset="0"/>
            </a:rPr>
            <a:t>Challenges</a:t>
          </a:r>
        </a:p>
      </dgm:t>
    </dgm:pt>
    <dgm:pt modelId="{179CA2DA-E51D-449E-8704-7BE9A3BC05F7}" type="parTrans" cxnId="{C25896BA-F058-48BE-B04C-2989A43877F7}">
      <dgm:prSet/>
      <dgm:spPr/>
      <dgm:t>
        <a:bodyPr/>
        <a:lstStyle/>
        <a:p>
          <a:endParaRPr lang="en-US"/>
        </a:p>
      </dgm:t>
    </dgm:pt>
    <dgm:pt modelId="{0E0C30B6-5847-44FE-9DCB-6C471E6980C7}" type="sibTrans" cxnId="{C25896BA-F058-48BE-B04C-2989A43877F7}">
      <dgm:prSet/>
      <dgm:spPr/>
      <dgm:t>
        <a:bodyPr/>
        <a:lstStyle/>
        <a:p>
          <a:endParaRPr lang="en-US"/>
        </a:p>
      </dgm:t>
    </dgm:pt>
    <dgm:pt modelId="{5FEF56E9-2980-4772-8D69-FA52CA232BC3}">
      <dgm:prSet phldrT="[Text]"/>
      <dgm:spPr/>
      <dgm:t>
        <a:bodyPr/>
        <a:lstStyle/>
        <a:p>
          <a:r>
            <a:rPr lang="en-US" dirty="0">
              <a:latin typeface="Arial" panose="020B0604020202020204" pitchFamily="34" charset="0"/>
              <a:cs typeface="Arial" panose="020B0604020202020204" pitchFamily="34" charset="0"/>
            </a:rPr>
            <a:t>Success Stories</a:t>
          </a:r>
        </a:p>
        <a:p>
          <a:r>
            <a:rPr lang="en-US" dirty="0">
              <a:latin typeface="Arial" panose="020B0604020202020204" pitchFamily="34" charset="0"/>
              <a:cs typeface="Arial" panose="020B0604020202020204" pitchFamily="34" charset="0"/>
            </a:rPr>
            <a:t>(Optional)</a:t>
          </a:r>
        </a:p>
      </dgm:t>
    </dgm:pt>
    <dgm:pt modelId="{ECF73CAD-0E6A-4685-AA4B-867098EF4323}" type="parTrans" cxnId="{4C529973-599B-4F1D-8212-F2DCC408658C}">
      <dgm:prSet/>
      <dgm:spPr/>
      <dgm:t>
        <a:bodyPr/>
        <a:lstStyle/>
        <a:p>
          <a:endParaRPr lang="en-US"/>
        </a:p>
      </dgm:t>
    </dgm:pt>
    <dgm:pt modelId="{5CA4F0F3-92EE-4603-891C-64D2BEBA5F0E}" type="sibTrans" cxnId="{4C529973-599B-4F1D-8212-F2DCC408658C}">
      <dgm:prSet/>
      <dgm:spPr/>
      <dgm:t>
        <a:bodyPr/>
        <a:lstStyle/>
        <a:p>
          <a:endParaRPr lang="en-US"/>
        </a:p>
      </dgm:t>
    </dgm:pt>
    <dgm:pt modelId="{82F8223C-F361-4B1F-ABF7-CFAE277E82A4}" type="pres">
      <dgm:prSet presAssocID="{A252A2D8-FF04-4C6C-B99E-692DBEDCFF5B}" presName="theList" presStyleCnt="0">
        <dgm:presLayoutVars>
          <dgm:dir/>
          <dgm:animLvl val="lvl"/>
          <dgm:resizeHandles val="exact"/>
        </dgm:presLayoutVars>
      </dgm:prSet>
      <dgm:spPr/>
    </dgm:pt>
    <dgm:pt modelId="{70CD900D-D8EA-4480-B224-659FAE4ECCAC}" type="pres">
      <dgm:prSet presAssocID="{1A21812E-2C3B-4EA9-ABCC-4B6C703F83BF}" presName="compNode" presStyleCnt="0"/>
      <dgm:spPr/>
    </dgm:pt>
    <dgm:pt modelId="{C78137B9-E8C5-4D5B-BE14-150B9416C7BF}" type="pres">
      <dgm:prSet presAssocID="{1A21812E-2C3B-4EA9-ABCC-4B6C703F83BF}" presName="aNode" presStyleLbl="bgShp" presStyleIdx="0" presStyleCnt="1" custLinFactNeighborX="253" custLinFactNeighborY="-3137"/>
      <dgm:spPr/>
    </dgm:pt>
    <dgm:pt modelId="{ACCF88FE-B69D-4206-98E5-C9EF1E4F4C78}" type="pres">
      <dgm:prSet presAssocID="{1A21812E-2C3B-4EA9-ABCC-4B6C703F83BF}" presName="textNode" presStyleLbl="bgShp" presStyleIdx="0" presStyleCnt="1"/>
      <dgm:spPr/>
    </dgm:pt>
    <dgm:pt modelId="{283DD2FD-976D-4FDD-A108-2A3C3E8908FA}" type="pres">
      <dgm:prSet presAssocID="{1A21812E-2C3B-4EA9-ABCC-4B6C703F83BF}" presName="compChildNode" presStyleCnt="0"/>
      <dgm:spPr/>
    </dgm:pt>
    <dgm:pt modelId="{FCF8056F-06E1-495A-9D4B-9784F9284866}" type="pres">
      <dgm:prSet presAssocID="{1A21812E-2C3B-4EA9-ABCC-4B6C703F83BF}" presName="theInnerList" presStyleCnt="0"/>
      <dgm:spPr/>
    </dgm:pt>
    <dgm:pt modelId="{47C549C2-DB74-4330-B695-F915F07AD997}" type="pres">
      <dgm:prSet presAssocID="{FA8F7113-F40D-4CC9-A28D-37DAEAD6DCD4}" presName="childNode" presStyleLbl="node1" presStyleIdx="0" presStyleCnt="4">
        <dgm:presLayoutVars>
          <dgm:bulletEnabled val="1"/>
        </dgm:presLayoutVars>
      </dgm:prSet>
      <dgm:spPr/>
    </dgm:pt>
    <dgm:pt modelId="{30D310D5-B62C-4EBC-91F9-B96585167E0F}" type="pres">
      <dgm:prSet presAssocID="{FA8F7113-F40D-4CC9-A28D-37DAEAD6DCD4}" presName="aSpace2" presStyleCnt="0"/>
      <dgm:spPr/>
    </dgm:pt>
    <dgm:pt modelId="{D89BDF52-320D-4618-9C5C-BBC541A8E804}" type="pres">
      <dgm:prSet presAssocID="{8DD59084-548C-4C38-9246-1BD76F88CCDF}" presName="childNode" presStyleLbl="node1" presStyleIdx="1" presStyleCnt="4">
        <dgm:presLayoutVars>
          <dgm:bulletEnabled val="1"/>
        </dgm:presLayoutVars>
      </dgm:prSet>
      <dgm:spPr/>
    </dgm:pt>
    <dgm:pt modelId="{8D8CEB29-19B1-42D0-B533-FE4B822D94E8}" type="pres">
      <dgm:prSet presAssocID="{8DD59084-548C-4C38-9246-1BD76F88CCDF}" presName="aSpace2" presStyleCnt="0"/>
      <dgm:spPr/>
    </dgm:pt>
    <dgm:pt modelId="{47B0DE49-0D53-4C49-8B53-139C006B5890}" type="pres">
      <dgm:prSet presAssocID="{65FBDC78-6B0C-40DC-AF79-A061C09582D1}" presName="childNode" presStyleLbl="node1" presStyleIdx="2" presStyleCnt="4">
        <dgm:presLayoutVars>
          <dgm:bulletEnabled val="1"/>
        </dgm:presLayoutVars>
      </dgm:prSet>
      <dgm:spPr/>
    </dgm:pt>
    <dgm:pt modelId="{9BAFBFBC-3A1A-4D6F-BEA2-A8E71CC135D8}" type="pres">
      <dgm:prSet presAssocID="{65FBDC78-6B0C-40DC-AF79-A061C09582D1}" presName="aSpace2" presStyleCnt="0"/>
      <dgm:spPr/>
    </dgm:pt>
    <dgm:pt modelId="{C2013FDF-48F5-4315-963A-0C27F6270E7D}" type="pres">
      <dgm:prSet presAssocID="{5FEF56E9-2980-4772-8D69-FA52CA232BC3}" presName="childNode" presStyleLbl="node1" presStyleIdx="3" presStyleCnt="4">
        <dgm:presLayoutVars>
          <dgm:bulletEnabled val="1"/>
        </dgm:presLayoutVars>
      </dgm:prSet>
      <dgm:spPr/>
    </dgm:pt>
  </dgm:ptLst>
  <dgm:cxnLst>
    <dgm:cxn modelId="{25D9A916-AB5A-4EDE-A0DA-829B59E85EE5}" type="presOf" srcId="{65FBDC78-6B0C-40DC-AF79-A061C09582D1}" destId="{47B0DE49-0D53-4C49-8B53-139C006B5890}" srcOrd="0" destOrd="0" presId="urn:microsoft.com/office/officeart/2005/8/layout/lProcess2"/>
    <dgm:cxn modelId="{5956A932-F117-4410-B626-CA03223BEE55}" type="presOf" srcId="{FA8F7113-F40D-4CC9-A28D-37DAEAD6DCD4}" destId="{47C549C2-DB74-4330-B695-F915F07AD997}" srcOrd="0" destOrd="0" presId="urn:microsoft.com/office/officeart/2005/8/layout/lProcess2"/>
    <dgm:cxn modelId="{0340B65D-D817-4EB2-9845-DAE1A0A4F5F2}" type="presOf" srcId="{1A21812E-2C3B-4EA9-ABCC-4B6C703F83BF}" destId="{C78137B9-E8C5-4D5B-BE14-150B9416C7BF}" srcOrd="0" destOrd="0" presId="urn:microsoft.com/office/officeart/2005/8/layout/lProcess2"/>
    <dgm:cxn modelId="{3B96A246-E3D8-4403-9DFD-7E2DE1C0BE5F}" type="presOf" srcId="{1A21812E-2C3B-4EA9-ABCC-4B6C703F83BF}" destId="{ACCF88FE-B69D-4206-98E5-C9EF1E4F4C78}" srcOrd="1" destOrd="0" presId="urn:microsoft.com/office/officeart/2005/8/layout/lProcess2"/>
    <dgm:cxn modelId="{4C529973-599B-4F1D-8212-F2DCC408658C}" srcId="{1A21812E-2C3B-4EA9-ABCC-4B6C703F83BF}" destId="{5FEF56E9-2980-4772-8D69-FA52CA232BC3}" srcOrd="3" destOrd="0" parTransId="{ECF73CAD-0E6A-4685-AA4B-867098EF4323}" sibTransId="{5CA4F0F3-92EE-4603-891C-64D2BEBA5F0E}"/>
    <dgm:cxn modelId="{8AAA2FAD-9B33-4872-802C-84BBADFF6478}" type="presOf" srcId="{8DD59084-548C-4C38-9246-1BD76F88CCDF}" destId="{D89BDF52-320D-4618-9C5C-BBC541A8E804}" srcOrd="0" destOrd="0" presId="urn:microsoft.com/office/officeart/2005/8/layout/lProcess2"/>
    <dgm:cxn modelId="{C25896BA-F058-48BE-B04C-2989A43877F7}" srcId="{1A21812E-2C3B-4EA9-ABCC-4B6C703F83BF}" destId="{65FBDC78-6B0C-40DC-AF79-A061C09582D1}" srcOrd="2" destOrd="0" parTransId="{179CA2DA-E51D-449E-8704-7BE9A3BC05F7}" sibTransId="{0E0C30B6-5847-44FE-9DCB-6C471E6980C7}"/>
    <dgm:cxn modelId="{93696EC0-123D-4640-B34B-FBA8A1379242}" srcId="{A252A2D8-FF04-4C6C-B99E-692DBEDCFF5B}" destId="{1A21812E-2C3B-4EA9-ABCC-4B6C703F83BF}" srcOrd="0" destOrd="0" parTransId="{462B31A0-9DF9-4BE2-B226-E951A17E0B42}" sibTransId="{6E28DE08-8930-49CB-9933-2CD26E7432FA}"/>
    <dgm:cxn modelId="{7CC422D2-6157-445E-B364-E7A03DF0D0DE}" type="presOf" srcId="{5FEF56E9-2980-4772-8D69-FA52CA232BC3}" destId="{C2013FDF-48F5-4315-963A-0C27F6270E7D}" srcOrd="0" destOrd="0" presId="urn:microsoft.com/office/officeart/2005/8/layout/lProcess2"/>
    <dgm:cxn modelId="{7EEABDD4-407C-45DB-BA57-4F32D5226BEF}" srcId="{1A21812E-2C3B-4EA9-ABCC-4B6C703F83BF}" destId="{8DD59084-548C-4C38-9246-1BD76F88CCDF}" srcOrd="1" destOrd="0" parTransId="{ADC50890-58C3-464F-93CE-EB7F8615A9DA}" sibTransId="{5F126BEC-9D2E-411E-902A-08EBCA9E6BE4}"/>
    <dgm:cxn modelId="{C75703DB-422D-4622-B071-7801BD14AC2A}" srcId="{1A21812E-2C3B-4EA9-ABCC-4B6C703F83BF}" destId="{FA8F7113-F40D-4CC9-A28D-37DAEAD6DCD4}" srcOrd="0" destOrd="0" parTransId="{2F133599-745F-4343-9569-67A6E0656F16}" sibTransId="{DB072860-A45A-4FCB-9263-116D89B6C134}"/>
    <dgm:cxn modelId="{E04421E1-E169-4B38-B94E-D1C4DF518EF2}" type="presOf" srcId="{A252A2D8-FF04-4C6C-B99E-692DBEDCFF5B}" destId="{82F8223C-F361-4B1F-ABF7-CFAE277E82A4}" srcOrd="0" destOrd="0" presId="urn:microsoft.com/office/officeart/2005/8/layout/lProcess2"/>
    <dgm:cxn modelId="{23C4D1B2-D04B-46BC-BA24-734AC2C74056}" type="presParOf" srcId="{82F8223C-F361-4B1F-ABF7-CFAE277E82A4}" destId="{70CD900D-D8EA-4480-B224-659FAE4ECCAC}" srcOrd="0" destOrd="0" presId="urn:microsoft.com/office/officeart/2005/8/layout/lProcess2"/>
    <dgm:cxn modelId="{177D90BA-211F-48A9-9BDE-911BF0B83190}" type="presParOf" srcId="{70CD900D-D8EA-4480-B224-659FAE4ECCAC}" destId="{C78137B9-E8C5-4D5B-BE14-150B9416C7BF}" srcOrd="0" destOrd="0" presId="urn:microsoft.com/office/officeart/2005/8/layout/lProcess2"/>
    <dgm:cxn modelId="{547D9BBC-2C61-4FBE-AF34-828EE4D5166D}" type="presParOf" srcId="{70CD900D-D8EA-4480-B224-659FAE4ECCAC}" destId="{ACCF88FE-B69D-4206-98E5-C9EF1E4F4C78}" srcOrd="1" destOrd="0" presId="urn:microsoft.com/office/officeart/2005/8/layout/lProcess2"/>
    <dgm:cxn modelId="{C7AC5981-ABBD-48CB-91C7-2259E4B37EB0}" type="presParOf" srcId="{70CD900D-D8EA-4480-B224-659FAE4ECCAC}" destId="{283DD2FD-976D-4FDD-A108-2A3C3E8908FA}" srcOrd="2" destOrd="0" presId="urn:microsoft.com/office/officeart/2005/8/layout/lProcess2"/>
    <dgm:cxn modelId="{1D5B7CCD-24AB-4DA0-88E7-F96E3F73BDF6}" type="presParOf" srcId="{283DD2FD-976D-4FDD-A108-2A3C3E8908FA}" destId="{FCF8056F-06E1-495A-9D4B-9784F9284866}" srcOrd="0" destOrd="0" presId="urn:microsoft.com/office/officeart/2005/8/layout/lProcess2"/>
    <dgm:cxn modelId="{7A033CB9-F2DA-4D26-9790-A8230FE14A24}" type="presParOf" srcId="{FCF8056F-06E1-495A-9D4B-9784F9284866}" destId="{47C549C2-DB74-4330-B695-F915F07AD997}" srcOrd="0" destOrd="0" presId="urn:microsoft.com/office/officeart/2005/8/layout/lProcess2"/>
    <dgm:cxn modelId="{79622260-224D-4997-AA5D-4D735CD15112}" type="presParOf" srcId="{FCF8056F-06E1-495A-9D4B-9784F9284866}" destId="{30D310D5-B62C-4EBC-91F9-B96585167E0F}" srcOrd="1" destOrd="0" presId="urn:microsoft.com/office/officeart/2005/8/layout/lProcess2"/>
    <dgm:cxn modelId="{DD6746AF-7CC6-45C1-9A1A-09F02B117EFD}" type="presParOf" srcId="{FCF8056F-06E1-495A-9D4B-9784F9284866}" destId="{D89BDF52-320D-4618-9C5C-BBC541A8E804}" srcOrd="2" destOrd="0" presId="urn:microsoft.com/office/officeart/2005/8/layout/lProcess2"/>
    <dgm:cxn modelId="{C4DF1AA9-745C-41DB-8BFC-884D5120CF57}" type="presParOf" srcId="{FCF8056F-06E1-495A-9D4B-9784F9284866}" destId="{8D8CEB29-19B1-42D0-B533-FE4B822D94E8}" srcOrd="3" destOrd="0" presId="urn:microsoft.com/office/officeart/2005/8/layout/lProcess2"/>
    <dgm:cxn modelId="{5D65F800-3950-4E06-9551-607B145F90ED}" type="presParOf" srcId="{FCF8056F-06E1-495A-9D4B-9784F9284866}" destId="{47B0DE49-0D53-4C49-8B53-139C006B5890}" srcOrd="4" destOrd="0" presId="urn:microsoft.com/office/officeart/2005/8/layout/lProcess2"/>
    <dgm:cxn modelId="{AB69C5F9-B98A-49A7-BE9F-724FD8607D2D}" type="presParOf" srcId="{FCF8056F-06E1-495A-9D4B-9784F9284866}" destId="{9BAFBFBC-3A1A-4D6F-BEA2-A8E71CC135D8}" srcOrd="5" destOrd="0" presId="urn:microsoft.com/office/officeart/2005/8/layout/lProcess2"/>
    <dgm:cxn modelId="{CCA737B3-553C-4FA8-A445-F577E677139F}" type="presParOf" srcId="{FCF8056F-06E1-495A-9D4B-9784F9284866}" destId="{C2013FDF-48F5-4315-963A-0C27F6270E7D}"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C9E0B6-194C-4C45-89EA-930CE03DA3EB}" type="doc">
      <dgm:prSet loTypeId="urn:microsoft.com/office/officeart/2016/7/layout/LinearBlockProcessNumbered" loCatId="process" qsTypeId="urn:microsoft.com/office/officeart/2005/8/quickstyle/simple5" qsCatId="simple" csTypeId="urn:microsoft.com/office/officeart/2005/8/colors/accent1_1" csCatId="accent1" phldr="1"/>
      <dgm:spPr/>
      <dgm:t>
        <a:bodyPr/>
        <a:lstStyle/>
        <a:p>
          <a:endParaRPr lang="en-US"/>
        </a:p>
      </dgm:t>
    </dgm:pt>
    <dgm:pt modelId="{0FC8859E-1488-4C54-BD6D-DBB8B9811896}">
      <dgm:prSet custT="1"/>
      <dgm:spPr/>
      <dgm:t>
        <a:bodyPr/>
        <a:lstStyle/>
        <a:p>
          <a:r>
            <a:rPr lang="en-US" sz="2000" dirty="0"/>
            <a:t>Be specific</a:t>
          </a:r>
        </a:p>
        <a:p>
          <a:r>
            <a:rPr lang="en-US" sz="1600" dirty="0"/>
            <a:t>Brag about the work accomplished by the grant</a:t>
          </a:r>
          <a:r>
            <a:rPr lang="en-US" sz="1200" dirty="0"/>
            <a:t>. </a:t>
          </a:r>
          <a:endParaRPr lang="en-US" sz="2000" dirty="0"/>
        </a:p>
      </dgm:t>
      <dgm:extLst>
        <a:ext uri="{E40237B7-FDA0-4F09-8148-C483321AD2D9}">
          <dgm14:cNvPr xmlns:dgm14="http://schemas.microsoft.com/office/drawing/2010/diagram" id="0" name="" descr="A list of four boxes that contain information about filling out the narrative section, incl. using quotes, images, and other descriptive items. "/>
        </a:ext>
      </dgm:extLst>
    </dgm:pt>
    <dgm:pt modelId="{4B66C12A-E7E0-4749-8B02-BC2E8C899DE4}" type="parTrans" cxnId="{77CCE14D-E573-460E-809F-AC14A737648C}">
      <dgm:prSet/>
      <dgm:spPr/>
      <dgm:t>
        <a:bodyPr/>
        <a:lstStyle/>
        <a:p>
          <a:endParaRPr lang="en-US"/>
        </a:p>
      </dgm:t>
    </dgm:pt>
    <dgm:pt modelId="{78CEDC34-65E6-497C-A542-A8E25CA710B6}" type="sibTrans" cxnId="{77CCE14D-E573-460E-809F-AC14A737648C}">
      <dgm:prSet phldrT="01" phldr="0"/>
      <dgm:spPr/>
      <dgm:t>
        <a:bodyPr/>
        <a:lstStyle/>
        <a:p>
          <a:r>
            <a:rPr lang="en-US"/>
            <a:t>01</a:t>
          </a:r>
          <a:endParaRPr lang="en-US" dirty="0"/>
        </a:p>
      </dgm:t>
    </dgm:pt>
    <dgm:pt modelId="{7F6E1A9E-7F1E-4F43-BDED-DA0D28A5ED91}">
      <dgm:prSet/>
      <dgm:spPr/>
      <dgm:t>
        <a:bodyPr/>
        <a:lstStyle/>
        <a:p>
          <a:r>
            <a:rPr lang="en-US" dirty="0"/>
            <a:t>Use quotes, numerical data, and descriptions to weave a tale. For help getting started, use the courtesy copy of the closeout form provided to you by Program Staff. </a:t>
          </a:r>
        </a:p>
      </dgm:t>
    </dgm:pt>
    <dgm:pt modelId="{03C9BBCC-ADA8-4841-AD5C-FC5530F0EC55}" type="parTrans" cxnId="{B8352AE7-0058-4ACB-A610-3B753F63C3D2}">
      <dgm:prSet/>
      <dgm:spPr/>
      <dgm:t>
        <a:bodyPr/>
        <a:lstStyle/>
        <a:p>
          <a:endParaRPr lang="en-US"/>
        </a:p>
      </dgm:t>
    </dgm:pt>
    <dgm:pt modelId="{6EBBF7DD-0416-4E83-8958-E48D833D8C4A}" type="sibTrans" cxnId="{B8352AE7-0058-4ACB-A610-3B753F63C3D2}">
      <dgm:prSet phldrT="02" phldr="0"/>
      <dgm:spPr/>
      <dgm:t>
        <a:bodyPr/>
        <a:lstStyle/>
        <a:p>
          <a:r>
            <a:rPr lang="en-US"/>
            <a:t>02</a:t>
          </a:r>
          <a:endParaRPr lang="en-US" dirty="0"/>
        </a:p>
      </dgm:t>
    </dgm:pt>
    <dgm:pt modelId="{96BD9725-E41E-4651-B02C-68897E3D96CB}">
      <dgm:prSet/>
      <dgm:spPr/>
      <dgm:t>
        <a:bodyPr/>
        <a:lstStyle/>
        <a:p>
          <a:r>
            <a:rPr lang="en-US" dirty="0"/>
            <a:t>Include images, if possible. Get written permission before using images (and keep those records). </a:t>
          </a:r>
        </a:p>
        <a:p>
          <a:r>
            <a:rPr lang="en-US" dirty="0"/>
            <a:t>Attach supplemental records if demonstrative.</a:t>
          </a:r>
        </a:p>
      </dgm:t>
    </dgm:pt>
    <dgm:pt modelId="{4C7FD1AD-CB47-46A1-8647-C4980F5662CF}" type="parTrans" cxnId="{C9A0EF92-155E-4BD7-AEBC-726923945624}">
      <dgm:prSet/>
      <dgm:spPr/>
      <dgm:t>
        <a:bodyPr/>
        <a:lstStyle/>
        <a:p>
          <a:endParaRPr lang="en-US"/>
        </a:p>
      </dgm:t>
    </dgm:pt>
    <dgm:pt modelId="{E08B47C2-5834-4785-8CBC-5BA68BFF7E60}" type="sibTrans" cxnId="{C9A0EF92-155E-4BD7-AEBC-726923945624}">
      <dgm:prSet phldrT="03" phldr="0"/>
      <dgm:spPr/>
      <dgm:t>
        <a:bodyPr/>
        <a:lstStyle/>
        <a:p>
          <a:r>
            <a:rPr lang="en-US"/>
            <a:t>03</a:t>
          </a:r>
          <a:endParaRPr lang="en-US" dirty="0"/>
        </a:p>
      </dgm:t>
    </dgm:pt>
    <dgm:pt modelId="{CFA0BB72-B236-44DB-8359-6DED867880B4}">
      <dgm:prSet/>
      <dgm:spPr/>
      <dgm:t>
        <a:bodyPr/>
        <a:lstStyle/>
        <a:p>
          <a:r>
            <a:rPr lang="en-US" dirty="0"/>
            <a:t>Be mindful of the 4,000-character limit.</a:t>
          </a:r>
        </a:p>
        <a:p>
          <a:r>
            <a:rPr lang="en-US" dirty="0"/>
            <a:t>Provide examples.</a:t>
          </a:r>
        </a:p>
        <a:p>
          <a:r>
            <a:rPr lang="en-US" dirty="0"/>
            <a:t>Use MS Word to draft narrative. </a:t>
          </a:r>
        </a:p>
      </dgm:t>
    </dgm:pt>
    <dgm:pt modelId="{C05F77C0-E57F-4DDB-B04F-EDF614D0CD65}" type="parTrans" cxnId="{4ACAB328-27A5-4DA4-99AD-282EEAB41B3C}">
      <dgm:prSet/>
      <dgm:spPr/>
      <dgm:t>
        <a:bodyPr/>
        <a:lstStyle/>
        <a:p>
          <a:endParaRPr lang="en-US"/>
        </a:p>
      </dgm:t>
    </dgm:pt>
    <dgm:pt modelId="{50488DFF-58E5-46B0-8B13-530B9A12323B}" type="sibTrans" cxnId="{4ACAB328-27A5-4DA4-99AD-282EEAB41B3C}">
      <dgm:prSet phldrT="04" phldr="0"/>
      <dgm:spPr/>
      <dgm:t>
        <a:bodyPr/>
        <a:lstStyle/>
        <a:p>
          <a:r>
            <a:rPr lang="en-US"/>
            <a:t>04</a:t>
          </a:r>
          <a:endParaRPr lang="en-US" dirty="0"/>
        </a:p>
      </dgm:t>
    </dgm:pt>
    <dgm:pt modelId="{A99D0C25-EB9D-4040-BBCB-EA39A645BE98}" type="pres">
      <dgm:prSet presAssocID="{AAC9E0B6-194C-4C45-89EA-930CE03DA3EB}" presName="Name0" presStyleCnt="0">
        <dgm:presLayoutVars>
          <dgm:animLvl val="lvl"/>
          <dgm:resizeHandles val="exact"/>
        </dgm:presLayoutVars>
      </dgm:prSet>
      <dgm:spPr/>
    </dgm:pt>
    <dgm:pt modelId="{A24C07BD-9E81-4BD3-87F7-C4018F9FE6B1}" type="pres">
      <dgm:prSet presAssocID="{0FC8859E-1488-4C54-BD6D-DBB8B9811896}" presName="compositeNode" presStyleCnt="0">
        <dgm:presLayoutVars>
          <dgm:bulletEnabled val="1"/>
        </dgm:presLayoutVars>
      </dgm:prSet>
      <dgm:spPr/>
    </dgm:pt>
    <dgm:pt modelId="{8275910B-0819-4EF4-9496-ED47CD9B82D3}" type="pres">
      <dgm:prSet presAssocID="{0FC8859E-1488-4C54-BD6D-DBB8B9811896}" presName="bgRect" presStyleLbl="alignNode1" presStyleIdx="0" presStyleCnt="4"/>
      <dgm:spPr/>
    </dgm:pt>
    <dgm:pt modelId="{1F91DA72-C34A-4E68-BFFD-7AA605EAFCEE}" type="pres">
      <dgm:prSet presAssocID="{78CEDC34-65E6-497C-A542-A8E25CA710B6}" presName="sibTransNodeRect" presStyleLbl="alignNode1" presStyleIdx="0" presStyleCnt="4">
        <dgm:presLayoutVars>
          <dgm:chMax val="0"/>
          <dgm:bulletEnabled val="1"/>
        </dgm:presLayoutVars>
      </dgm:prSet>
      <dgm:spPr/>
    </dgm:pt>
    <dgm:pt modelId="{66D46F71-FEEE-49C2-A16A-E2E8395BD13F}" type="pres">
      <dgm:prSet presAssocID="{0FC8859E-1488-4C54-BD6D-DBB8B9811896}" presName="nodeRect" presStyleLbl="alignNode1" presStyleIdx="0" presStyleCnt="4">
        <dgm:presLayoutVars>
          <dgm:bulletEnabled val="1"/>
        </dgm:presLayoutVars>
      </dgm:prSet>
      <dgm:spPr/>
    </dgm:pt>
    <dgm:pt modelId="{AF22C4CE-B200-4DD2-B6F6-1D574E33CDB3}" type="pres">
      <dgm:prSet presAssocID="{78CEDC34-65E6-497C-A542-A8E25CA710B6}" presName="sibTrans" presStyleCnt="0"/>
      <dgm:spPr/>
    </dgm:pt>
    <dgm:pt modelId="{AEDA84CB-AA4F-4761-95B7-BF8D60936625}" type="pres">
      <dgm:prSet presAssocID="{7F6E1A9E-7F1E-4F43-BDED-DA0D28A5ED91}" presName="compositeNode" presStyleCnt="0">
        <dgm:presLayoutVars>
          <dgm:bulletEnabled val="1"/>
        </dgm:presLayoutVars>
      </dgm:prSet>
      <dgm:spPr/>
    </dgm:pt>
    <dgm:pt modelId="{1CD54366-2E4E-47A1-9A55-53212D15ECEA}" type="pres">
      <dgm:prSet presAssocID="{7F6E1A9E-7F1E-4F43-BDED-DA0D28A5ED91}" presName="bgRect" presStyleLbl="alignNode1" presStyleIdx="1" presStyleCnt="4"/>
      <dgm:spPr/>
    </dgm:pt>
    <dgm:pt modelId="{D05F6874-0D00-4875-AB3E-FC8D43215F24}" type="pres">
      <dgm:prSet presAssocID="{6EBBF7DD-0416-4E83-8958-E48D833D8C4A}" presName="sibTransNodeRect" presStyleLbl="alignNode1" presStyleIdx="1" presStyleCnt="4">
        <dgm:presLayoutVars>
          <dgm:chMax val="0"/>
          <dgm:bulletEnabled val="1"/>
        </dgm:presLayoutVars>
      </dgm:prSet>
      <dgm:spPr/>
    </dgm:pt>
    <dgm:pt modelId="{70BE83B2-942D-4535-883F-E6E1E6E31C35}" type="pres">
      <dgm:prSet presAssocID="{7F6E1A9E-7F1E-4F43-BDED-DA0D28A5ED91}" presName="nodeRect" presStyleLbl="alignNode1" presStyleIdx="1" presStyleCnt="4">
        <dgm:presLayoutVars>
          <dgm:bulletEnabled val="1"/>
        </dgm:presLayoutVars>
      </dgm:prSet>
      <dgm:spPr/>
    </dgm:pt>
    <dgm:pt modelId="{8D208BBC-2FFC-40F9-903C-43A8DE81438C}" type="pres">
      <dgm:prSet presAssocID="{6EBBF7DD-0416-4E83-8958-E48D833D8C4A}" presName="sibTrans" presStyleCnt="0"/>
      <dgm:spPr/>
    </dgm:pt>
    <dgm:pt modelId="{1EDC27FE-6E09-4DEA-B50B-946B934A27B2}" type="pres">
      <dgm:prSet presAssocID="{96BD9725-E41E-4651-B02C-68897E3D96CB}" presName="compositeNode" presStyleCnt="0">
        <dgm:presLayoutVars>
          <dgm:bulletEnabled val="1"/>
        </dgm:presLayoutVars>
      </dgm:prSet>
      <dgm:spPr/>
    </dgm:pt>
    <dgm:pt modelId="{057ECD31-9140-4097-8FC7-3D2134356DF9}" type="pres">
      <dgm:prSet presAssocID="{96BD9725-E41E-4651-B02C-68897E3D96CB}" presName="bgRect" presStyleLbl="alignNode1" presStyleIdx="2" presStyleCnt="4"/>
      <dgm:spPr/>
    </dgm:pt>
    <dgm:pt modelId="{1C9BA7B2-3232-4C2B-A6DE-41D4401B2BEC}" type="pres">
      <dgm:prSet presAssocID="{E08B47C2-5834-4785-8CBC-5BA68BFF7E60}" presName="sibTransNodeRect" presStyleLbl="alignNode1" presStyleIdx="2" presStyleCnt="4">
        <dgm:presLayoutVars>
          <dgm:chMax val="0"/>
          <dgm:bulletEnabled val="1"/>
        </dgm:presLayoutVars>
      </dgm:prSet>
      <dgm:spPr/>
    </dgm:pt>
    <dgm:pt modelId="{32A471A8-1957-47AD-9FDA-1E6FFFAF7477}" type="pres">
      <dgm:prSet presAssocID="{96BD9725-E41E-4651-B02C-68897E3D96CB}" presName="nodeRect" presStyleLbl="alignNode1" presStyleIdx="2" presStyleCnt="4">
        <dgm:presLayoutVars>
          <dgm:bulletEnabled val="1"/>
        </dgm:presLayoutVars>
      </dgm:prSet>
      <dgm:spPr/>
    </dgm:pt>
    <dgm:pt modelId="{C3379ACD-4ABA-4F65-A3F0-3271157C58C5}" type="pres">
      <dgm:prSet presAssocID="{E08B47C2-5834-4785-8CBC-5BA68BFF7E60}" presName="sibTrans" presStyleCnt="0"/>
      <dgm:spPr/>
    </dgm:pt>
    <dgm:pt modelId="{E557432C-6999-4930-9440-4CFB16601136}" type="pres">
      <dgm:prSet presAssocID="{CFA0BB72-B236-44DB-8359-6DED867880B4}" presName="compositeNode" presStyleCnt="0">
        <dgm:presLayoutVars>
          <dgm:bulletEnabled val="1"/>
        </dgm:presLayoutVars>
      </dgm:prSet>
      <dgm:spPr/>
    </dgm:pt>
    <dgm:pt modelId="{85C0D498-1A19-4050-A2EF-3A5E2BA5CB38}" type="pres">
      <dgm:prSet presAssocID="{CFA0BB72-B236-44DB-8359-6DED867880B4}" presName="bgRect" presStyleLbl="alignNode1" presStyleIdx="3" presStyleCnt="4"/>
      <dgm:spPr/>
    </dgm:pt>
    <dgm:pt modelId="{4C55E32B-E2AC-48EE-AB6C-38D2F463B6C7}" type="pres">
      <dgm:prSet presAssocID="{50488DFF-58E5-46B0-8B13-530B9A12323B}" presName="sibTransNodeRect" presStyleLbl="alignNode1" presStyleIdx="3" presStyleCnt="4">
        <dgm:presLayoutVars>
          <dgm:chMax val="0"/>
          <dgm:bulletEnabled val="1"/>
        </dgm:presLayoutVars>
      </dgm:prSet>
      <dgm:spPr/>
    </dgm:pt>
    <dgm:pt modelId="{61D3AB74-332A-4073-BB8E-9A56A3406BF3}" type="pres">
      <dgm:prSet presAssocID="{CFA0BB72-B236-44DB-8359-6DED867880B4}" presName="nodeRect" presStyleLbl="alignNode1" presStyleIdx="3" presStyleCnt="4">
        <dgm:presLayoutVars>
          <dgm:bulletEnabled val="1"/>
        </dgm:presLayoutVars>
      </dgm:prSet>
      <dgm:spPr/>
    </dgm:pt>
  </dgm:ptLst>
  <dgm:cxnLst>
    <dgm:cxn modelId="{1F724D07-A5C9-4ED3-B27A-12F4F1BD5B36}" type="presOf" srcId="{0FC8859E-1488-4C54-BD6D-DBB8B9811896}" destId="{8275910B-0819-4EF4-9496-ED47CD9B82D3}" srcOrd="0" destOrd="0" presId="urn:microsoft.com/office/officeart/2016/7/layout/LinearBlockProcessNumbered"/>
    <dgm:cxn modelId="{BB52D50C-0269-4E9C-A7F3-05DC2713F5FA}" type="presOf" srcId="{CFA0BB72-B236-44DB-8359-6DED867880B4}" destId="{61D3AB74-332A-4073-BB8E-9A56A3406BF3}" srcOrd="1" destOrd="0" presId="urn:microsoft.com/office/officeart/2016/7/layout/LinearBlockProcessNumbered"/>
    <dgm:cxn modelId="{41BA7D22-A6BE-4B43-861F-3A2BD48D917F}" type="presOf" srcId="{78CEDC34-65E6-497C-A542-A8E25CA710B6}" destId="{1F91DA72-C34A-4E68-BFFD-7AA605EAFCEE}" srcOrd="0" destOrd="0" presId="urn:microsoft.com/office/officeart/2016/7/layout/LinearBlockProcessNumbered"/>
    <dgm:cxn modelId="{4ACAB328-27A5-4DA4-99AD-282EEAB41B3C}" srcId="{AAC9E0B6-194C-4C45-89EA-930CE03DA3EB}" destId="{CFA0BB72-B236-44DB-8359-6DED867880B4}" srcOrd="3" destOrd="0" parTransId="{C05F77C0-E57F-4DDB-B04F-EDF614D0CD65}" sibTransId="{50488DFF-58E5-46B0-8B13-530B9A12323B}"/>
    <dgm:cxn modelId="{77CCE14D-E573-460E-809F-AC14A737648C}" srcId="{AAC9E0B6-194C-4C45-89EA-930CE03DA3EB}" destId="{0FC8859E-1488-4C54-BD6D-DBB8B9811896}" srcOrd="0" destOrd="0" parTransId="{4B66C12A-E7E0-4749-8B02-BC2E8C899DE4}" sibTransId="{78CEDC34-65E6-497C-A542-A8E25CA710B6}"/>
    <dgm:cxn modelId="{6F874E71-B91B-4026-81DB-66EB53DD8B31}" type="presOf" srcId="{AAC9E0B6-194C-4C45-89EA-930CE03DA3EB}" destId="{A99D0C25-EB9D-4040-BBCB-EA39A645BE98}" srcOrd="0" destOrd="0" presId="urn:microsoft.com/office/officeart/2016/7/layout/LinearBlockProcessNumbered"/>
    <dgm:cxn modelId="{80037378-AD4B-455E-A8F8-B78C1EE45AF8}" type="presOf" srcId="{E08B47C2-5834-4785-8CBC-5BA68BFF7E60}" destId="{1C9BA7B2-3232-4C2B-A6DE-41D4401B2BEC}" srcOrd="0" destOrd="0" presId="urn:microsoft.com/office/officeart/2016/7/layout/LinearBlockProcessNumbered"/>
    <dgm:cxn modelId="{C9A0EF92-155E-4BD7-AEBC-726923945624}" srcId="{AAC9E0B6-194C-4C45-89EA-930CE03DA3EB}" destId="{96BD9725-E41E-4651-B02C-68897E3D96CB}" srcOrd="2" destOrd="0" parTransId="{4C7FD1AD-CB47-46A1-8647-C4980F5662CF}" sibTransId="{E08B47C2-5834-4785-8CBC-5BA68BFF7E60}"/>
    <dgm:cxn modelId="{5248839F-3EB3-4A5F-8F41-CFE0872762C5}" type="presOf" srcId="{7F6E1A9E-7F1E-4F43-BDED-DA0D28A5ED91}" destId="{70BE83B2-942D-4535-883F-E6E1E6E31C35}" srcOrd="1" destOrd="0" presId="urn:microsoft.com/office/officeart/2016/7/layout/LinearBlockProcessNumbered"/>
    <dgm:cxn modelId="{C4997CA5-777C-43F7-A031-DDA40FC9A9A6}" type="presOf" srcId="{0FC8859E-1488-4C54-BD6D-DBB8B9811896}" destId="{66D46F71-FEEE-49C2-A16A-E2E8395BD13F}" srcOrd="1" destOrd="0" presId="urn:microsoft.com/office/officeart/2016/7/layout/LinearBlockProcessNumbered"/>
    <dgm:cxn modelId="{5EA59EB1-08B7-4797-A0EF-09699F152439}" type="presOf" srcId="{6EBBF7DD-0416-4E83-8958-E48D833D8C4A}" destId="{D05F6874-0D00-4875-AB3E-FC8D43215F24}" srcOrd="0" destOrd="0" presId="urn:microsoft.com/office/officeart/2016/7/layout/LinearBlockProcessNumbered"/>
    <dgm:cxn modelId="{6ED4E6B2-5732-4DF3-B2A7-7F4B5CB154D3}" type="presOf" srcId="{96BD9725-E41E-4651-B02C-68897E3D96CB}" destId="{32A471A8-1957-47AD-9FDA-1E6FFFAF7477}" srcOrd="1" destOrd="0" presId="urn:microsoft.com/office/officeart/2016/7/layout/LinearBlockProcessNumbered"/>
    <dgm:cxn modelId="{194B68D1-1764-449C-8205-15B31CAFB7B2}" type="presOf" srcId="{50488DFF-58E5-46B0-8B13-530B9A12323B}" destId="{4C55E32B-E2AC-48EE-AB6C-38D2F463B6C7}" srcOrd="0" destOrd="0" presId="urn:microsoft.com/office/officeart/2016/7/layout/LinearBlockProcessNumbered"/>
    <dgm:cxn modelId="{F733E1DC-7557-44DE-B5AE-6E7A652D8164}" type="presOf" srcId="{CFA0BB72-B236-44DB-8359-6DED867880B4}" destId="{85C0D498-1A19-4050-A2EF-3A5E2BA5CB38}" srcOrd="0" destOrd="0" presId="urn:microsoft.com/office/officeart/2016/7/layout/LinearBlockProcessNumbered"/>
    <dgm:cxn modelId="{32DE1FE7-846A-4E22-BC9D-ECBE1575B70D}" type="presOf" srcId="{7F6E1A9E-7F1E-4F43-BDED-DA0D28A5ED91}" destId="{1CD54366-2E4E-47A1-9A55-53212D15ECEA}" srcOrd="0" destOrd="0" presId="urn:microsoft.com/office/officeart/2016/7/layout/LinearBlockProcessNumbered"/>
    <dgm:cxn modelId="{B8352AE7-0058-4ACB-A610-3B753F63C3D2}" srcId="{AAC9E0B6-194C-4C45-89EA-930CE03DA3EB}" destId="{7F6E1A9E-7F1E-4F43-BDED-DA0D28A5ED91}" srcOrd="1" destOrd="0" parTransId="{03C9BBCC-ADA8-4841-AD5C-FC5530F0EC55}" sibTransId="{6EBBF7DD-0416-4E83-8958-E48D833D8C4A}"/>
    <dgm:cxn modelId="{FC6989FA-F099-496D-B3FD-A9A800A9CC35}" type="presOf" srcId="{96BD9725-E41E-4651-B02C-68897E3D96CB}" destId="{057ECD31-9140-4097-8FC7-3D2134356DF9}" srcOrd="0" destOrd="0" presId="urn:microsoft.com/office/officeart/2016/7/layout/LinearBlockProcessNumbered"/>
    <dgm:cxn modelId="{D094546C-290E-4E33-A85C-5415D8B76CFA}" type="presParOf" srcId="{A99D0C25-EB9D-4040-BBCB-EA39A645BE98}" destId="{A24C07BD-9E81-4BD3-87F7-C4018F9FE6B1}" srcOrd="0" destOrd="0" presId="urn:microsoft.com/office/officeart/2016/7/layout/LinearBlockProcessNumbered"/>
    <dgm:cxn modelId="{D0AC810E-0A2A-4A92-8701-C3728997415D}" type="presParOf" srcId="{A24C07BD-9E81-4BD3-87F7-C4018F9FE6B1}" destId="{8275910B-0819-4EF4-9496-ED47CD9B82D3}" srcOrd="0" destOrd="0" presId="urn:microsoft.com/office/officeart/2016/7/layout/LinearBlockProcessNumbered"/>
    <dgm:cxn modelId="{095870B8-43F7-40A7-BD1D-DAEBEC9CD4B3}" type="presParOf" srcId="{A24C07BD-9E81-4BD3-87F7-C4018F9FE6B1}" destId="{1F91DA72-C34A-4E68-BFFD-7AA605EAFCEE}" srcOrd="1" destOrd="0" presId="urn:microsoft.com/office/officeart/2016/7/layout/LinearBlockProcessNumbered"/>
    <dgm:cxn modelId="{B7CDEF1A-0E31-4B8E-836A-D820E578EB2A}" type="presParOf" srcId="{A24C07BD-9E81-4BD3-87F7-C4018F9FE6B1}" destId="{66D46F71-FEEE-49C2-A16A-E2E8395BD13F}" srcOrd="2" destOrd="0" presId="urn:microsoft.com/office/officeart/2016/7/layout/LinearBlockProcessNumbered"/>
    <dgm:cxn modelId="{11640F80-753A-4D7E-86C0-E8DCC47D2FD4}" type="presParOf" srcId="{A99D0C25-EB9D-4040-BBCB-EA39A645BE98}" destId="{AF22C4CE-B200-4DD2-B6F6-1D574E33CDB3}" srcOrd="1" destOrd="0" presId="urn:microsoft.com/office/officeart/2016/7/layout/LinearBlockProcessNumbered"/>
    <dgm:cxn modelId="{5FB69558-BC87-4245-B5E2-EC09B75009E4}" type="presParOf" srcId="{A99D0C25-EB9D-4040-BBCB-EA39A645BE98}" destId="{AEDA84CB-AA4F-4761-95B7-BF8D60936625}" srcOrd="2" destOrd="0" presId="urn:microsoft.com/office/officeart/2016/7/layout/LinearBlockProcessNumbered"/>
    <dgm:cxn modelId="{B77CFB15-AB65-412D-8B07-A66D5ACB5625}" type="presParOf" srcId="{AEDA84CB-AA4F-4761-95B7-BF8D60936625}" destId="{1CD54366-2E4E-47A1-9A55-53212D15ECEA}" srcOrd="0" destOrd="0" presId="urn:microsoft.com/office/officeart/2016/7/layout/LinearBlockProcessNumbered"/>
    <dgm:cxn modelId="{97492AC8-C0E2-43DD-B0D4-AD5C6A4995C8}" type="presParOf" srcId="{AEDA84CB-AA4F-4761-95B7-BF8D60936625}" destId="{D05F6874-0D00-4875-AB3E-FC8D43215F24}" srcOrd="1" destOrd="0" presId="urn:microsoft.com/office/officeart/2016/7/layout/LinearBlockProcessNumbered"/>
    <dgm:cxn modelId="{43883496-F6DD-4039-B75E-315A0A05612A}" type="presParOf" srcId="{AEDA84CB-AA4F-4761-95B7-BF8D60936625}" destId="{70BE83B2-942D-4535-883F-E6E1E6E31C35}" srcOrd="2" destOrd="0" presId="urn:microsoft.com/office/officeart/2016/7/layout/LinearBlockProcessNumbered"/>
    <dgm:cxn modelId="{BA29EFAC-7C57-4172-BFB0-9E4D09DA8CA8}" type="presParOf" srcId="{A99D0C25-EB9D-4040-BBCB-EA39A645BE98}" destId="{8D208BBC-2FFC-40F9-903C-43A8DE81438C}" srcOrd="3" destOrd="0" presId="urn:microsoft.com/office/officeart/2016/7/layout/LinearBlockProcessNumbered"/>
    <dgm:cxn modelId="{68936372-0070-428F-ABCA-EA5A0D8842E3}" type="presParOf" srcId="{A99D0C25-EB9D-4040-BBCB-EA39A645BE98}" destId="{1EDC27FE-6E09-4DEA-B50B-946B934A27B2}" srcOrd="4" destOrd="0" presId="urn:microsoft.com/office/officeart/2016/7/layout/LinearBlockProcessNumbered"/>
    <dgm:cxn modelId="{2A982E6A-8BD1-4FA5-A8EF-0366BE116007}" type="presParOf" srcId="{1EDC27FE-6E09-4DEA-B50B-946B934A27B2}" destId="{057ECD31-9140-4097-8FC7-3D2134356DF9}" srcOrd="0" destOrd="0" presId="urn:microsoft.com/office/officeart/2016/7/layout/LinearBlockProcessNumbered"/>
    <dgm:cxn modelId="{3DFEF634-9C86-4337-AD30-2C1CBAFDDAAA}" type="presParOf" srcId="{1EDC27FE-6E09-4DEA-B50B-946B934A27B2}" destId="{1C9BA7B2-3232-4C2B-A6DE-41D4401B2BEC}" srcOrd="1" destOrd="0" presId="urn:microsoft.com/office/officeart/2016/7/layout/LinearBlockProcessNumbered"/>
    <dgm:cxn modelId="{3C503E41-F77A-4DFE-8C95-22FD068E7766}" type="presParOf" srcId="{1EDC27FE-6E09-4DEA-B50B-946B934A27B2}" destId="{32A471A8-1957-47AD-9FDA-1E6FFFAF7477}" srcOrd="2" destOrd="0" presId="urn:microsoft.com/office/officeart/2016/7/layout/LinearBlockProcessNumbered"/>
    <dgm:cxn modelId="{385E49A3-B453-47DD-A8FD-EC128251B666}" type="presParOf" srcId="{A99D0C25-EB9D-4040-BBCB-EA39A645BE98}" destId="{C3379ACD-4ABA-4F65-A3F0-3271157C58C5}" srcOrd="5" destOrd="0" presId="urn:microsoft.com/office/officeart/2016/7/layout/LinearBlockProcessNumbered"/>
    <dgm:cxn modelId="{CD65D2FA-946D-446E-A892-85C0A6BCE05D}" type="presParOf" srcId="{A99D0C25-EB9D-4040-BBCB-EA39A645BE98}" destId="{E557432C-6999-4930-9440-4CFB16601136}" srcOrd="6" destOrd="0" presId="urn:microsoft.com/office/officeart/2016/7/layout/LinearBlockProcessNumbered"/>
    <dgm:cxn modelId="{2E5B531A-880D-4392-ACFB-2B302A47EA4E}" type="presParOf" srcId="{E557432C-6999-4930-9440-4CFB16601136}" destId="{85C0D498-1A19-4050-A2EF-3A5E2BA5CB38}" srcOrd="0" destOrd="0" presId="urn:microsoft.com/office/officeart/2016/7/layout/LinearBlockProcessNumbered"/>
    <dgm:cxn modelId="{2425BC68-08FD-4AED-9CF4-25DE1AFDB7F7}" type="presParOf" srcId="{E557432C-6999-4930-9440-4CFB16601136}" destId="{4C55E32B-E2AC-48EE-AB6C-38D2F463B6C7}" srcOrd="1" destOrd="0" presId="urn:microsoft.com/office/officeart/2016/7/layout/LinearBlockProcessNumbered"/>
    <dgm:cxn modelId="{B33014FD-DE97-4D95-ABD8-CA37530C1252}" type="presParOf" srcId="{E557432C-6999-4930-9440-4CFB16601136}" destId="{61D3AB74-332A-4073-BB8E-9A56A3406BF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A9A35-65EF-4F3E-A22D-F501732E84FB}">
      <dsp:nvSpPr>
        <dsp:cNvPr id="0" name=""/>
        <dsp:cNvSpPr/>
      </dsp:nvSpPr>
      <dsp:spPr>
        <a:xfrm>
          <a:off x="0" y="0"/>
          <a:ext cx="7351395" cy="15335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Arial" panose="020B0604020202020204" pitchFamily="34" charset="0"/>
              <a:cs typeface="Arial" panose="020B0604020202020204" pitchFamily="34" charset="0"/>
            </a:rPr>
            <a:t>Closeout Procedures</a:t>
          </a:r>
        </a:p>
      </dsp:txBody>
      <dsp:txXfrm>
        <a:off x="44915" y="44915"/>
        <a:ext cx="5696602" cy="1443695"/>
      </dsp:txXfrm>
    </dsp:sp>
    <dsp:sp modelId="{15FB5E3D-A4B8-44C9-B299-C783BF55B667}">
      <dsp:nvSpPr>
        <dsp:cNvPr id="0" name=""/>
        <dsp:cNvSpPr/>
      </dsp:nvSpPr>
      <dsp:spPr>
        <a:xfrm>
          <a:off x="648652" y="1789112"/>
          <a:ext cx="7351395" cy="15335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Arial" panose="020B0604020202020204" pitchFamily="34" charset="0"/>
              <a:cs typeface="Arial" panose="020B0604020202020204" pitchFamily="34" charset="0"/>
            </a:rPr>
            <a:t>Closeout Form(s) </a:t>
          </a:r>
        </a:p>
      </dsp:txBody>
      <dsp:txXfrm>
        <a:off x="693567" y="1834027"/>
        <a:ext cx="5616121" cy="1443694"/>
      </dsp:txXfrm>
    </dsp:sp>
    <dsp:sp modelId="{8CFD1D57-D5D6-4E07-ACAA-FA19E1843842}">
      <dsp:nvSpPr>
        <dsp:cNvPr id="0" name=""/>
        <dsp:cNvSpPr/>
      </dsp:nvSpPr>
      <dsp:spPr>
        <a:xfrm>
          <a:off x="1297304" y="3578225"/>
          <a:ext cx="7351395" cy="15335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Arial" panose="020B0604020202020204" pitchFamily="34" charset="0"/>
              <a:cs typeface="Arial" panose="020B0604020202020204" pitchFamily="34" charset="0"/>
            </a:rPr>
            <a:t>Closing/Questions</a:t>
          </a:r>
        </a:p>
      </dsp:txBody>
      <dsp:txXfrm>
        <a:off x="1342219" y="3623140"/>
        <a:ext cx="5616121" cy="1443694"/>
      </dsp:txXfrm>
    </dsp:sp>
    <dsp:sp modelId="{C1273B47-2DA4-4FA1-98D5-9744FC403D72}">
      <dsp:nvSpPr>
        <dsp:cNvPr id="0" name=""/>
        <dsp:cNvSpPr/>
      </dsp:nvSpPr>
      <dsp:spPr>
        <a:xfrm>
          <a:off x="6354603" y="1162923"/>
          <a:ext cx="996791" cy="99679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578881" y="1162923"/>
        <a:ext cx="548235" cy="750085"/>
      </dsp:txXfrm>
    </dsp:sp>
    <dsp:sp modelId="{02391F1F-A6C8-4598-84C6-B79B8F9BF7EA}">
      <dsp:nvSpPr>
        <dsp:cNvPr id="0" name=""/>
        <dsp:cNvSpPr/>
      </dsp:nvSpPr>
      <dsp:spPr>
        <a:xfrm>
          <a:off x="7003256" y="2941812"/>
          <a:ext cx="996791" cy="99679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227534" y="2941812"/>
        <a:ext cx="548235" cy="750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1FE50-6167-421B-8370-D3A9BED27DA9}">
      <dsp:nvSpPr>
        <dsp:cNvPr id="0" name=""/>
        <dsp:cNvSpPr/>
      </dsp:nvSpPr>
      <dsp:spPr>
        <a:xfrm>
          <a:off x="0" y="2542"/>
          <a:ext cx="6821493" cy="8027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C92B13-4068-4CEE-9665-EEAB690CE25F}">
      <dsp:nvSpPr>
        <dsp:cNvPr id="0" name=""/>
        <dsp:cNvSpPr/>
      </dsp:nvSpPr>
      <dsp:spPr>
        <a:xfrm>
          <a:off x="242826" y="183157"/>
          <a:ext cx="441502" cy="441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398BC-77C1-4566-8FF1-5BEB3DF7C5DA}">
      <dsp:nvSpPr>
        <dsp:cNvPr id="0" name=""/>
        <dsp:cNvSpPr/>
      </dsp:nvSpPr>
      <dsp:spPr>
        <a:xfrm>
          <a:off x="927156" y="2542"/>
          <a:ext cx="5894336" cy="80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56" tIns="84956" rIns="84956" bIns="84956" numCol="1" spcCol="1270" anchor="ctr" anchorCtr="0">
          <a:noAutofit/>
        </a:bodyPr>
        <a:lstStyle/>
        <a:p>
          <a:pPr marL="0" lvl="0" indent="0" algn="l" defTabSz="711200">
            <a:lnSpc>
              <a:spcPct val="100000"/>
            </a:lnSpc>
            <a:spcBef>
              <a:spcPct val="0"/>
            </a:spcBef>
            <a:spcAft>
              <a:spcPct val="35000"/>
            </a:spcAft>
            <a:buNone/>
          </a:pPr>
          <a:r>
            <a:rPr lang="en-US" sz="1600" b="0" kern="1200" dirty="0">
              <a:solidFill>
                <a:schemeClr val="tx1"/>
              </a:solidFill>
              <a:latin typeface="Calibri Light" panose="020F0302020204030204"/>
            </a:rPr>
            <a:t>Complete the program-specific</a:t>
          </a:r>
          <a:r>
            <a:rPr lang="en-US" sz="1600" b="0" kern="1200" dirty="0">
              <a:solidFill>
                <a:schemeClr val="tx1"/>
              </a:solidFill>
            </a:rPr>
            <a:t> closeout </a:t>
          </a:r>
          <a:r>
            <a:rPr lang="en-US" sz="1600" b="0" kern="1200" dirty="0">
              <a:solidFill>
                <a:schemeClr val="tx1"/>
              </a:solidFill>
              <a:latin typeface="Calibri Light" panose="020F0302020204030204"/>
            </a:rPr>
            <a:t>report form.</a:t>
          </a:r>
          <a:endParaRPr lang="en-US" sz="1600" b="0" kern="1200" dirty="0">
            <a:solidFill>
              <a:schemeClr val="tx1"/>
            </a:solidFill>
          </a:endParaRPr>
        </a:p>
      </dsp:txBody>
      <dsp:txXfrm>
        <a:off x="927156" y="2542"/>
        <a:ext cx="5894336" cy="802732"/>
      </dsp:txXfrm>
    </dsp:sp>
    <dsp:sp modelId="{299E84E5-2CB3-4F9C-B3D8-ADF03B4EDB1C}">
      <dsp:nvSpPr>
        <dsp:cNvPr id="0" name=""/>
        <dsp:cNvSpPr/>
      </dsp:nvSpPr>
      <dsp:spPr>
        <a:xfrm>
          <a:off x="0" y="1005958"/>
          <a:ext cx="6821493" cy="8027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DEF9F-5676-49D9-B0E5-3910485B80A0}">
      <dsp:nvSpPr>
        <dsp:cNvPr id="0" name=""/>
        <dsp:cNvSpPr/>
      </dsp:nvSpPr>
      <dsp:spPr>
        <a:xfrm>
          <a:off x="242826" y="1186573"/>
          <a:ext cx="441502" cy="441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F1BA7-A97A-4B6D-ABD2-2DE0E0CE796C}">
      <dsp:nvSpPr>
        <dsp:cNvPr id="0" name=""/>
        <dsp:cNvSpPr/>
      </dsp:nvSpPr>
      <dsp:spPr>
        <a:xfrm>
          <a:off x="927156" y="1005958"/>
          <a:ext cx="5894336" cy="80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56" tIns="84956" rIns="84956" bIns="84956"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solidFill>
              <a:latin typeface="Calibri Light" panose="020F0302020204030204"/>
            </a:rPr>
            <a:t>Closeout </a:t>
          </a:r>
          <a:r>
            <a:rPr lang="en-US" sz="1600" strike="noStrike" kern="1200" dirty="0">
              <a:solidFill>
                <a:schemeClr val="tx1"/>
              </a:solidFill>
              <a:latin typeface="Calibri Light" panose="020F0302020204030204"/>
            </a:rPr>
            <a:t>reports</a:t>
          </a:r>
          <a:r>
            <a:rPr lang="en-US" sz="1600" kern="1200" dirty="0">
              <a:solidFill>
                <a:schemeClr val="tx1"/>
              </a:solidFill>
              <a:latin typeface="Calibri Light" panose="020F0302020204030204"/>
            </a:rPr>
            <a:t> </a:t>
          </a:r>
          <a:r>
            <a:rPr lang="en-US" sz="1600" kern="1200" dirty="0">
              <a:solidFill>
                <a:schemeClr val="tx1"/>
              </a:solidFill>
            </a:rPr>
            <a:t>are due within 90 days of the end of the performance period.</a:t>
          </a:r>
          <a:r>
            <a:rPr lang="en-US" sz="1600" kern="1200" dirty="0">
              <a:solidFill>
                <a:schemeClr val="tx1"/>
              </a:solidFill>
              <a:latin typeface="Calibri Light" panose="020F0302020204030204"/>
            </a:rPr>
            <a:t> </a:t>
          </a:r>
          <a:endParaRPr lang="en-US" sz="1600" kern="1200" dirty="0">
            <a:solidFill>
              <a:schemeClr val="tx1"/>
            </a:solidFill>
          </a:endParaRPr>
        </a:p>
      </dsp:txBody>
      <dsp:txXfrm>
        <a:off x="927156" y="1005958"/>
        <a:ext cx="5894336" cy="802732"/>
      </dsp:txXfrm>
    </dsp:sp>
    <dsp:sp modelId="{816FFEC1-7D17-4BCA-9DBC-FBF6E5F41F09}">
      <dsp:nvSpPr>
        <dsp:cNvPr id="0" name=""/>
        <dsp:cNvSpPr/>
      </dsp:nvSpPr>
      <dsp:spPr>
        <a:xfrm>
          <a:off x="0" y="2009374"/>
          <a:ext cx="6821493" cy="8027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8ED21-8565-4C8C-8AC3-E80F010D53D7}">
      <dsp:nvSpPr>
        <dsp:cNvPr id="0" name=""/>
        <dsp:cNvSpPr/>
      </dsp:nvSpPr>
      <dsp:spPr>
        <a:xfrm>
          <a:off x="242826" y="2189989"/>
          <a:ext cx="441502" cy="4415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49605-BC8D-4BCA-A505-35774CF8E2B8}">
      <dsp:nvSpPr>
        <dsp:cNvPr id="0" name=""/>
        <dsp:cNvSpPr/>
      </dsp:nvSpPr>
      <dsp:spPr>
        <a:xfrm>
          <a:off x="927156" y="2009374"/>
          <a:ext cx="5894336" cy="80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56" tIns="84956" rIns="84956" bIns="84956" numCol="1" spcCol="1270" anchor="ctr" anchorCtr="0">
          <a:noAutofit/>
        </a:bodyPr>
        <a:lstStyle/>
        <a:p>
          <a:pPr marL="0" lvl="0" indent="0" algn="l" defTabSz="711200">
            <a:lnSpc>
              <a:spcPct val="100000"/>
            </a:lnSpc>
            <a:spcBef>
              <a:spcPct val="0"/>
            </a:spcBef>
            <a:spcAft>
              <a:spcPct val="35000"/>
            </a:spcAft>
            <a:buNone/>
          </a:pPr>
          <a:r>
            <a:rPr lang="en-US" sz="1600" strike="noStrike" kern="1200" dirty="0">
              <a:latin typeface="Calibri Light" panose="020F0302020204030204"/>
            </a:rPr>
            <a:t>Provide</a:t>
          </a:r>
          <a:r>
            <a:rPr lang="en-US" sz="1600" kern="1200" dirty="0"/>
            <a:t> </a:t>
          </a:r>
          <a:r>
            <a:rPr lang="en-US" sz="1600" kern="1200" dirty="0">
              <a:latin typeface="Calibri Light" panose="020F0302020204030204"/>
            </a:rPr>
            <a:t>a description</a:t>
          </a:r>
          <a:r>
            <a:rPr lang="en-US" sz="1600" kern="1200" dirty="0"/>
            <a:t> of the project’s successes, challenges, and the communities served through the performance period.</a:t>
          </a:r>
        </a:p>
      </dsp:txBody>
      <dsp:txXfrm>
        <a:off x="927156" y="2009374"/>
        <a:ext cx="5894336" cy="802732"/>
      </dsp:txXfrm>
    </dsp:sp>
    <dsp:sp modelId="{A24215AE-608C-413B-A4C8-E4BD207D4193}">
      <dsp:nvSpPr>
        <dsp:cNvPr id="0" name=""/>
        <dsp:cNvSpPr/>
      </dsp:nvSpPr>
      <dsp:spPr>
        <a:xfrm>
          <a:off x="0" y="3125064"/>
          <a:ext cx="6821493" cy="8027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3B7C6-74D6-4E5A-81FB-56711F9ABF40}">
      <dsp:nvSpPr>
        <dsp:cNvPr id="0" name=""/>
        <dsp:cNvSpPr/>
      </dsp:nvSpPr>
      <dsp:spPr>
        <a:xfrm>
          <a:off x="242826" y="3305679"/>
          <a:ext cx="441502" cy="4415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55ACC-893B-4784-86DB-270A04FCC566}">
      <dsp:nvSpPr>
        <dsp:cNvPr id="0" name=""/>
        <dsp:cNvSpPr/>
      </dsp:nvSpPr>
      <dsp:spPr>
        <a:xfrm>
          <a:off x="927156" y="3012790"/>
          <a:ext cx="5894336" cy="102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56" tIns="84956" rIns="84956" bIns="84956" numCol="1" spcCol="1270" anchor="ctr" anchorCtr="0">
          <a:noAutofit/>
        </a:bodyPr>
        <a:lstStyle/>
        <a:p>
          <a:pPr marL="0" lvl="0" indent="0" algn="l" defTabSz="711200">
            <a:lnSpc>
              <a:spcPct val="100000"/>
            </a:lnSpc>
            <a:spcBef>
              <a:spcPct val="0"/>
            </a:spcBef>
            <a:spcAft>
              <a:spcPct val="35000"/>
            </a:spcAft>
            <a:buNone/>
          </a:pPr>
          <a:r>
            <a:rPr lang="en-US" sz="1600" kern="1200" dirty="0"/>
            <a:t>If </a:t>
          </a:r>
          <a:r>
            <a:rPr lang="en-US" sz="1600" kern="1200" dirty="0">
              <a:solidFill>
                <a:schemeClr val="tx1"/>
              </a:solidFill>
            </a:rPr>
            <a:t>funds received have not been expended by the end of the performance period, they </a:t>
          </a:r>
          <a:r>
            <a:rPr lang="en-US" sz="1600" b="1" u="sng" kern="1200" dirty="0">
              <a:solidFill>
                <a:schemeClr val="tx1"/>
              </a:solidFill>
            </a:rPr>
            <a:t>MUST</a:t>
          </a:r>
          <a:r>
            <a:rPr lang="en-US" sz="1600" kern="1200" dirty="0">
              <a:solidFill>
                <a:schemeClr val="tx1"/>
              </a:solidFill>
            </a:rPr>
            <a:t> be returned to the Department.</a:t>
          </a:r>
          <a:endParaRPr lang="en-US" sz="1600" strike="sngStrike" kern="1200" dirty="0">
            <a:solidFill>
              <a:schemeClr val="tx1"/>
            </a:solidFill>
            <a:latin typeface="Calibri Light" panose="020F0302020204030204"/>
          </a:endParaRPr>
        </a:p>
      </dsp:txBody>
      <dsp:txXfrm>
        <a:off x="927156" y="3012790"/>
        <a:ext cx="5894336" cy="1027281"/>
      </dsp:txXfrm>
    </dsp:sp>
    <dsp:sp modelId="{A21486C8-78AA-4549-8C47-75246849E7AE}">
      <dsp:nvSpPr>
        <dsp:cNvPr id="0" name=""/>
        <dsp:cNvSpPr/>
      </dsp:nvSpPr>
      <dsp:spPr>
        <a:xfrm>
          <a:off x="0" y="4240754"/>
          <a:ext cx="6821493" cy="8027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94986-E33C-45A2-99D6-D53F5123B1A7}">
      <dsp:nvSpPr>
        <dsp:cNvPr id="0" name=""/>
        <dsp:cNvSpPr/>
      </dsp:nvSpPr>
      <dsp:spPr>
        <a:xfrm>
          <a:off x="242826" y="4421369"/>
          <a:ext cx="441502" cy="4415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BDC06-5D65-422B-B772-4B22DACFD1ED}">
      <dsp:nvSpPr>
        <dsp:cNvPr id="0" name=""/>
        <dsp:cNvSpPr/>
      </dsp:nvSpPr>
      <dsp:spPr>
        <a:xfrm>
          <a:off x="927156" y="4240754"/>
          <a:ext cx="5894336" cy="80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56" tIns="84956" rIns="84956" bIns="84956"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solidFill>
            </a:rPr>
            <a:t>Records must be kept for at least 5 years from the end of the performance period, as required by ARPA and the Grant Agreement</a:t>
          </a:r>
          <a:r>
            <a:rPr lang="en-US" sz="1600" kern="1200" dirty="0"/>
            <a:t>.</a:t>
          </a:r>
          <a:r>
            <a:rPr lang="en-US" sz="1600" kern="1200" dirty="0">
              <a:latin typeface="Calibri Light" panose="020F0302020204030204"/>
            </a:rPr>
            <a:t> </a:t>
          </a:r>
          <a:endParaRPr lang="en-US" sz="1600" kern="1200" dirty="0"/>
        </a:p>
      </dsp:txBody>
      <dsp:txXfrm>
        <a:off x="927156" y="4240754"/>
        <a:ext cx="5894336" cy="802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137B9-E8C5-4D5B-BE14-150B9416C7BF}">
      <dsp:nvSpPr>
        <dsp:cNvPr id="0" name=""/>
        <dsp:cNvSpPr/>
      </dsp:nvSpPr>
      <dsp:spPr>
        <a:xfrm>
          <a:off x="0" y="0"/>
          <a:ext cx="10528917" cy="56905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Narrative Sections</a:t>
          </a:r>
        </a:p>
      </dsp:txBody>
      <dsp:txXfrm>
        <a:off x="0" y="0"/>
        <a:ext cx="10528917" cy="1707176"/>
      </dsp:txXfrm>
    </dsp:sp>
    <dsp:sp modelId="{47C549C2-DB74-4330-B695-F915F07AD997}">
      <dsp:nvSpPr>
        <dsp:cNvPr id="0" name=""/>
        <dsp:cNvSpPr/>
      </dsp:nvSpPr>
      <dsp:spPr>
        <a:xfrm>
          <a:off x="1052891" y="1707315"/>
          <a:ext cx="8423133" cy="828997"/>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Accomplishments</a:t>
          </a:r>
        </a:p>
      </dsp:txBody>
      <dsp:txXfrm>
        <a:off x="1077171" y="1731595"/>
        <a:ext cx="8374573" cy="780437"/>
      </dsp:txXfrm>
    </dsp:sp>
    <dsp:sp modelId="{D89BDF52-320D-4618-9C5C-BBC541A8E804}">
      <dsp:nvSpPr>
        <dsp:cNvPr id="0" name=""/>
        <dsp:cNvSpPr/>
      </dsp:nvSpPr>
      <dsp:spPr>
        <a:xfrm>
          <a:off x="1052891" y="2663850"/>
          <a:ext cx="8423133" cy="828997"/>
        </a:xfrm>
        <a:prstGeom prst="roundRect">
          <a:avLst>
            <a:gd name="adj" fmla="val 10000"/>
          </a:avLst>
        </a:prstGeom>
        <a:gradFill rotWithShape="0">
          <a:gsLst>
            <a:gs pos="0">
              <a:schemeClr val="accent1">
                <a:shade val="80000"/>
                <a:hueOff val="-58011"/>
                <a:satOff val="-6314"/>
                <a:lumOff val="10371"/>
                <a:alphaOff val="0"/>
                <a:satMod val="103000"/>
                <a:lumMod val="102000"/>
                <a:tint val="94000"/>
              </a:schemeClr>
            </a:gs>
            <a:gs pos="50000">
              <a:schemeClr val="accent1">
                <a:shade val="80000"/>
                <a:hueOff val="-58011"/>
                <a:satOff val="-6314"/>
                <a:lumOff val="10371"/>
                <a:alphaOff val="0"/>
                <a:satMod val="110000"/>
                <a:lumMod val="100000"/>
                <a:shade val="100000"/>
              </a:schemeClr>
            </a:gs>
            <a:gs pos="100000">
              <a:schemeClr val="accent1">
                <a:shade val="80000"/>
                <a:hueOff val="-58011"/>
                <a:satOff val="-6314"/>
                <a:lumOff val="103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COVID-19 Pandemic Recovery Impact </a:t>
          </a:r>
        </a:p>
      </dsp:txBody>
      <dsp:txXfrm>
        <a:off x="1077171" y="2688130"/>
        <a:ext cx="8374573" cy="780437"/>
      </dsp:txXfrm>
    </dsp:sp>
    <dsp:sp modelId="{47B0DE49-0D53-4C49-8B53-139C006B5890}">
      <dsp:nvSpPr>
        <dsp:cNvPr id="0" name=""/>
        <dsp:cNvSpPr/>
      </dsp:nvSpPr>
      <dsp:spPr>
        <a:xfrm>
          <a:off x="1052891" y="3620385"/>
          <a:ext cx="8423133" cy="828997"/>
        </a:xfrm>
        <a:prstGeom prst="roundRect">
          <a:avLst>
            <a:gd name="adj" fmla="val 10000"/>
          </a:avLst>
        </a:prstGeom>
        <a:gradFill rotWithShape="0">
          <a:gsLst>
            <a:gs pos="0">
              <a:schemeClr val="accent1">
                <a:shade val="80000"/>
                <a:hueOff val="-116021"/>
                <a:satOff val="-12628"/>
                <a:lumOff val="20743"/>
                <a:alphaOff val="0"/>
                <a:satMod val="103000"/>
                <a:lumMod val="102000"/>
                <a:tint val="94000"/>
              </a:schemeClr>
            </a:gs>
            <a:gs pos="50000">
              <a:schemeClr val="accent1">
                <a:shade val="80000"/>
                <a:hueOff val="-116021"/>
                <a:satOff val="-12628"/>
                <a:lumOff val="20743"/>
                <a:alphaOff val="0"/>
                <a:satMod val="110000"/>
                <a:lumMod val="100000"/>
                <a:shade val="100000"/>
              </a:schemeClr>
            </a:gs>
            <a:gs pos="100000">
              <a:schemeClr val="accent1">
                <a:shade val="80000"/>
                <a:hueOff val="-116021"/>
                <a:satOff val="-12628"/>
                <a:lumOff val="207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Challenges</a:t>
          </a:r>
        </a:p>
      </dsp:txBody>
      <dsp:txXfrm>
        <a:off x="1077171" y="3644665"/>
        <a:ext cx="8374573" cy="780437"/>
      </dsp:txXfrm>
    </dsp:sp>
    <dsp:sp modelId="{C2013FDF-48F5-4315-963A-0C27F6270E7D}">
      <dsp:nvSpPr>
        <dsp:cNvPr id="0" name=""/>
        <dsp:cNvSpPr/>
      </dsp:nvSpPr>
      <dsp:spPr>
        <a:xfrm>
          <a:off x="1052891" y="4576921"/>
          <a:ext cx="8423133" cy="828997"/>
        </a:xfrm>
        <a:prstGeom prst="roundRect">
          <a:avLst>
            <a:gd name="adj" fmla="val 10000"/>
          </a:avLst>
        </a:prstGeom>
        <a:gradFill rotWithShape="0">
          <a:gsLst>
            <a:gs pos="0">
              <a:schemeClr val="accent1">
                <a:shade val="80000"/>
                <a:hueOff val="-174032"/>
                <a:satOff val="-18942"/>
                <a:lumOff val="31114"/>
                <a:alphaOff val="0"/>
                <a:satMod val="103000"/>
                <a:lumMod val="102000"/>
                <a:tint val="94000"/>
              </a:schemeClr>
            </a:gs>
            <a:gs pos="50000">
              <a:schemeClr val="accent1">
                <a:shade val="80000"/>
                <a:hueOff val="-174032"/>
                <a:satOff val="-18942"/>
                <a:lumOff val="31114"/>
                <a:alphaOff val="0"/>
                <a:satMod val="110000"/>
                <a:lumMod val="100000"/>
                <a:shade val="100000"/>
              </a:schemeClr>
            </a:gs>
            <a:gs pos="100000">
              <a:schemeClr val="accent1">
                <a:shade val="80000"/>
                <a:hueOff val="-174032"/>
                <a:satOff val="-18942"/>
                <a:lumOff val="311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Success Stories</a:t>
          </a:r>
        </a:p>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(Optional)</a:t>
          </a:r>
        </a:p>
      </dsp:txBody>
      <dsp:txXfrm>
        <a:off x="1077171" y="4601201"/>
        <a:ext cx="8374573" cy="780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5910B-0819-4EF4-9496-ED47CD9B82D3}">
      <dsp:nvSpPr>
        <dsp:cNvPr id="0" name=""/>
        <dsp:cNvSpPr/>
      </dsp:nvSpPr>
      <dsp:spPr>
        <a:xfrm>
          <a:off x="219" y="509485"/>
          <a:ext cx="2649973" cy="317996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61758" tIns="0" rIns="261758" bIns="330200" numCol="1" spcCol="1270" anchor="t" anchorCtr="0">
          <a:noAutofit/>
        </a:bodyPr>
        <a:lstStyle/>
        <a:p>
          <a:pPr marL="0" lvl="0" indent="0" algn="l" defTabSz="889000">
            <a:lnSpc>
              <a:spcPct val="90000"/>
            </a:lnSpc>
            <a:spcBef>
              <a:spcPct val="0"/>
            </a:spcBef>
            <a:spcAft>
              <a:spcPct val="35000"/>
            </a:spcAft>
            <a:buNone/>
          </a:pPr>
          <a:r>
            <a:rPr lang="en-US" sz="2000" kern="1200" dirty="0"/>
            <a:t>Be specific</a:t>
          </a:r>
        </a:p>
        <a:p>
          <a:pPr marL="0" lvl="0" indent="0" algn="l" defTabSz="889000">
            <a:lnSpc>
              <a:spcPct val="90000"/>
            </a:lnSpc>
            <a:spcBef>
              <a:spcPct val="0"/>
            </a:spcBef>
            <a:spcAft>
              <a:spcPct val="35000"/>
            </a:spcAft>
            <a:buNone/>
          </a:pPr>
          <a:r>
            <a:rPr lang="en-US" sz="1600" kern="1200" dirty="0"/>
            <a:t>Brag about the work accomplished by the grant</a:t>
          </a:r>
          <a:r>
            <a:rPr lang="en-US" sz="1200" kern="1200" dirty="0"/>
            <a:t>. </a:t>
          </a:r>
          <a:endParaRPr lang="en-US" sz="2000" kern="1200" dirty="0"/>
        </a:p>
      </dsp:txBody>
      <dsp:txXfrm>
        <a:off x="219" y="1781472"/>
        <a:ext cx="2649973" cy="1907980"/>
      </dsp:txXfrm>
    </dsp:sp>
    <dsp:sp modelId="{1F91DA72-C34A-4E68-BFFD-7AA605EAFCEE}">
      <dsp:nvSpPr>
        <dsp:cNvPr id="0" name=""/>
        <dsp:cNvSpPr/>
      </dsp:nvSpPr>
      <dsp:spPr>
        <a:xfrm>
          <a:off x="219" y="509485"/>
          <a:ext cx="2649973" cy="1271987"/>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261758" tIns="165100" rIns="261758"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219" y="509485"/>
        <a:ext cx="2649973" cy="1271987"/>
      </dsp:txXfrm>
    </dsp:sp>
    <dsp:sp modelId="{1CD54366-2E4E-47A1-9A55-53212D15ECEA}">
      <dsp:nvSpPr>
        <dsp:cNvPr id="0" name=""/>
        <dsp:cNvSpPr/>
      </dsp:nvSpPr>
      <dsp:spPr>
        <a:xfrm>
          <a:off x="2862190" y="509485"/>
          <a:ext cx="2649973" cy="317996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61758" tIns="0" rIns="261758" bIns="330200" numCol="1" spcCol="1270" anchor="t" anchorCtr="0">
          <a:noAutofit/>
        </a:bodyPr>
        <a:lstStyle/>
        <a:p>
          <a:pPr marL="0" lvl="0" indent="0" algn="l" defTabSz="666750">
            <a:lnSpc>
              <a:spcPct val="90000"/>
            </a:lnSpc>
            <a:spcBef>
              <a:spcPct val="0"/>
            </a:spcBef>
            <a:spcAft>
              <a:spcPct val="35000"/>
            </a:spcAft>
            <a:buNone/>
          </a:pPr>
          <a:r>
            <a:rPr lang="en-US" sz="1500" kern="1200" dirty="0"/>
            <a:t>Use quotes, numerical data, and descriptions to weave a tale. For help getting started, use the courtesy copy of the closeout form provided to you by Program Staff. </a:t>
          </a:r>
        </a:p>
      </dsp:txBody>
      <dsp:txXfrm>
        <a:off x="2862190" y="1781472"/>
        <a:ext cx="2649973" cy="1907980"/>
      </dsp:txXfrm>
    </dsp:sp>
    <dsp:sp modelId="{D05F6874-0D00-4875-AB3E-FC8D43215F24}">
      <dsp:nvSpPr>
        <dsp:cNvPr id="0" name=""/>
        <dsp:cNvSpPr/>
      </dsp:nvSpPr>
      <dsp:spPr>
        <a:xfrm>
          <a:off x="2862190" y="509485"/>
          <a:ext cx="2649973" cy="1271987"/>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261758" tIns="165100" rIns="261758"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2862190" y="509485"/>
        <a:ext cx="2649973" cy="1271987"/>
      </dsp:txXfrm>
    </dsp:sp>
    <dsp:sp modelId="{057ECD31-9140-4097-8FC7-3D2134356DF9}">
      <dsp:nvSpPr>
        <dsp:cNvPr id="0" name=""/>
        <dsp:cNvSpPr/>
      </dsp:nvSpPr>
      <dsp:spPr>
        <a:xfrm>
          <a:off x="5724161" y="509485"/>
          <a:ext cx="2649973" cy="317996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61758" tIns="0" rIns="261758" bIns="330200" numCol="1" spcCol="1270" anchor="t" anchorCtr="0">
          <a:noAutofit/>
        </a:bodyPr>
        <a:lstStyle/>
        <a:p>
          <a:pPr marL="0" lvl="0" indent="0" algn="l" defTabSz="666750">
            <a:lnSpc>
              <a:spcPct val="90000"/>
            </a:lnSpc>
            <a:spcBef>
              <a:spcPct val="0"/>
            </a:spcBef>
            <a:spcAft>
              <a:spcPct val="35000"/>
            </a:spcAft>
            <a:buNone/>
          </a:pPr>
          <a:r>
            <a:rPr lang="en-US" sz="1500" kern="1200" dirty="0"/>
            <a:t>Include images, if possible. Get written permission before using images (and keep those records). </a:t>
          </a:r>
        </a:p>
        <a:p>
          <a:pPr marL="0" lvl="0" indent="0" algn="l" defTabSz="666750">
            <a:lnSpc>
              <a:spcPct val="90000"/>
            </a:lnSpc>
            <a:spcBef>
              <a:spcPct val="0"/>
            </a:spcBef>
            <a:spcAft>
              <a:spcPct val="35000"/>
            </a:spcAft>
            <a:buNone/>
          </a:pPr>
          <a:r>
            <a:rPr lang="en-US" sz="1500" kern="1200" dirty="0"/>
            <a:t>Attach supplemental records if demonstrative.</a:t>
          </a:r>
        </a:p>
      </dsp:txBody>
      <dsp:txXfrm>
        <a:off x="5724161" y="1781472"/>
        <a:ext cx="2649973" cy="1907980"/>
      </dsp:txXfrm>
    </dsp:sp>
    <dsp:sp modelId="{1C9BA7B2-3232-4C2B-A6DE-41D4401B2BEC}">
      <dsp:nvSpPr>
        <dsp:cNvPr id="0" name=""/>
        <dsp:cNvSpPr/>
      </dsp:nvSpPr>
      <dsp:spPr>
        <a:xfrm>
          <a:off x="5724161" y="509485"/>
          <a:ext cx="2649973" cy="1271987"/>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261758" tIns="165100" rIns="261758"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5724161" y="509485"/>
        <a:ext cx="2649973" cy="1271987"/>
      </dsp:txXfrm>
    </dsp:sp>
    <dsp:sp modelId="{85C0D498-1A19-4050-A2EF-3A5E2BA5CB38}">
      <dsp:nvSpPr>
        <dsp:cNvPr id="0" name=""/>
        <dsp:cNvSpPr/>
      </dsp:nvSpPr>
      <dsp:spPr>
        <a:xfrm>
          <a:off x="8586132" y="509485"/>
          <a:ext cx="2649973" cy="317996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61758" tIns="0" rIns="261758" bIns="330200" numCol="1" spcCol="1270" anchor="t" anchorCtr="0">
          <a:noAutofit/>
        </a:bodyPr>
        <a:lstStyle/>
        <a:p>
          <a:pPr marL="0" lvl="0" indent="0" algn="l" defTabSz="666750">
            <a:lnSpc>
              <a:spcPct val="90000"/>
            </a:lnSpc>
            <a:spcBef>
              <a:spcPct val="0"/>
            </a:spcBef>
            <a:spcAft>
              <a:spcPct val="35000"/>
            </a:spcAft>
            <a:buNone/>
          </a:pPr>
          <a:r>
            <a:rPr lang="en-US" sz="1500" kern="1200" dirty="0"/>
            <a:t>Be mindful of the 4,000-character limit.</a:t>
          </a:r>
        </a:p>
        <a:p>
          <a:pPr marL="0" lvl="0" indent="0" algn="l" defTabSz="666750">
            <a:lnSpc>
              <a:spcPct val="90000"/>
            </a:lnSpc>
            <a:spcBef>
              <a:spcPct val="0"/>
            </a:spcBef>
            <a:spcAft>
              <a:spcPct val="35000"/>
            </a:spcAft>
            <a:buNone/>
          </a:pPr>
          <a:r>
            <a:rPr lang="en-US" sz="1500" kern="1200" dirty="0"/>
            <a:t>Provide examples.</a:t>
          </a:r>
        </a:p>
        <a:p>
          <a:pPr marL="0" lvl="0" indent="0" algn="l" defTabSz="666750">
            <a:lnSpc>
              <a:spcPct val="90000"/>
            </a:lnSpc>
            <a:spcBef>
              <a:spcPct val="0"/>
            </a:spcBef>
            <a:spcAft>
              <a:spcPct val="35000"/>
            </a:spcAft>
            <a:buNone/>
          </a:pPr>
          <a:r>
            <a:rPr lang="en-US" sz="1500" kern="1200" dirty="0"/>
            <a:t>Use MS Word to draft narrative. </a:t>
          </a:r>
        </a:p>
      </dsp:txBody>
      <dsp:txXfrm>
        <a:off x="8586132" y="1781472"/>
        <a:ext cx="2649973" cy="1907980"/>
      </dsp:txXfrm>
    </dsp:sp>
    <dsp:sp modelId="{4C55E32B-E2AC-48EE-AB6C-38D2F463B6C7}">
      <dsp:nvSpPr>
        <dsp:cNvPr id="0" name=""/>
        <dsp:cNvSpPr/>
      </dsp:nvSpPr>
      <dsp:spPr>
        <a:xfrm>
          <a:off x="8586132" y="509485"/>
          <a:ext cx="2649973" cy="1271987"/>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261758" tIns="165100" rIns="261758"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endParaRPr lang="en-US" sz="6600" kern="1200" dirty="0"/>
        </a:p>
      </dsp:txBody>
      <dsp:txXfrm>
        <a:off x="8586132" y="509485"/>
        <a:ext cx="2649973" cy="127198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476A7-27C7-4AFB-98B2-FAA88CCA63DC}" type="datetimeFigureOut">
              <a:rPr lang="en-US" smtClean="0"/>
              <a:t>6/1/2023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37F62-FB68-495D-83B7-1C180475DF16}" type="slidenum">
              <a:rPr lang="en-US" smtClean="0"/>
              <a:t>‹#›</a:t>
            </a:fld>
            <a:endParaRPr lang="en-US" dirty="0"/>
          </a:p>
        </p:txBody>
      </p:sp>
    </p:spTree>
    <p:extLst>
      <p:ext uri="{BB962C8B-B14F-4D97-AF65-F5344CB8AC3E}">
        <p14:creationId xmlns:p14="http://schemas.microsoft.com/office/powerpoint/2010/main" val="68839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a:t>
            </a:fld>
            <a:endParaRPr lang="en-US" dirty="0"/>
          </a:p>
        </p:txBody>
      </p:sp>
    </p:spTree>
    <p:extLst>
      <p:ext uri="{BB962C8B-B14F-4D97-AF65-F5344CB8AC3E}">
        <p14:creationId xmlns:p14="http://schemas.microsoft.com/office/powerpoint/2010/main" val="348715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a:t>
            </a:fld>
            <a:endParaRPr lang="en-US" dirty="0"/>
          </a:p>
        </p:txBody>
      </p:sp>
    </p:spTree>
    <p:extLst>
      <p:ext uri="{BB962C8B-B14F-4D97-AF65-F5344CB8AC3E}">
        <p14:creationId xmlns:p14="http://schemas.microsoft.com/office/powerpoint/2010/main" val="331160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a:t>
            </a:fld>
            <a:endParaRPr lang="en-US" dirty="0"/>
          </a:p>
        </p:txBody>
      </p:sp>
    </p:spTree>
    <p:extLst>
      <p:ext uri="{BB962C8B-B14F-4D97-AF65-F5344CB8AC3E}">
        <p14:creationId xmlns:p14="http://schemas.microsoft.com/office/powerpoint/2010/main" val="143931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37F62-FB68-495D-83B7-1C180475DF16}" type="slidenum">
              <a:rPr lang="en-US" smtClean="0"/>
              <a:t>4</a:t>
            </a:fld>
            <a:endParaRPr lang="en-US" dirty="0"/>
          </a:p>
        </p:txBody>
      </p:sp>
    </p:spTree>
    <p:extLst>
      <p:ext uri="{BB962C8B-B14F-4D97-AF65-F5344CB8AC3E}">
        <p14:creationId xmlns:p14="http://schemas.microsoft.com/office/powerpoint/2010/main" val="48092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37F62-FB68-495D-83B7-1C180475DF16}" type="slidenum">
              <a:rPr lang="en-US" smtClean="0"/>
              <a:t>6</a:t>
            </a:fld>
            <a:endParaRPr lang="en-US" dirty="0"/>
          </a:p>
        </p:txBody>
      </p:sp>
    </p:spTree>
    <p:extLst>
      <p:ext uri="{BB962C8B-B14F-4D97-AF65-F5344CB8AC3E}">
        <p14:creationId xmlns:p14="http://schemas.microsoft.com/office/powerpoint/2010/main" val="287745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37F62-FB68-495D-83B7-1C180475DF16}" type="slidenum">
              <a:rPr lang="en-US" smtClean="0"/>
              <a:t>11</a:t>
            </a:fld>
            <a:endParaRPr lang="en-US" dirty="0"/>
          </a:p>
        </p:txBody>
      </p:sp>
    </p:spTree>
    <p:extLst>
      <p:ext uri="{BB962C8B-B14F-4D97-AF65-F5344CB8AC3E}">
        <p14:creationId xmlns:p14="http://schemas.microsoft.com/office/powerpoint/2010/main" val="425762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37F62-FB68-495D-83B7-1C180475DF16}" type="slidenum">
              <a:rPr lang="en-US" smtClean="0"/>
              <a:t>30</a:t>
            </a:fld>
            <a:endParaRPr lang="en-US" dirty="0"/>
          </a:p>
        </p:txBody>
      </p:sp>
    </p:spTree>
    <p:extLst>
      <p:ext uri="{BB962C8B-B14F-4D97-AF65-F5344CB8AC3E}">
        <p14:creationId xmlns:p14="http://schemas.microsoft.com/office/powerpoint/2010/main" val="964457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a:prstGeom prst="rect">
            <a:avLst/>
          </a:prstGeo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a:prstGeom prst="rect">
            <a:avLst/>
          </a:prstGeo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48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a:prstGeom prst="rect">
            <a:avLst/>
          </a:prstGeo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a:prstGeom prst="rect">
            <a:avLst/>
          </a:prstGeo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a:prstGeom prst="rect">
            <a:avLst/>
          </a:prstGeo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3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a:prstGeom prst="rect">
            <a:avLst/>
          </a:prstGeom>
        </p:spPr>
        <p:txBody>
          <a:bodyPr tIns="0" bIns="0">
            <a:noAutofit/>
          </a:bodyPr>
          <a:lstStyle>
            <a:lvl1pPr>
              <a:defRPr sz="40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a:prstGeom prst="rect">
            <a:avLst/>
          </a:prstGeo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a:prstGeom prst="rect">
            <a:avLst/>
          </a:prstGeo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77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a:prstGeom prst="rect">
            <a:avLst/>
          </a:prstGeo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207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
            <a:ext cx="7401896" cy="5582264"/>
          </a:xfrm>
          <a:prstGeom prst="rect">
            <a:avLst/>
          </a:prstGeo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a:solidFill>
                  <a:schemeClr val="bg1"/>
                </a:solidFill>
                <a:latin typeface="Arial" panose="020B0604020202020204" pitchFamily="34" charset="0"/>
                <a:cs typeface="Arial" panose="020B0604020202020204" pitchFamily="34" charset="0"/>
              </a:rPr>
              <a:t>forvis.com</a:t>
            </a:r>
          </a:p>
        </p:txBody>
      </p:sp>
    </p:spTree>
    <p:extLst>
      <p:ext uri="{BB962C8B-B14F-4D97-AF65-F5344CB8AC3E}">
        <p14:creationId xmlns:p14="http://schemas.microsoft.com/office/powerpoint/2010/main" val="1613488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resenter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8019-646D-4124-A9E3-01C2E7BEE10A}"/>
              </a:ext>
            </a:extLst>
          </p:cNvPr>
          <p:cNvSpPr>
            <a:spLocks noGrp="1"/>
          </p:cNvSpPr>
          <p:nvPr>
            <p:ph type="title" hasCustomPrompt="1"/>
          </p:nvPr>
        </p:nvSpPr>
        <p:spPr>
          <a:xfrm>
            <a:off x="342899" y="393542"/>
            <a:ext cx="11363325" cy="768096"/>
          </a:xfrm>
        </p:spPr>
        <p:txBody>
          <a:bodyPr/>
          <a:lstStyle>
            <a:lvl1pPr>
              <a:defRPr/>
            </a:lvl1pPr>
          </a:lstStyle>
          <a:p>
            <a:r>
              <a:rPr lang="en-US"/>
              <a:t>Meet the Presenters</a:t>
            </a:r>
          </a:p>
        </p:txBody>
      </p:sp>
      <p:sp>
        <p:nvSpPr>
          <p:cNvPr id="5" name="Picture Placeholder 4">
            <a:extLst>
              <a:ext uri="{FF2B5EF4-FFF2-40B4-BE49-F238E27FC236}">
                <a16:creationId xmlns:a16="http://schemas.microsoft.com/office/drawing/2014/main" id="{6D304A2A-7C97-497E-A9D7-8DD819FEA767}"/>
              </a:ext>
            </a:extLst>
          </p:cNvPr>
          <p:cNvSpPr>
            <a:spLocks noGrp="1"/>
          </p:cNvSpPr>
          <p:nvPr>
            <p:ph type="pic" sz="quarter" idx="13"/>
          </p:nvPr>
        </p:nvSpPr>
        <p:spPr>
          <a:xfrm>
            <a:off x="342900" y="1820920"/>
            <a:ext cx="1692275" cy="1836680"/>
          </a:xfrm>
        </p:spPr>
        <p:txBody>
          <a:bodyPr/>
          <a:lstStyle/>
          <a:p>
            <a:endParaRPr lang="en-US" dirty="0"/>
          </a:p>
        </p:txBody>
      </p:sp>
      <p:sp>
        <p:nvSpPr>
          <p:cNvPr id="9" name="Text Placeholder 8">
            <a:extLst>
              <a:ext uri="{FF2B5EF4-FFF2-40B4-BE49-F238E27FC236}">
                <a16:creationId xmlns:a16="http://schemas.microsoft.com/office/drawing/2014/main" id="{B81BDB01-21A7-432D-9033-7C15E22F17D7}"/>
              </a:ext>
            </a:extLst>
          </p:cNvPr>
          <p:cNvSpPr>
            <a:spLocks noGrp="1"/>
          </p:cNvSpPr>
          <p:nvPr>
            <p:ph type="body" sz="quarter" idx="14"/>
          </p:nvPr>
        </p:nvSpPr>
        <p:spPr>
          <a:xfrm>
            <a:off x="2208212" y="1820921"/>
            <a:ext cx="3735388" cy="365126"/>
          </a:xfrm>
        </p:spPr>
        <p:txBody>
          <a:bodyPr>
            <a:noAutofit/>
          </a:bodyPr>
          <a:lstStyle>
            <a:lvl1pPr marL="0" indent="0">
              <a:buFontTx/>
              <a:buNone/>
              <a:defRPr sz="2400" b="1"/>
            </a:lvl1pPr>
          </a:lstStyle>
          <a:p>
            <a:pPr lvl="0"/>
            <a:endParaRPr lang="en-US"/>
          </a:p>
        </p:txBody>
      </p:sp>
      <p:sp>
        <p:nvSpPr>
          <p:cNvPr id="17" name="Text Placeholder 8">
            <a:extLst>
              <a:ext uri="{FF2B5EF4-FFF2-40B4-BE49-F238E27FC236}">
                <a16:creationId xmlns:a16="http://schemas.microsoft.com/office/drawing/2014/main" id="{3933E2AC-216C-4C31-9BCD-36E7E230EAC1}"/>
              </a:ext>
            </a:extLst>
          </p:cNvPr>
          <p:cNvSpPr>
            <a:spLocks noGrp="1"/>
          </p:cNvSpPr>
          <p:nvPr>
            <p:ph type="body" sz="quarter" idx="20"/>
          </p:nvPr>
        </p:nvSpPr>
        <p:spPr>
          <a:xfrm>
            <a:off x="2206685" y="2315689"/>
            <a:ext cx="3735388" cy="365126"/>
          </a:xfrm>
        </p:spPr>
        <p:txBody>
          <a:bodyPr>
            <a:normAutofit/>
          </a:bodyPr>
          <a:lstStyle>
            <a:lvl1pPr marL="0" indent="0">
              <a:buFontTx/>
              <a:buNone/>
              <a:defRPr sz="2000" b="0"/>
            </a:lvl1pPr>
          </a:lstStyle>
          <a:p>
            <a:pPr lvl="0"/>
            <a:endParaRPr lang="en-US"/>
          </a:p>
        </p:txBody>
      </p:sp>
      <p:sp>
        <p:nvSpPr>
          <p:cNvPr id="21" name="Picture Placeholder 4">
            <a:extLst>
              <a:ext uri="{FF2B5EF4-FFF2-40B4-BE49-F238E27FC236}">
                <a16:creationId xmlns:a16="http://schemas.microsoft.com/office/drawing/2014/main" id="{7F268179-CF99-4D49-85F0-1AE79120462F}"/>
              </a:ext>
            </a:extLst>
          </p:cNvPr>
          <p:cNvSpPr>
            <a:spLocks noGrp="1"/>
          </p:cNvSpPr>
          <p:nvPr>
            <p:ph type="pic" sz="quarter" idx="21"/>
          </p:nvPr>
        </p:nvSpPr>
        <p:spPr>
          <a:xfrm>
            <a:off x="6248402" y="1820920"/>
            <a:ext cx="1692275" cy="1836680"/>
          </a:xfrm>
        </p:spPr>
        <p:txBody>
          <a:bodyPr/>
          <a:lstStyle/>
          <a:p>
            <a:endParaRPr lang="en-US" dirty="0"/>
          </a:p>
        </p:txBody>
      </p:sp>
      <p:sp>
        <p:nvSpPr>
          <p:cNvPr id="24" name="Picture Placeholder 4">
            <a:extLst>
              <a:ext uri="{FF2B5EF4-FFF2-40B4-BE49-F238E27FC236}">
                <a16:creationId xmlns:a16="http://schemas.microsoft.com/office/drawing/2014/main" id="{C5DB1B80-7633-4B45-AB30-15069450A9B4}"/>
              </a:ext>
            </a:extLst>
          </p:cNvPr>
          <p:cNvSpPr>
            <a:spLocks noGrp="1"/>
          </p:cNvSpPr>
          <p:nvPr>
            <p:ph type="pic" sz="quarter" idx="24"/>
          </p:nvPr>
        </p:nvSpPr>
        <p:spPr>
          <a:xfrm>
            <a:off x="341373" y="3935941"/>
            <a:ext cx="1692275" cy="1836680"/>
          </a:xfrm>
        </p:spPr>
        <p:txBody>
          <a:bodyPr/>
          <a:lstStyle/>
          <a:p>
            <a:endParaRPr lang="en-US" dirty="0"/>
          </a:p>
        </p:txBody>
      </p:sp>
      <p:sp>
        <p:nvSpPr>
          <p:cNvPr id="27" name="Picture Placeholder 4">
            <a:extLst>
              <a:ext uri="{FF2B5EF4-FFF2-40B4-BE49-F238E27FC236}">
                <a16:creationId xmlns:a16="http://schemas.microsoft.com/office/drawing/2014/main" id="{4178D786-C117-4D16-8069-2D2353E69DC3}"/>
              </a:ext>
            </a:extLst>
          </p:cNvPr>
          <p:cNvSpPr>
            <a:spLocks noGrp="1"/>
          </p:cNvSpPr>
          <p:nvPr>
            <p:ph type="pic" sz="quarter" idx="27"/>
          </p:nvPr>
        </p:nvSpPr>
        <p:spPr>
          <a:xfrm>
            <a:off x="6252309" y="4016431"/>
            <a:ext cx="1692275" cy="1836680"/>
          </a:xfrm>
        </p:spPr>
        <p:txBody>
          <a:bodyPr/>
          <a:lstStyle/>
          <a:p>
            <a:endParaRPr lang="en-US" dirty="0"/>
          </a:p>
        </p:txBody>
      </p:sp>
      <p:sp>
        <p:nvSpPr>
          <p:cNvPr id="30" name="Text Placeholder 8">
            <a:extLst>
              <a:ext uri="{FF2B5EF4-FFF2-40B4-BE49-F238E27FC236}">
                <a16:creationId xmlns:a16="http://schemas.microsoft.com/office/drawing/2014/main" id="{0FEAC918-DB4B-4C9D-A037-38AE3ABC17C8}"/>
              </a:ext>
            </a:extLst>
          </p:cNvPr>
          <p:cNvSpPr>
            <a:spLocks noGrp="1"/>
          </p:cNvSpPr>
          <p:nvPr>
            <p:ph type="body" sz="quarter" idx="30"/>
          </p:nvPr>
        </p:nvSpPr>
        <p:spPr>
          <a:xfrm>
            <a:off x="8113712" y="1832974"/>
            <a:ext cx="3735388" cy="365126"/>
          </a:xfrm>
        </p:spPr>
        <p:txBody>
          <a:bodyPr>
            <a:noAutofit/>
          </a:bodyPr>
          <a:lstStyle>
            <a:lvl1pPr marL="0" indent="0">
              <a:buFontTx/>
              <a:buNone/>
              <a:defRPr sz="2400" b="1"/>
            </a:lvl1pPr>
          </a:lstStyle>
          <a:p>
            <a:pPr lvl="0"/>
            <a:endParaRPr lang="en-US"/>
          </a:p>
        </p:txBody>
      </p:sp>
      <p:sp>
        <p:nvSpPr>
          <p:cNvPr id="31" name="Text Placeholder 8">
            <a:extLst>
              <a:ext uri="{FF2B5EF4-FFF2-40B4-BE49-F238E27FC236}">
                <a16:creationId xmlns:a16="http://schemas.microsoft.com/office/drawing/2014/main" id="{797BE107-5A18-4851-A2AC-0A3B4278D417}"/>
              </a:ext>
            </a:extLst>
          </p:cNvPr>
          <p:cNvSpPr>
            <a:spLocks noGrp="1"/>
          </p:cNvSpPr>
          <p:nvPr>
            <p:ph type="body" sz="quarter" idx="31"/>
          </p:nvPr>
        </p:nvSpPr>
        <p:spPr>
          <a:xfrm>
            <a:off x="8112185" y="2327742"/>
            <a:ext cx="3735388" cy="365126"/>
          </a:xfrm>
        </p:spPr>
        <p:txBody>
          <a:bodyPr>
            <a:normAutofit/>
          </a:bodyPr>
          <a:lstStyle>
            <a:lvl1pPr marL="0" indent="0">
              <a:buFontTx/>
              <a:buNone/>
              <a:defRPr sz="2000" b="0"/>
            </a:lvl1pPr>
          </a:lstStyle>
          <a:p>
            <a:pPr lvl="0"/>
            <a:endParaRPr lang="en-US"/>
          </a:p>
        </p:txBody>
      </p:sp>
      <p:sp>
        <p:nvSpPr>
          <p:cNvPr id="32" name="Text Placeholder 8">
            <a:extLst>
              <a:ext uri="{FF2B5EF4-FFF2-40B4-BE49-F238E27FC236}">
                <a16:creationId xmlns:a16="http://schemas.microsoft.com/office/drawing/2014/main" id="{263689DE-7349-48F4-BC2F-784875DB7F28}"/>
              </a:ext>
            </a:extLst>
          </p:cNvPr>
          <p:cNvSpPr>
            <a:spLocks noGrp="1"/>
          </p:cNvSpPr>
          <p:nvPr>
            <p:ph type="body" sz="quarter" idx="32"/>
          </p:nvPr>
        </p:nvSpPr>
        <p:spPr>
          <a:xfrm>
            <a:off x="2204304" y="3935941"/>
            <a:ext cx="3735388" cy="365126"/>
          </a:xfrm>
        </p:spPr>
        <p:txBody>
          <a:bodyPr>
            <a:noAutofit/>
          </a:bodyPr>
          <a:lstStyle>
            <a:lvl1pPr marL="0" indent="0">
              <a:buFontTx/>
              <a:buNone/>
              <a:defRPr sz="2400" b="1"/>
            </a:lvl1pPr>
          </a:lstStyle>
          <a:p>
            <a:pPr lvl="0"/>
            <a:endParaRPr lang="en-US"/>
          </a:p>
        </p:txBody>
      </p:sp>
      <p:sp>
        <p:nvSpPr>
          <p:cNvPr id="33" name="Text Placeholder 8">
            <a:extLst>
              <a:ext uri="{FF2B5EF4-FFF2-40B4-BE49-F238E27FC236}">
                <a16:creationId xmlns:a16="http://schemas.microsoft.com/office/drawing/2014/main" id="{DE3E86B1-7EE9-4F24-93BB-E72E9CA5ED3A}"/>
              </a:ext>
            </a:extLst>
          </p:cNvPr>
          <p:cNvSpPr>
            <a:spLocks noGrp="1"/>
          </p:cNvSpPr>
          <p:nvPr>
            <p:ph type="body" sz="quarter" idx="33"/>
          </p:nvPr>
        </p:nvSpPr>
        <p:spPr>
          <a:xfrm>
            <a:off x="2202777" y="4430709"/>
            <a:ext cx="3735388" cy="365126"/>
          </a:xfrm>
        </p:spPr>
        <p:txBody>
          <a:bodyPr>
            <a:normAutofit/>
          </a:bodyPr>
          <a:lstStyle>
            <a:lvl1pPr marL="0" indent="0">
              <a:buFontTx/>
              <a:buNone/>
              <a:defRPr sz="2000" b="0"/>
            </a:lvl1pPr>
          </a:lstStyle>
          <a:p>
            <a:pPr lvl="0"/>
            <a:endParaRPr lang="en-US"/>
          </a:p>
        </p:txBody>
      </p:sp>
      <p:sp>
        <p:nvSpPr>
          <p:cNvPr id="34" name="Text Placeholder 8">
            <a:extLst>
              <a:ext uri="{FF2B5EF4-FFF2-40B4-BE49-F238E27FC236}">
                <a16:creationId xmlns:a16="http://schemas.microsoft.com/office/drawing/2014/main" id="{EF03F97F-AD6D-445C-806B-F22DCD724555}"/>
              </a:ext>
            </a:extLst>
          </p:cNvPr>
          <p:cNvSpPr>
            <a:spLocks noGrp="1"/>
          </p:cNvSpPr>
          <p:nvPr>
            <p:ph type="body" sz="quarter" idx="34"/>
          </p:nvPr>
        </p:nvSpPr>
        <p:spPr>
          <a:xfrm>
            <a:off x="8109804" y="3947994"/>
            <a:ext cx="3735388" cy="365126"/>
          </a:xfrm>
        </p:spPr>
        <p:txBody>
          <a:bodyPr>
            <a:noAutofit/>
          </a:bodyPr>
          <a:lstStyle>
            <a:lvl1pPr marL="0" indent="0">
              <a:buFontTx/>
              <a:buNone/>
              <a:defRPr sz="2400" b="1"/>
            </a:lvl1pPr>
          </a:lstStyle>
          <a:p>
            <a:pPr lvl="0"/>
            <a:endParaRPr lang="en-US"/>
          </a:p>
        </p:txBody>
      </p:sp>
      <p:sp>
        <p:nvSpPr>
          <p:cNvPr id="35" name="Text Placeholder 8">
            <a:extLst>
              <a:ext uri="{FF2B5EF4-FFF2-40B4-BE49-F238E27FC236}">
                <a16:creationId xmlns:a16="http://schemas.microsoft.com/office/drawing/2014/main" id="{B237B923-38C7-41C3-8AFD-53EA4E2D930E}"/>
              </a:ext>
            </a:extLst>
          </p:cNvPr>
          <p:cNvSpPr>
            <a:spLocks noGrp="1"/>
          </p:cNvSpPr>
          <p:nvPr>
            <p:ph type="body" sz="quarter" idx="35"/>
          </p:nvPr>
        </p:nvSpPr>
        <p:spPr>
          <a:xfrm>
            <a:off x="8108277" y="4442762"/>
            <a:ext cx="3735388" cy="365126"/>
          </a:xfrm>
        </p:spPr>
        <p:txBody>
          <a:bodyPr>
            <a:normAutofit/>
          </a:bodyPr>
          <a:lstStyle>
            <a:lvl1pPr marL="0" indent="0">
              <a:buFontTx/>
              <a:buNone/>
              <a:defRPr sz="2000" b="0"/>
            </a:lvl1pPr>
          </a:lstStyle>
          <a:p>
            <a:pPr lvl="0"/>
            <a:endParaRPr lang="en-US"/>
          </a:p>
        </p:txBody>
      </p:sp>
      <p:sp>
        <p:nvSpPr>
          <p:cNvPr id="25" name="Slide Number Placeholder 5">
            <a:extLst>
              <a:ext uri="{FF2B5EF4-FFF2-40B4-BE49-F238E27FC236}">
                <a16:creationId xmlns:a16="http://schemas.microsoft.com/office/drawing/2014/main" id="{0F948DA0-6C3C-4A68-9A17-FE587F86AE02}"/>
              </a:ext>
            </a:extLst>
          </p:cNvPr>
          <p:cNvSpPr>
            <a:spLocks noGrp="1"/>
          </p:cNvSpPr>
          <p:nvPr>
            <p:ph type="sldNum" sz="quarter" idx="12"/>
          </p:nvPr>
        </p:nvSpPr>
        <p:spPr>
          <a:xfrm>
            <a:off x="8128060" y="6299200"/>
            <a:ext cx="2011392" cy="365125"/>
          </a:xfrm>
        </p:spPr>
        <p:txBody>
          <a:bodyPr/>
          <a:lstStyle/>
          <a:p>
            <a:fld id="{FF61BBD8-984F-4BBB-B5A7-40B9B7753958}" type="slidenum">
              <a:rPr lang="en-US" smtClean="0"/>
              <a:t>‹#›</a:t>
            </a:fld>
            <a:endParaRPr lang="en-US" dirty="0"/>
          </a:p>
        </p:txBody>
      </p:sp>
      <p:pic>
        <p:nvPicPr>
          <p:cNvPr id="29" name="Picture 28">
            <a:extLst>
              <a:ext uri="{FF2B5EF4-FFF2-40B4-BE49-F238E27FC236}">
                <a16:creationId xmlns:a16="http://schemas.microsoft.com/office/drawing/2014/main" id="{6B05FD7E-ABA5-4519-97E1-C8105630917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801"/>
          <a:stretch/>
        </p:blipFill>
        <p:spPr>
          <a:xfrm>
            <a:off x="7799750" y="-13335"/>
            <a:ext cx="4354150" cy="274320"/>
          </a:xfrm>
          <a:prstGeom prst="rect">
            <a:avLst/>
          </a:prstGeom>
        </p:spPr>
      </p:pic>
      <p:pic>
        <p:nvPicPr>
          <p:cNvPr id="23" name="Picture 22">
            <a:extLst>
              <a:ext uri="{FF2B5EF4-FFF2-40B4-BE49-F238E27FC236}">
                <a16:creationId xmlns:a16="http://schemas.microsoft.com/office/drawing/2014/main" id="{61BD2093-3C89-48F4-8B9D-23C589989D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44908" y="6089175"/>
            <a:ext cx="1976576" cy="777240"/>
          </a:xfrm>
          <a:prstGeom prst="rect">
            <a:avLst/>
          </a:prstGeom>
        </p:spPr>
      </p:pic>
    </p:spTree>
    <p:extLst>
      <p:ext uri="{BB962C8B-B14F-4D97-AF65-F5344CB8AC3E}">
        <p14:creationId xmlns:p14="http://schemas.microsoft.com/office/powerpoint/2010/main" val="93781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70839"/>
            <a:ext cx="11236960" cy="620395"/>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46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a:prstGeom prst="rect">
            <a:avLst/>
          </a:prstGeo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a:prstGeom prst="rect">
            <a:avLst/>
          </a:prstGeo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a:prstGeom prst="rect">
            <a:avLst/>
          </a:prstGeo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47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17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70839"/>
            <a:ext cx="11236960" cy="620395"/>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35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a:prstGeom prst="rect">
            <a:avLst/>
          </a:prstGeo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75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a:prstGeom prst="rect">
            <a:avLst/>
          </a:prstGeo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a:prstGeom prst="rect">
            <a:avLst/>
          </a:prstGeo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98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5743"/>
            <a:ext cx="4084320" cy="903445"/>
          </a:xfrm>
          <a:prstGeom prst="rect">
            <a:avLst/>
          </a:prstGeo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5176684" y="225743"/>
            <a:ext cx="6537795" cy="5811623"/>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a:prstGeom prst="rect">
            <a:avLst/>
          </a:prstGeo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EE6C1460-991B-AFD5-E7B0-0C7ADBE1A854}"/>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09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a:prstGeom prst="rect">
            <a:avLst/>
          </a:prstGeo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a:prstGeom prst="rect">
            <a:avLst/>
          </a:prstGeo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a:prstGeom prst="rect">
            <a:avLst/>
          </a:prstGeo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4065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48718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doa.wi.gov/pages/DiverseBusinessInvestment.aspx" TargetMode="External"/><Relationship Id="rId7" Type="http://schemas.openxmlformats.org/officeDocument/2006/relationships/hyperlink" Target="https://doa.wi.gov/Pages/TourismCapitalGrantProgram.aspx" TargetMode="External"/><Relationship Id="rId2" Type="http://schemas.openxmlformats.org/officeDocument/2006/relationships/hyperlink" Target="https://doa.wi.gov/pages/DiverseBusinessAssistance.aspx" TargetMode="External"/><Relationship Id="rId1" Type="http://schemas.openxmlformats.org/officeDocument/2006/relationships/slideLayout" Target="../slideLayouts/slideLayout7.xml"/><Relationship Id="rId6" Type="http://schemas.openxmlformats.org/officeDocument/2006/relationships/hyperlink" Target="https://doa.wi.gov/Pages/NeighborhoodInvestment.aspx" TargetMode="External"/><Relationship Id="rId5" Type="http://schemas.openxmlformats.org/officeDocument/2006/relationships/hyperlink" Target="https://doa.wi.gov/Pages/HealthcareInfrastructure.aspx" TargetMode="External"/><Relationship Id="rId4" Type="http://schemas.openxmlformats.org/officeDocument/2006/relationships/hyperlink" Target="https://doa.wi.gov/pages/EquitableRecovery.aspx"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normAutofit/>
          </a:bodyPr>
          <a:lstStyle/>
          <a:p>
            <a:r>
              <a:rPr lang="en-US" dirty="0"/>
              <a:t>Closeout of DOA ARPA Grants</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normAutofit/>
          </a:bodyPr>
          <a:lstStyle/>
          <a:p>
            <a:pPr algn="r"/>
            <a:r>
              <a:rPr lang="en-US" dirty="0"/>
              <a:t>June 1, 2023</a:t>
            </a:r>
          </a:p>
        </p:txBody>
      </p:sp>
      <p:sp>
        <p:nvSpPr>
          <p:cNvPr id="5" name="Subtitle 2">
            <a:extLst>
              <a:ext uri="{FF2B5EF4-FFF2-40B4-BE49-F238E27FC236}">
                <a16:creationId xmlns:a16="http://schemas.microsoft.com/office/drawing/2014/main" id="{0501C336-0C98-4925-81D9-4982C0957E87}"/>
              </a:ext>
            </a:extLst>
          </p:cNvPr>
          <p:cNvSpPr txBox="1">
            <a:spLocks/>
          </p:cNvSpPr>
          <p:nvPr/>
        </p:nvSpPr>
        <p:spPr>
          <a:xfrm>
            <a:off x="5165455" y="4059399"/>
            <a:ext cx="6597054" cy="917893"/>
          </a:xfrm>
          <a:prstGeom prst="rect">
            <a:avLst/>
          </a:prstGeom>
        </p:spPr>
        <p:txBody>
          <a:bodyPr vert="horz" lIns="0" tIns="0" rIns="0" bIns="0" rtlCol="0" anchor="b" anchorCtr="0">
            <a:normAutofit fontScale="85000" lnSpcReduction="20000"/>
          </a:bodyPr>
          <a:lstStyle>
            <a:lvl1pPr marL="0" indent="0" algn="l" defTabSz="914400" rtl="0" eaLnBrk="1" latinLnBrk="0" hangingPunct="1">
              <a:lnSpc>
                <a:spcPct val="100000"/>
              </a:lnSpc>
              <a:spcBef>
                <a:spcPts val="1000"/>
              </a:spcBef>
              <a:buFont typeface="Wingdings" panose="05000000000000000000" pitchFamily="2" charset="2"/>
              <a:buNone/>
              <a:tabLst/>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System Font Regula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SzPct val="100000"/>
              <a:buFont typeface="System Font Regula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System Font Regula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a:solidFill>
                  <a:schemeClr val="bg1"/>
                </a:solidFill>
                <a:latin typeface="Arial"/>
                <a:cs typeface="Arial"/>
              </a:rPr>
              <a:t>Presented in conjunction with:</a:t>
            </a:r>
          </a:p>
          <a:p>
            <a:pPr algn="r"/>
            <a:r>
              <a:rPr lang="en-US" b="1" dirty="0">
                <a:solidFill>
                  <a:schemeClr val="bg1"/>
                </a:solidFill>
                <a:latin typeface="Arial"/>
                <a:cs typeface="Arial"/>
              </a:rPr>
              <a:t>Wisconsin Department of Administration (DOA)</a:t>
            </a:r>
          </a:p>
          <a:p>
            <a:pPr algn="r"/>
            <a:r>
              <a:rPr lang="en-US" b="1" dirty="0">
                <a:solidFill>
                  <a:schemeClr val="bg1"/>
                </a:solidFill>
                <a:latin typeface="Arial"/>
                <a:cs typeface="Arial"/>
              </a:rPr>
              <a:t>Wisconsin Economic Development Corporation (WEDC) </a:t>
            </a:r>
            <a:endParaRPr lang="en-US" b="1" dirty="0">
              <a:solidFill>
                <a:schemeClr val="bg1"/>
              </a:solidFill>
            </a:endParaRPr>
          </a:p>
          <a:p>
            <a:pPr algn="r"/>
            <a:endParaRPr lang="en-US" b="1" dirty="0">
              <a:solidFill>
                <a:schemeClr val="bg1"/>
              </a:solidFill>
            </a:endParaRPr>
          </a:p>
        </p:txBody>
      </p:sp>
      <p:pic>
        <p:nvPicPr>
          <p:cNvPr id="4" name="Picture 3">
            <a:extLst>
              <a:ext uri="{FF2B5EF4-FFF2-40B4-BE49-F238E27FC236}">
                <a16:creationId xmlns:a16="http://schemas.microsoft.com/office/drawing/2014/main" id="{BBEDE8F1-D22F-451F-AD06-64978C7AFDE6}"/>
              </a:ext>
            </a:extLst>
          </p:cNvPr>
          <p:cNvPicPr>
            <a:picLocks noChangeAspect="1"/>
          </p:cNvPicPr>
          <p:nvPr/>
        </p:nvPicPr>
        <p:blipFill>
          <a:blip r:embed="rId3"/>
          <a:stretch>
            <a:fillRect/>
          </a:stretch>
        </p:blipFill>
        <p:spPr>
          <a:xfrm>
            <a:off x="330047" y="3152097"/>
            <a:ext cx="1736455" cy="1736455"/>
          </a:xfrm>
          <a:prstGeom prst="rect">
            <a:avLst/>
          </a:prstGeom>
        </p:spPr>
      </p:pic>
      <p:pic>
        <p:nvPicPr>
          <p:cNvPr id="6" name="Picture 5">
            <a:extLst>
              <a:ext uri="{FF2B5EF4-FFF2-40B4-BE49-F238E27FC236}">
                <a16:creationId xmlns:a16="http://schemas.microsoft.com/office/drawing/2014/main" id="{AC266E5E-C29A-4B44-AC7C-755198D75E4E}"/>
              </a:ext>
            </a:extLst>
          </p:cNvPr>
          <p:cNvPicPr>
            <a:picLocks noChangeAspect="1"/>
          </p:cNvPicPr>
          <p:nvPr/>
        </p:nvPicPr>
        <p:blipFill rotWithShape="1">
          <a:blip r:embed="rId4"/>
          <a:srcRect l="30095" t="4869" r="29364" b="-2999"/>
          <a:stretch/>
        </p:blipFill>
        <p:spPr>
          <a:xfrm>
            <a:off x="2224081" y="3666881"/>
            <a:ext cx="2783794" cy="785035"/>
          </a:xfrm>
          <a:prstGeom prst="rect">
            <a:avLst/>
          </a:prstGeom>
        </p:spPr>
      </p:pic>
    </p:spTree>
    <p:extLst>
      <p:ext uri="{BB962C8B-B14F-4D97-AF65-F5344CB8AC3E}">
        <p14:creationId xmlns:p14="http://schemas.microsoft.com/office/powerpoint/2010/main" val="1339096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9080-1C11-D1DF-CFAD-AF86080B09C1}"/>
              </a:ext>
            </a:extLst>
          </p:cNvPr>
          <p:cNvSpPr>
            <a:spLocks noGrp="1"/>
          </p:cNvSpPr>
          <p:nvPr>
            <p:ph type="title"/>
          </p:nvPr>
        </p:nvSpPr>
        <p:spPr/>
        <p:txBody>
          <a:bodyPr anchor="ctr">
            <a:noAutofit/>
          </a:bodyPr>
          <a:lstStyle/>
          <a:p>
            <a:r>
              <a:rPr lang="en-US" dirty="0"/>
              <a:t>Three months Before End of Period of Performance	</a:t>
            </a:r>
          </a:p>
        </p:txBody>
      </p:sp>
      <p:sp>
        <p:nvSpPr>
          <p:cNvPr id="3" name="Content Placeholder 2">
            <a:extLst>
              <a:ext uri="{FF2B5EF4-FFF2-40B4-BE49-F238E27FC236}">
                <a16:creationId xmlns:a16="http://schemas.microsoft.com/office/drawing/2014/main" id="{CE2F1AAD-E8CB-F433-6FAD-8409A523E077}"/>
              </a:ext>
            </a:extLst>
          </p:cNvPr>
          <p:cNvSpPr>
            <a:spLocks noGrp="1"/>
          </p:cNvSpPr>
          <p:nvPr>
            <p:ph idx="1"/>
          </p:nvPr>
        </p:nvSpPr>
        <p:spPr>
          <a:xfrm>
            <a:off x="477521" y="1443831"/>
            <a:ext cx="11236959" cy="4784035"/>
          </a:xfrm>
        </p:spPr>
        <p:txBody>
          <a:bodyPr anchor="t">
            <a:noAutofit/>
          </a:bodyPr>
          <a:lstStyle/>
          <a:p>
            <a:r>
              <a:rPr lang="en-US" sz="1700" b="1" dirty="0"/>
              <a:t>Review grant agreement for goals and milestones</a:t>
            </a:r>
          </a:p>
          <a:p>
            <a:pPr lvl="1"/>
            <a:r>
              <a:rPr lang="en-US" sz="1700" dirty="0"/>
              <a:t>Are you on track to meet the completion date?</a:t>
            </a:r>
            <a:endParaRPr lang="en-US" sz="1700" dirty="0">
              <a:cs typeface="Calibri"/>
            </a:endParaRPr>
          </a:p>
          <a:p>
            <a:pPr lvl="1"/>
            <a:r>
              <a:rPr lang="en-US" sz="1700" dirty="0"/>
              <a:t>Are there outstanding action items?</a:t>
            </a:r>
            <a:endParaRPr lang="en-US" sz="1700" dirty="0">
              <a:cs typeface="Calibri"/>
            </a:endParaRPr>
          </a:p>
          <a:p>
            <a:pPr lvl="1"/>
            <a:r>
              <a:rPr lang="en-US" sz="1700" dirty="0"/>
              <a:t>Are subcontractors or partners missing deadlines?</a:t>
            </a:r>
            <a:endParaRPr lang="en-US" sz="1700" dirty="0">
              <a:cs typeface="Calibri"/>
            </a:endParaRPr>
          </a:p>
          <a:p>
            <a:r>
              <a:rPr lang="en-US" sz="1700" b="1" dirty="0"/>
              <a:t>Review financial information</a:t>
            </a:r>
            <a:endParaRPr lang="en-US" sz="1700" b="1" dirty="0">
              <a:cs typeface="Calibri"/>
            </a:endParaRPr>
          </a:p>
          <a:p>
            <a:pPr lvl="1"/>
            <a:r>
              <a:rPr lang="en-US" sz="1700" dirty="0"/>
              <a:t>Are expenditures allowable to the grant agreement/amendment(s)?</a:t>
            </a:r>
            <a:endParaRPr lang="en-US" sz="1700" dirty="0">
              <a:cs typeface="Calibri"/>
            </a:endParaRPr>
          </a:p>
          <a:p>
            <a:pPr lvl="1"/>
            <a:r>
              <a:rPr lang="en-US" sz="1700" dirty="0"/>
              <a:t>Have all funds been expended in each category?</a:t>
            </a:r>
            <a:endParaRPr lang="en-US" sz="1700" dirty="0">
              <a:cs typeface="Calibri"/>
            </a:endParaRPr>
          </a:p>
          <a:p>
            <a:pPr lvl="1"/>
            <a:r>
              <a:rPr lang="en-US" sz="1700" dirty="0"/>
              <a:t>Have any budget line items been exceeded?</a:t>
            </a:r>
            <a:endParaRPr lang="en-US" sz="1700" dirty="0">
              <a:cs typeface="Calibri"/>
            </a:endParaRPr>
          </a:p>
          <a:p>
            <a:pPr lvl="1"/>
            <a:r>
              <a:rPr lang="en-US" sz="1700" dirty="0"/>
              <a:t>Cost-sharing accounted for?</a:t>
            </a:r>
            <a:endParaRPr lang="en-US" sz="1700" dirty="0">
              <a:cs typeface="Calibri"/>
            </a:endParaRPr>
          </a:p>
          <a:p>
            <a:r>
              <a:rPr lang="en-US" sz="1700" b="1" dirty="0"/>
              <a:t>Do you need an amendment?</a:t>
            </a:r>
            <a:endParaRPr lang="en-US" sz="1700" b="1" dirty="0">
              <a:cs typeface="Calibri"/>
            </a:endParaRPr>
          </a:p>
          <a:p>
            <a:pPr lvl="1"/>
            <a:r>
              <a:rPr lang="en-US" sz="1700" dirty="0"/>
              <a:t>Amendments cannot be adopted during closeout.</a:t>
            </a:r>
            <a:endParaRPr lang="en-US" sz="1700" dirty="0">
              <a:cs typeface="Calibri"/>
            </a:endParaRPr>
          </a:p>
          <a:p>
            <a:pPr lvl="1"/>
            <a:endParaRPr lang="en-US" sz="1300" dirty="0"/>
          </a:p>
        </p:txBody>
      </p:sp>
      <p:sp>
        <p:nvSpPr>
          <p:cNvPr id="4" name="Slide Number Placeholder 2">
            <a:extLst>
              <a:ext uri="{FF2B5EF4-FFF2-40B4-BE49-F238E27FC236}">
                <a16:creationId xmlns:a16="http://schemas.microsoft.com/office/drawing/2014/main" id="{CB01DFB9-2C42-431E-9F0B-F77AA996B71E}"/>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10</a:t>
            </a:fld>
            <a:endParaRPr lang="en-US" dirty="0"/>
          </a:p>
        </p:txBody>
      </p:sp>
    </p:spTree>
    <p:extLst>
      <p:ext uri="{BB962C8B-B14F-4D97-AF65-F5344CB8AC3E}">
        <p14:creationId xmlns:p14="http://schemas.microsoft.com/office/powerpoint/2010/main" val="376403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BA35-69E4-57C4-40AE-C76759853C3D}"/>
              </a:ext>
            </a:extLst>
          </p:cNvPr>
          <p:cNvSpPr>
            <a:spLocks noGrp="1"/>
          </p:cNvSpPr>
          <p:nvPr>
            <p:ph type="title"/>
          </p:nvPr>
        </p:nvSpPr>
        <p:spPr/>
        <p:txBody>
          <a:bodyPr anchor="ctr">
            <a:noAutofit/>
          </a:bodyPr>
          <a:lstStyle/>
          <a:p>
            <a:r>
              <a:rPr lang="en-US" sz="4400" dirty="0"/>
              <a:t>Three Months, continued </a:t>
            </a:r>
          </a:p>
        </p:txBody>
      </p:sp>
      <p:sp>
        <p:nvSpPr>
          <p:cNvPr id="3" name="Content Placeholder 2">
            <a:extLst>
              <a:ext uri="{FF2B5EF4-FFF2-40B4-BE49-F238E27FC236}">
                <a16:creationId xmlns:a16="http://schemas.microsoft.com/office/drawing/2014/main" id="{2251F495-AD51-2DC1-D6CC-76B94A358E4A}"/>
              </a:ext>
            </a:extLst>
          </p:cNvPr>
          <p:cNvSpPr>
            <a:spLocks noGrp="1"/>
          </p:cNvSpPr>
          <p:nvPr>
            <p:ph idx="1"/>
          </p:nvPr>
        </p:nvSpPr>
        <p:spPr/>
        <p:txBody>
          <a:bodyPr anchor="t">
            <a:normAutofit/>
          </a:bodyPr>
          <a:lstStyle/>
          <a:p>
            <a:r>
              <a:rPr lang="en-US" sz="1700" b="1" dirty="0"/>
              <a:t>Did you have a subawardee(s)?</a:t>
            </a:r>
          </a:p>
          <a:p>
            <a:pPr lvl="1"/>
            <a:r>
              <a:rPr lang="en-US" sz="1700" dirty="0"/>
              <a:t>Have their expenditures been documented?</a:t>
            </a:r>
          </a:p>
          <a:p>
            <a:pPr lvl="1"/>
            <a:r>
              <a:rPr lang="en-US" sz="1700" dirty="0"/>
              <a:t>Do you have a record for each business that received subaward funds (including street address, loan amount, date provided, etc.)?</a:t>
            </a:r>
          </a:p>
          <a:p>
            <a:pPr lvl="1"/>
            <a:r>
              <a:rPr lang="en-US" sz="1700" dirty="0"/>
              <a:t>Have they provided required items on time?</a:t>
            </a:r>
          </a:p>
          <a:p>
            <a:pPr lvl="1"/>
            <a:r>
              <a:rPr lang="en-US" sz="1700" dirty="0"/>
              <a:t>Have they completed all terms and conditions of their subaward?</a:t>
            </a:r>
          </a:p>
          <a:p>
            <a:pPr lvl="1"/>
            <a:r>
              <a:rPr lang="en-US" sz="1700" b="1" dirty="0"/>
              <a:t>For DBI &amp; DBA grantees: </a:t>
            </a:r>
            <a:r>
              <a:rPr lang="en-US" sz="1700" dirty="0"/>
              <a:t>Have you completed the Subaward addendum to the Semi-Annual Report and Payment Request?</a:t>
            </a:r>
          </a:p>
          <a:p>
            <a:endParaRPr lang="en-US" sz="1700" dirty="0"/>
          </a:p>
          <a:p>
            <a:endParaRPr lang="en-US" sz="1700" dirty="0"/>
          </a:p>
        </p:txBody>
      </p:sp>
      <p:sp>
        <p:nvSpPr>
          <p:cNvPr id="4" name="Slide Number Placeholder 2">
            <a:extLst>
              <a:ext uri="{FF2B5EF4-FFF2-40B4-BE49-F238E27FC236}">
                <a16:creationId xmlns:a16="http://schemas.microsoft.com/office/drawing/2014/main" id="{38573B9D-BB03-4C29-BE29-D0175EDAD1C6}"/>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11</a:t>
            </a:fld>
            <a:endParaRPr lang="en-US" dirty="0"/>
          </a:p>
        </p:txBody>
      </p:sp>
    </p:spTree>
    <p:extLst>
      <p:ext uri="{BB962C8B-B14F-4D97-AF65-F5344CB8AC3E}">
        <p14:creationId xmlns:p14="http://schemas.microsoft.com/office/powerpoint/2010/main" val="1868101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5D3F-43EA-617F-11E8-842DDC8A7AB5}"/>
              </a:ext>
            </a:extLst>
          </p:cNvPr>
          <p:cNvSpPr>
            <a:spLocks noGrp="1"/>
          </p:cNvSpPr>
          <p:nvPr>
            <p:ph type="title"/>
          </p:nvPr>
        </p:nvSpPr>
        <p:spPr/>
        <p:txBody>
          <a:bodyPr anchor="ctr">
            <a:noAutofit/>
          </a:bodyPr>
          <a:lstStyle/>
          <a:p>
            <a:r>
              <a:rPr lang="en-US" sz="4400" dirty="0"/>
              <a:t>Three Months, continued</a:t>
            </a:r>
          </a:p>
        </p:txBody>
      </p:sp>
      <p:sp>
        <p:nvSpPr>
          <p:cNvPr id="3" name="Content Placeholder 2">
            <a:extLst>
              <a:ext uri="{FF2B5EF4-FFF2-40B4-BE49-F238E27FC236}">
                <a16:creationId xmlns:a16="http://schemas.microsoft.com/office/drawing/2014/main" id="{575A241E-8BF2-006D-3794-1AEBE3CA232E}"/>
              </a:ext>
            </a:extLst>
          </p:cNvPr>
          <p:cNvSpPr>
            <a:spLocks noGrp="1"/>
          </p:cNvSpPr>
          <p:nvPr>
            <p:ph idx="1"/>
          </p:nvPr>
        </p:nvSpPr>
        <p:spPr/>
        <p:txBody>
          <a:bodyPr anchor="t">
            <a:noAutofit/>
          </a:bodyPr>
          <a:lstStyle/>
          <a:p>
            <a:r>
              <a:rPr lang="en-US" sz="1700" b="1" dirty="0"/>
              <a:t>Reflect on the audience and deliverables of the project</a:t>
            </a:r>
          </a:p>
          <a:p>
            <a:pPr lvl="1"/>
            <a:r>
              <a:rPr lang="en-US" sz="1700" dirty="0"/>
              <a:t>Have you documented the number of people/businesses/clients/etc., served?</a:t>
            </a:r>
          </a:p>
          <a:p>
            <a:pPr lvl="1"/>
            <a:r>
              <a:rPr lang="en-US" sz="1700" dirty="0"/>
              <a:t>Is any other quantitative information available to document your grant project’s impact?</a:t>
            </a:r>
          </a:p>
          <a:p>
            <a:pPr lvl="1"/>
            <a:r>
              <a:rPr lang="en-US" sz="1700" dirty="0"/>
              <a:t>Do you have rosters or attendance sheets for programming or training activities conducted using grant funds?</a:t>
            </a:r>
          </a:p>
          <a:p>
            <a:r>
              <a:rPr lang="en-US" sz="1700" b="1" dirty="0"/>
              <a:t>For construction, system implementation, and/or contract work projects:</a:t>
            </a:r>
          </a:p>
          <a:p>
            <a:pPr lvl="1"/>
            <a:r>
              <a:rPr lang="en-US" sz="1700" dirty="0">
                <a:ea typeface="Calibri" panose="020F0502020204030204" pitchFamily="34" charset="0"/>
              </a:rPr>
              <a:t>W</a:t>
            </a:r>
            <a:r>
              <a:rPr lang="en-US" sz="1700" dirty="0">
                <a:effectLst/>
                <a:ea typeface="Calibri" panose="020F0502020204030204" pitchFamily="34" charset="0"/>
              </a:rPr>
              <a:t>hen was </a:t>
            </a:r>
            <a:r>
              <a:rPr lang="en-US" sz="1700" dirty="0">
                <a:ea typeface="Calibri" panose="020F0502020204030204" pitchFamily="34" charset="0"/>
              </a:rPr>
              <a:t>the project</a:t>
            </a:r>
            <a:r>
              <a:rPr lang="en-US" sz="1700" dirty="0">
                <a:effectLst/>
                <a:ea typeface="Calibri" panose="020F0502020204030204" pitchFamily="34" charset="0"/>
              </a:rPr>
              <a:t> complete or online?</a:t>
            </a:r>
          </a:p>
          <a:p>
            <a:pPr lvl="1"/>
            <a:r>
              <a:rPr lang="en-US" sz="1700" dirty="0"/>
              <a:t>For a construction project, when did it (or will it) be open?</a:t>
            </a:r>
          </a:p>
          <a:p>
            <a:pPr lvl="1"/>
            <a:r>
              <a:rPr lang="en-US" sz="1700" dirty="0"/>
              <a:t>Were there cost overruns or were contingency funds used?</a:t>
            </a:r>
          </a:p>
          <a:p>
            <a:r>
              <a:rPr lang="en-US" sz="1700" b="1" dirty="0"/>
              <a:t>Review acknowledgments made for the funding received</a:t>
            </a:r>
          </a:p>
          <a:p>
            <a:pPr lvl="1"/>
            <a:r>
              <a:rPr lang="en-US" sz="1700" dirty="0"/>
              <a:t>If you want to provide pictures of project activities, give permission in writing for photo usage by the state. </a:t>
            </a:r>
          </a:p>
          <a:p>
            <a:endParaRPr lang="en-US" sz="1700" dirty="0"/>
          </a:p>
        </p:txBody>
      </p:sp>
      <p:sp>
        <p:nvSpPr>
          <p:cNvPr id="4" name="Slide Number Placeholder 2">
            <a:extLst>
              <a:ext uri="{FF2B5EF4-FFF2-40B4-BE49-F238E27FC236}">
                <a16:creationId xmlns:a16="http://schemas.microsoft.com/office/drawing/2014/main" id="{FA403E83-E6F4-4902-890C-5D508BB0BBA4}"/>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12</a:t>
            </a:fld>
            <a:endParaRPr lang="en-US" dirty="0"/>
          </a:p>
        </p:txBody>
      </p:sp>
    </p:spTree>
    <p:extLst>
      <p:ext uri="{BB962C8B-B14F-4D97-AF65-F5344CB8AC3E}">
        <p14:creationId xmlns:p14="http://schemas.microsoft.com/office/powerpoint/2010/main" val="68581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1FB8-2CF4-58C8-FFA5-CB21A3F875C5}"/>
              </a:ext>
            </a:extLst>
          </p:cNvPr>
          <p:cNvSpPr>
            <a:spLocks noGrp="1"/>
          </p:cNvSpPr>
          <p:nvPr>
            <p:ph type="title"/>
          </p:nvPr>
        </p:nvSpPr>
        <p:spPr/>
        <p:txBody>
          <a:bodyPr anchor="ctr">
            <a:noAutofit/>
          </a:bodyPr>
          <a:lstStyle/>
          <a:p>
            <a:r>
              <a:rPr lang="en-US" sz="4400" dirty="0"/>
              <a:t>One Month</a:t>
            </a:r>
          </a:p>
        </p:txBody>
      </p:sp>
      <p:sp>
        <p:nvSpPr>
          <p:cNvPr id="3" name="Content Placeholder 2">
            <a:extLst>
              <a:ext uri="{FF2B5EF4-FFF2-40B4-BE49-F238E27FC236}">
                <a16:creationId xmlns:a16="http://schemas.microsoft.com/office/drawing/2014/main" id="{D18DD5D0-2FE9-91B9-DDC3-FD723CCE90A2}"/>
              </a:ext>
            </a:extLst>
          </p:cNvPr>
          <p:cNvSpPr>
            <a:spLocks noGrp="1"/>
          </p:cNvSpPr>
          <p:nvPr>
            <p:ph idx="1"/>
          </p:nvPr>
        </p:nvSpPr>
        <p:spPr/>
        <p:txBody>
          <a:bodyPr anchor="t">
            <a:normAutofit/>
          </a:bodyPr>
          <a:lstStyle/>
          <a:p>
            <a:r>
              <a:rPr lang="en-US" sz="1900" b="1" dirty="0"/>
              <a:t>Have you submitted all documents requested by the program, including audit reports and requests for monitoring?</a:t>
            </a:r>
          </a:p>
          <a:p>
            <a:r>
              <a:rPr lang="en-US" sz="1900" b="1" dirty="0"/>
              <a:t>Reflect on the project and its impact</a:t>
            </a:r>
            <a:r>
              <a:rPr lang="en-US" sz="1900" dirty="0"/>
              <a:t>:</a:t>
            </a:r>
            <a:endParaRPr lang="en-US" sz="1900" dirty="0">
              <a:cs typeface="Calibri"/>
            </a:endParaRPr>
          </a:p>
          <a:p>
            <a:pPr lvl="1"/>
            <a:r>
              <a:rPr lang="en-US" sz="1700" dirty="0"/>
              <a:t>Did you meet or exceed the goals of the project? </a:t>
            </a:r>
          </a:p>
          <a:p>
            <a:pPr lvl="1"/>
            <a:r>
              <a:rPr lang="en-US" sz="1700" dirty="0"/>
              <a:t>Did you miss any goals? If so, were you able to course-correct?</a:t>
            </a:r>
            <a:endParaRPr lang="en-US" sz="1700" dirty="0">
              <a:cs typeface="Calibri"/>
            </a:endParaRPr>
          </a:p>
          <a:p>
            <a:pPr lvl="1"/>
            <a:r>
              <a:rPr lang="en-US" sz="1700" dirty="0"/>
              <a:t>What was the impact of this program?</a:t>
            </a:r>
            <a:endParaRPr lang="en-US" sz="1700" dirty="0">
              <a:cs typeface="Calibri"/>
            </a:endParaRPr>
          </a:p>
          <a:p>
            <a:pPr lvl="1"/>
            <a:r>
              <a:rPr lang="en-US" sz="1700" dirty="0"/>
              <a:t>Have the funds led to any long-term changes in the way you operate or work?</a:t>
            </a:r>
            <a:endParaRPr lang="en-US" sz="1700" dirty="0">
              <a:cs typeface="Calibri"/>
            </a:endParaRPr>
          </a:p>
          <a:p>
            <a:pPr lvl="1"/>
            <a:r>
              <a:rPr lang="en-US" sz="1700" dirty="0"/>
              <a:t>Have the funds impacted your capacity to serve?</a:t>
            </a:r>
          </a:p>
          <a:p>
            <a:pPr lvl="1"/>
            <a:r>
              <a:rPr lang="en-US" sz="1700" dirty="0"/>
              <a:t>Is there numeric data to support the impact of the grant? </a:t>
            </a:r>
            <a:endParaRPr lang="en-US" sz="1700" dirty="0">
              <a:cs typeface="Calibri"/>
            </a:endParaRPr>
          </a:p>
          <a:p>
            <a:pPr lvl="1"/>
            <a:r>
              <a:rPr lang="en-US" sz="1700" dirty="0"/>
              <a:t>Are there other opportunities for measurement?</a:t>
            </a:r>
            <a:endParaRPr lang="en-US" sz="1700" dirty="0">
              <a:cs typeface="Calibri"/>
            </a:endParaRPr>
          </a:p>
          <a:p>
            <a:pPr lvl="1"/>
            <a:r>
              <a:rPr lang="en-US" sz="1700" b="1" dirty="0"/>
              <a:t>For DBI grantees:</a:t>
            </a:r>
            <a:r>
              <a:rPr lang="en-US" sz="1700" dirty="0"/>
              <a:t> Are there any measures in the broader economic impact of the loans, grants, or technical assistance provided?</a:t>
            </a:r>
            <a:endParaRPr lang="en-US" sz="1700" dirty="0">
              <a:cs typeface="Calibri"/>
            </a:endParaRPr>
          </a:p>
        </p:txBody>
      </p:sp>
      <p:sp>
        <p:nvSpPr>
          <p:cNvPr id="4" name="Slide Number Placeholder 2">
            <a:extLst>
              <a:ext uri="{FF2B5EF4-FFF2-40B4-BE49-F238E27FC236}">
                <a16:creationId xmlns:a16="http://schemas.microsoft.com/office/drawing/2014/main" id="{12B03B87-15FD-4F23-9BCF-E724FBCD44B0}"/>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13</a:t>
            </a:fld>
            <a:endParaRPr lang="en-US" dirty="0"/>
          </a:p>
        </p:txBody>
      </p:sp>
    </p:spTree>
    <p:extLst>
      <p:ext uri="{BB962C8B-B14F-4D97-AF65-F5344CB8AC3E}">
        <p14:creationId xmlns:p14="http://schemas.microsoft.com/office/powerpoint/2010/main" val="278241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8412-E077-4E98-9B79-FC88F4D7F3B1}"/>
              </a:ext>
            </a:extLst>
          </p:cNvPr>
          <p:cNvSpPr>
            <a:spLocks noGrp="1"/>
          </p:cNvSpPr>
          <p:nvPr>
            <p:ph type="title"/>
          </p:nvPr>
        </p:nvSpPr>
        <p:spPr/>
        <p:txBody>
          <a:bodyPr anchor="ctr">
            <a:noAutofit/>
          </a:bodyPr>
          <a:lstStyle/>
          <a:p>
            <a:r>
              <a:rPr lang="en-US" sz="4400" dirty="0"/>
              <a:t>Amendments</a:t>
            </a:r>
          </a:p>
        </p:txBody>
      </p:sp>
      <p:sp>
        <p:nvSpPr>
          <p:cNvPr id="19" name="Content Placeholder 2">
            <a:extLst>
              <a:ext uri="{FF2B5EF4-FFF2-40B4-BE49-F238E27FC236}">
                <a16:creationId xmlns:a16="http://schemas.microsoft.com/office/drawing/2014/main" id="{EC6EE5E7-3DD9-478E-22F7-1D37CDE80421}"/>
              </a:ext>
            </a:extLst>
          </p:cNvPr>
          <p:cNvSpPr>
            <a:spLocks noGrp="1"/>
          </p:cNvSpPr>
          <p:nvPr>
            <p:ph idx="1"/>
          </p:nvPr>
        </p:nvSpPr>
        <p:spPr/>
        <p:txBody>
          <a:bodyPr anchor="t">
            <a:normAutofit/>
          </a:bodyPr>
          <a:lstStyle/>
          <a:p>
            <a:r>
              <a:rPr lang="en-US" sz="1800" b="1" dirty="0"/>
              <a:t>It is important to request amendments as soon as possible.</a:t>
            </a:r>
          </a:p>
          <a:p>
            <a:pPr lvl="1"/>
            <a:r>
              <a:rPr lang="en-US" sz="1600" dirty="0"/>
              <a:t>Amendments cannot be approved during closeout. </a:t>
            </a:r>
          </a:p>
          <a:p>
            <a:pPr lvl="1"/>
            <a:r>
              <a:rPr lang="en-US" sz="1600" dirty="0"/>
              <a:t>Amendments may be denied, but it is important to communicate concerns or questions with program staff. </a:t>
            </a:r>
          </a:p>
          <a:p>
            <a:r>
              <a:rPr lang="en-US" sz="1800" b="1" dirty="0"/>
              <a:t>If you have funds that have not been expended at the end of the performance period, you must indicate this on the closeout form and notify Program Staff. </a:t>
            </a:r>
          </a:p>
          <a:p>
            <a:pPr lvl="1"/>
            <a:r>
              <a:rPr lang="en-US" sz="1600" dirty="0"/>
              <a:t>All unspent funds which were disbursed to the grantee must be returned to the state.</a:t>
            </a:r>
          </a:p>
          <a:p>
            <a:r>
              <a:rPr lang="en-US" sz="1800" b="1" i="0" dirty="0">
                <a:solidFill>
                  <a:srgbClr val="000000"/>
                </a:solidFill>
                <a:effectLst/>
              </a:rPr>
              <a:t>Maintain all documentation of expenses, including sub-awardee expenses, for 5 years post closeout.</a:t>
            </a:r>
            <a:endParaRPr lang="en-US" sz="1800" b="1" dirty="0"/>
          </a:p>
          <a:p>
            <a:endParaRPr lang="en-US" sz="2200" dirty="0"/>
          </a:p>
        </p:txBody>
      </p:sp>
      <p:sp>
        <p:nvSpPr>
          <p:cNvPr id="4" name="Slide Number Placeholder 2">
            <a:extLst>
              <a:ext uri="{FF2B5EF4-FFF2-40B4-BE49-F238E27FC236}">
                <a16:creationId xmlns:a16="http://schemas.microsoft.com/office/drawing/2014/main" id="{AC638DDC-B146-43B8-9189-A2245F920B27}"/>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14</a:t>
            </a:fld>
            <a:endParaRPr lang="en-US" dirty="0"/>
          </a:p>
        </p:txBody>
      </p:sp>
    </p:spTree>
    <p:extLst>
      <p:ext uri="{BB962C8B-B14F-4D97-AF65-F5344CB8AC3E}">
        <p14:creationId xmlns:p14="http://schemas.microsoft.com/office/powerpoint/2010/main" val="1864271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73BEF5-4C08-394E-AD61-BFCD41CB54C9}"/>
              </a:ext>
            </a:extLst>
          </p:cNvPr>
          <p:cNvSpPr>
            <a:spLocks noGrp="1"/>
          </p:cNvSpPr>
          <p:nvPr>
            <p:ph type="title"/>
          </p:nvPr>
        </p:nvSpPr>
        <p:spPr/>
        <p:txBody>
          <a:bodyPr vert="horz" lIns="91440" tIns="45720" rIns="91440" bIns="45720" rtlCol="0" anchor="ctr">
            <a:normAutofit fontScale="90000"/>
          </a:bodyPr>
          <a:lstStyle/>
          <a:p>
            <a:r>
              <a:rPr lang="en-US" sz="9600" kern="1200" dirty="0">
                <a:solidFill>
                  <a:schemeClr val="tx1"/>
                </a:solidFill>
              </a:rPr>
              <a:t>Closeout Form</a:t>
            </a:r>
          </a:p>
        </p:txBody>
      </p:sp>
    </p:spTree>
    <p:extLst>
      <p:ext uri="{BB962C8B-B14F-4D97-AF65-F5344CB8AC3E}">
        <p14:creationId xmlns:p14="http://schemas.microsoft.com/office/powerpoint/2010/main" val="25162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1AA900-FDC8-2D21-F435-3D95D1B0A1CE}"/>
              </a:ext>
            </a:extLst>
          </p:cNvPr>
          <p:cNvSpPr>
            <a:spLocks noGrp="1"/>
          </p:cNvSpPr>
          <p:nvPr>
            <p:ph type="title"/>
          </p:nvPr>
        </p:nvSpPr>
        <p:spPr>
          <a:xfrm>
            <a:off x="230819" y="229313"/>
            <a:ext cx="4110361" cy="903445"/>
          </a:xfrm>
        </p:spPr>
        <p:txBody>
          <a:bodyPr vert="horz" lIns="91440" tIns="45720" rIns="91440" bIns="45720" rtlCol="0" anchor="ctr">
            <a:normAutofit fontScale="90000"/>
          </a:bodyPr>
          <a:lstStyle/>
          <a:p>
            <a:r>
              <a:rPr lang="en-US" kern="1200" dirty="0"/>
              <a:t>Section 1: DocuSign </a:t>
            </a:r>
          </a:p>
        </p:txBody>
      </p:sp>
      <p:sp>
        <p:nvSpPr>
          <p:cNvPr id="4" name="Text Placeholder 3">
            <a:extLst>
              <a:ext uri="{FF2B5EF4-FFF2-40B4-BE49-F238E27FC236}">
                <a16:creationId xmlns:a16="http://schemas.microsoft.com/office/drawing/2014/main" id="{898712CB-0948-8115-0BFD-2E844BB37BE7}"/>
              </a:ext>
            </a:extLst>
          </p:cNvPr>
          <p:cNvSpPr>
            <a:spLocks noGrp="1"/>
          </p:cNvSpPr>
          <p:nvPr>
            <p:ph idx="1"/>
          </p:nvPr>
        </p:nvSpPr>
        <p:spPr>
          <a:xfrm>
            <a:off x="390618" y="1932302"/>
            <a:ext cx="3604333" cy="3349912"/>
          </a:xfrm>
        </p:spPr>
        <p:txBody>
          <a:bodyPr vert="horz" lIns="91440" tIns="45720" rIns="91440" bIns="45720" rtlCol="0">
            <a:normAutofit/>
          </a:bodyPr>
          <a:lstStyle/>
          <a:p>
            <a:r>
              <a:rPr lang="en-US" sz="1700" dirty="0">
                <a:solidFill>
                  <a:schemeClr val="bg1"/>
                </a:solidFill>
              </a:rPr>
              <a:t>Under Grantee, the person who is the point of contact for this organization should be submitting this form. </a:t>
            </a:r>
          </a:p>
          <a:p>
            <a:pPr lvl="1"/>
            <a:r>
              <a:rPr lang="en-US" sz="1700" dirty="0">
                <a:solidFill>
                  <a:schemeClr val="bg1"/>
                </a:solidFill>
              </a:rPr>
              <a:t>Provide your name and email address. </a:t>
            </a:r>
          </a:p>
          <a:p>
            <a:pPr lvl="1"/>
            <a:r>
              <a:rPr lang="en-US" sz="1700" dirty="0">
                <a:solidFill>
                  <a:schemeClr val="bg1"/>
                </a:solidFill>
              </a:rPr>
              <a:t>The program name and program email address will be prefilled.</a:t>
            </a:r>
          </a:p>
        </p:txBody>
      </p:sp>
      <p:pic>
        <p:nvPicPr>
          <p:cNvPr id="9" name="Picture Placeholder 8" descr="Image of DocuSign's Payment Request log-in page. ">
            <a:extLst>
              <a:ext uri="{FF2B5EF4-FFF2-40B4-BE49-F238E27FC236}">
                <a16:creationId xmlns:a16="http://schemas.microsoft.com/office/drawing/2014/main" id="{1A00C47A-9366-54EB-60B5-B6AF93A8BEEF}"/>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tretch/>
        </p:blipFill>
        <p:spPr>
          <a:xfrm>
            <a:off x="6649740" y="369833"/>
            <a:ext cx="3693140" cy="6072876"/>
          </a:xfrm>
          <a:prstGeom prst="rect">
            <a:avLst/>
          </a:prstGeom>
          <a:effectLst/>
        </p:spPr>
      </p:pic>
      <p:sp>
        <p:nvSpPr>
          <p:cNvPr id="6" name="Slide Number Placeholder 2">
            <a:extLst>
              <a:ext uri="{FF2B5EF4-FFF2-40B4-BE49-F238E27FC236}">
                <a16:creationId xmlns:a16="http://schemas.microsoft.com/office/drawing/2014/main" id="{C831ECEC-C854-4B30-901B-7B745A54B268}"/>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16</a:t>
            </a:fld>
            <a:endParaRPr lang="en-US" dirty="0"/>
          </a:p>
        </p:txBody>
      </p:sp>
    </p:spTree>
    <p:extLst>
      <p:ext uri="{BB962C8B-B14F-4D97-AF65-F5344CB8AC3E}">
        <p14:creationId xmlns:p14="http://schemas.microsoft.com/office/powerpoint/2010/main" val="182655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4457F-C71C-E642-3CF7-C6FC4D8731AB}"/>
              </a:ext>
            </a:extLst>
          </p:cNvPr>
          <p:cNvSpPr>
            <a:spLocks noGrp="1"/>
          </p:cNvSpPr>
          <p:nvPr>
            <p:ph type="title"/>
          </p:nvPr>
        </p:nvSpPr>
        <p:spPr/>
        <p:txBody>
          <a:bodyPr vert="horz" lIns="91440" tIns="45720" rIns="91440" bIns="45720" rtlCol="0" anchor="ctr">
            <a:normAutofit fontScale="90000"/>
          </a:bodyPr>
          <a:lstStyle/>
          <a:p>
            <a:r>
              <a:rPr lang="en-US" kern="1200" dirty="0"/>
              <a:t>DocuSign Login</a:t>
            </a:r>
          </a:p>
        </p:txBody>
      </p:sp>
      <p:sp>
        <p:nvSpPr>
          <p:cNvPr id="4" name="Text Placeholder 3">
            <a:extLst>
              <a:ext uri="{FF2B5EF4-FFF2-40B4-BE49-F238E27FC236}">
                <a16:creationId xmlns:a16="http://schemas.microsoft.com/office/drawing/2014/main" id="{5E61FDF9-2E24-CE42-C085-57372597A806}"/>
              </a:ext>
            </a:extLst>
          </p:cNvPr>
          <p:cNvSpPr>
            <a:spLocks noGrp="1"/>
          </p:cNvSpPr>
          <p:nvPr>
            <p:ph idx="1"/>
          </p:nvPr>
        </p:nvSpPr>
        <p:spPr>
          <a:xfrm>
            <a:off x="587829" y="1274342"/>
            <a:ext cx="3018348" cy="4784725"/>
          </a:xfrm>
        </p:spPr>
        <p:txBody>
          <a:bodyPr vert="horz" lIns="91440" tIns="45720" rIns="91440" bIns="45720" rtlCol="0" anchor="t">
            <a:normAutofit/>
          </a:bodyPr>
          <a:lstStyle/>
          <a:p>
            <a:r>
              <a:rPr lang="en-US" sz="1700" dirty="0">
                <a:solidFill>
                  <a:schemeClr val="bg1"/>
                </a:solidFill>
              </a:rPr>
              <a:t>If you would like a copy of this DocuSign document, provide contact info here. You can also designate another individual to receive a copy.  </a:t>
            </a:r>
          </a:p>
          <a:p>
            <a:r>
              <a:rPr lang="en-US" sz="1700" dirty="0">
                <a:solidFill>
                  <a:schemeClr val="bg1"/>
                </a:solidFill>
              </a:rPr>
              <a:t>You will receive a courtesy copy when you submit the form and another once it is finalized by DOA.</a:t>
            </a:r>
          </a:p>
          <a:p>
            <a:r>
              <a:rPr lang="en-US" sz="1700" dirty="0">
                <a:solidFill>
                  <a:schemeClr val="bg1"/>
                </a:solidFill>
              </a:rPr>
              <a:t>Once complete, scroll down and select the yellow “Begin Signing” button. </a:t>
            </a:r>
            <a:endParaRPr lang="en-US" sz="1700" dirty="0">
              <a:solidFill>
                <a:schemeClr val="bg1"/>
              </a:solidFill>
              <a:ea typeface="Calibri"/>
              <a:cs typeface="Calibri"/>
            </a:endParaRPr>
          </a:p>
          <a:p>
            <a:endParaRPr lang="en-US" sz="1700" dirty="0">
              <a:solidFill>
                <a:schemeClr val="bg1"/>
              </a:solidFill>
            </a:endParaRPr>
          </a:p>
        </p:txBody>
      </p:sp>
      <p:pic>
        <p:nvPicPr>
          <p:cNvPr id="9" name="Picture Placeholder 8" descr="Image of DocuSign's Payment Request log-in page. ">
            <a:extLst>
              <a:ext uri="{FF2B5EF4-FFF2-40B4-BE49-F238E27FC236}">
                <a16:creationId xmlns:a16="http://schemas.microsoft.com/office/drawing/2014/main" id="{604C1CED-55DE-055F-FBB5-550E43BFC516}"/>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tretch/>
        </p:blipFill>
        <p:spPr>
          <a:xfrm>
            <a:off x="6507450" y="175599"/>
            <a:ext cx="3657482" cy="6267110"/>
          </a:xfrm>
          <a:prstGeom prst="rect">
            <a:avLst/>
          </a:prstGeom>
          <a:effectLst/>
        </p:spPr>
      </p:pic>
      <p:sp>
        <p:nvSpPr>
          <p:cNvPr id="6" name="Slide Number Placeholder 2">
            <a:extLst>
              <a:ext uri="{FF2B5EF4-FFF2-40B4-BE49-F238E27FC236}">
                <a16:creationId xmlns:a16="http://schemas.microsoft.com/office/drawing/2014/main" id="{34079CD6-7FCF-4BAE-A8CE-584378D944E2}"/>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17</a:t>
            </a:fld>
            <a:endParaRPr lang="en-US" dirty="0"/>
          </a:p>
        </p:txBody>
      </p:sp>
    </p:spTree>
    <p:extLst>
      <p:ext uri="{BB962C8B-B14F-4D97-AF65-F5344CB8AC3E}">
        <p14:creationId xmlns:p14="http://schemas.microsoft.com/office/powerpoint/2010/main" val="3603698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7AF7A4-082A-5F53-98BD-93043A977E66}"/>
              </a:ext>
            </a:extLst>
          </p:cNvPr>
          <p:cNvSpPr>
            <a:spLocks noGrp="1"/>
          </p:cNvSpPr>
          <p:nvPr>
            <p:ph type="title"/>
          </p:nvPr>
        </p:nvSpPr>
        <p:spPr/>
        <p:txBody>
          <a:bodyPr vert="horz" lIns="91440" tIns="45720" rIns="91440" bIns="45720" rtlCol="0" anchor="ctr">
            <a:normAutofit fontScale="90000"/>
          </a:bodyPr>
          <a:lstStyle/>
          <a:p>
            <a:r>
              <a:rPr lang="en-US" sz="4800" kern="1200" dirty="0">
                <a:solidFill>
                  <a:schemeClr val="tx1"/>
                </a:solidFill>
              </a:rPr>
              <a:t>DocuSign Disclosures</a:t>
            </a:r>
          </a:p>
        </p:txBody>
      </p:sp>
      <p:sp>
        <p:nvSpPr>
          <p:cNvPr id="4" name="Text Placeholder 3">
            <a:extLst>
              <a:ext uri="{FF2B5EF4-FFF2-40B4-BE49-F238E27FC236}">
                <a16:creationId xmlns:a16="http://schemas.microsoft.com/office/drawing/2014/main" id="{B11E04AE-F60C-D366-4EC8-814ADBC83F91}"/>
              </a:ext>
            </a:extLst>
          </p:cNvPr>
          <p:cNvSpPr>
            <a:spLocks noGrp="1"/>
          </p:cNvSpPr>
          <p:nvPr>
            <p:ph idx="1"/>
          </p:nvPr>
        </p:nvSpPr>
        <p:spPr>
          <a:xfrm>
            <a:off x="443308" y="270485"/>
            <a:ext cx="11236959" cy="3667390"/>
          </a:xfrm>
        </p:spPr>
        <p:txBody>
          <a:bodyPr vert="horz" lIns="91440" tIns="45720" rIns="91440" bIns="45720" rtlCol="0" anchor="ctr">
            <a:normAutofit/>
          </a:bodyPr>
          <a:lstStyle/>
          <a:p>
            <a:r>
              <a:rPr lang="en-US" sz="1800" dirty="0"/>
              <a:t>Prior to gaining access to the online DocuSign document, you will see this screen. </a:t>
            </a:r>
          </a:p>
          <a:p>
            <a:r>
              <a:rPr lang="en-US" sz="1800" dirty="0"/>
              <a:t>You do not need to accept any disclosures, but you should be aware that you can complete this form in multiple sittings by clicking the Finish later. </a:t>
            </a:r>
          </a:p>
          <a:p>
            <a:r>
              <a:rPr lang="en-US" sz="1800" dirty="0"/>
              <a:t>You must select “Continue” to access the form. </a:t>
            </a:r>
          </a:p>
        </p:txBody>
      </p:sp>
      <p:pic>
        <p:nvPicPr>
          <p:cNvPr id="6" name="Picture 5" descr="Screenshot of the DocuSign webpage. This screenshot shows a banner that must be selected prior to accessing the site. ">
            <a:extLst>
              <a:ext uri="{FF2B5EF4-FFF2-40B4-BE49-F238E27FC236}">
                <a16:creationId xmlns:a16="http://schemas.microsoft.com/office/drawing/2014/main" id="{E4E7FB33-0760-1FE5-5B45-C99BA45CC65A}"/>
              </a:ext>
            </a:extLst>
          </p:cNvPr>
          <p:cNvPicPr>
            <a:picLocks noChangeAspect="1"/>
          </p:cNvPicPr>
          <p:nvPr/>
        </p:nvPicPr>
        <p:blipFill rotWithShape="1">
          <a:blip r:embed="rId2"/>
          <a:srcRect t="14535" b="41508"/>
          <a:stretch/>
        </p:blipFill>
        <p:spPr>
          <a:xfrm>
            <a:off x="443308" y="3340717"/>
            <a:ext cx="10917936" cy="2699548"/>
          </a:xfrm>
          <a:prstGeom prst="rect">
            <a:avLst/>
          </a:prstGeom>
        </p:spPr>
      </p:pic>
      <p:sp>
        <p:nvSpPr>
          <p:cNvPr id="8" name="Slide Number Placeholder 2">
            <a:extLst>
              <a:ext uri="{FF2B5EF4-FFF2-40B4-BE49-F238E27FC236}">
                <a16:creationId xmlns:a16="http://schemas.microsoft.com/office/drawing/2014/main" id="{96CB3F5B-0733-4321-A4A5-62AECE2524F2}"/>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18</a:t>
            </a:fld>
            <a:endParaRPr lang="en-US" dirty="0"/>
          </a:p>
        </p:txBody>
      </p:sp>
    </p:spTree>
    <p:extLst>
      <p:ext uri="{BB962C8B-B14F-4D97-AF65-F5344CB8AC3E}">
        <p14:creationId xmlns:p14="http://schemas.microsoft.com/office/powerpoint/2010/main" val="3647959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C0D5-7EAB-635E-90FF-42B4208C7DCB}"/>
              </a:ext>
            </a:extLst>
          </p:cNvPr>
          <p:cNvSpPr>
            <a:spLocks noGrp="1"/>
          </p:cNvSpPr>
          <p:nvPr>
            <p:ph type="title"/>
          </p:nvPr>
        </p:nvSpPr>
        <p:spPr/>
        <p:txBody>
          <a:bodyPr vert="horz" lIns="91440" tIns="45720" rIns="91440" bIns="45720" rtlCol="0" anchor="b">
            <a:normAutofit fontScale="90000"/>
          </a:bodyPr>
          <a:lstStyle/>
          <a:p>
            <a:r>
              <a:rPr lang="en-US" sz="4800" kern="1200" dirty="0">
                <a:solidFill>
                  <a:schemeClr val="tx1"/>
                </a:solidFill>
              </a:rPr>
              <a:t>Section 1</a:t>
            </a:r>
          </a:p>
        </p:txBody>
      </p:sp>
      <p:sp>
        <p:nvSpPr>
          <p:cNvPr id="3" name="Content Placeholder 2">
            <a:extLst>
              <a:ext uri="{FF2B5EF4-FFF2-40B4-BE49-F238E27FC236}">
                <a16:creationId xmlns:a16="http://schemas.microsoft.com/office/drawing/2014/main" id="{74E27574-0B62-D90F-7BDC-CC99E3109820}"/>
              </a:ext>
            </a:extLst>
          </p:cNvPr>
          <p:cNvSpPr>
            <a:spLocks noGrp="1"/>
          </p:cNvSpPr>
          <p:nvPr>
            <p:ph idx="1"/>
          </p:nvPr>
        </p:nvSpPr>
        <p:spPr>
          <a:xfrm>
            <a:off x="477520" y="820634"/>
            <a:ext cx="11236959" cy="4896107"/>
          </a:xfrm>
        </p:spPr>
        <p:txBody>
          <a:bodyPr vert="horz" lIns="91440" tIns="45720" rIns="91440" bIns="45720" rtlCol="0" anchor="ctr">
            <a:normAutofit/>
          </a:bodyPr>
          <a:lstStyle/>
          <a:p>
            <a:pPr fontAlgn="base"/>
            <a:r>
              <a:rPr lang="en-US" sz="1700" dirty="0"/>
              <a:t>This page is the same across all p</a:t>
            </a:r>
            <a:r>
              <a:rPr lang="en-US" sz="1700" b="0" i="0" dirty="0">
                <a:effectLst/>
              </a:rPr>
              <a:t>rograms..</a:t>
            </a:r>
          </a:p>
          <a:p>
            <a:pPr fontAlgn="base"/>
            <a:r>
              <a:rPr lang="en-US" sz="1700" b="0" i="0" dirty="0">
                <a:effectLst/>
              </a:rPr>
              <a:t>Section 1 contains:</a:t>
            </a:r>
          </a:p>
          <a:p>
            <a:pPr lvl="1" fontAlgn="base"/>
            <a:r>
              <a:rPr lang="en-US" sz="1700" b="0" i="0" dirty="0">
                <a:effectLst/>
              </a:rPr>
              <a:t>Grantee name</a:t>
            </a:r>
          </a:p>
          <a:p>
            <a:pPr lvl="1" fontAlgn="base"/>
            <a:r>
              <a:rPr lang="en-US" sz="1700" b="0" i="0" dirty="0">
                <a:effectLst/>
              </a:rPr>
              <a:t>Date of submission</a:t>
            </a:r>
          </a:p>
          <a:p>
            <a:pPr lvl="1" fontAlgn="base"/>
            <a:r>
              <a:rPr lang="en-US" sz="1700" b="0" i="0" dirty="0">
                <a:effectLst/>
              </a:rPr>
              <a:t>Project </a:t>
            </a:r>
            <a:r>
              <a:rPr lang="en-US" sz="1700" dirty="0"/>
              <a:t>ID (can be found on Grant Agreement, </a:t>
            </a:r>
            <a:r>
              <a:rPr lang="en-US" sz="1700" i="1" dirty="0"/>
              <a:t>e.g.</a:t>
            </a:r>
            <a:r>
              <a:rPr lang="en-US" sz="1700" dirty="0"/>
              <a:t>, </a:t>
            </a:r>
            <a:r>
              <a:rPr lang="en-US" sz="1700" b="1" i="1" dirty="0"/>
              <a:t>ARPA-DBA-###</a:t>
            </a:r>
            <a:r>
              <a:rPr lang="en-US" sz="1700" i="1" dirty="0"/>
              <a:t>)</a:t>
            </a:r>
          </a:p>
          <a:p>
            <a:pPr lvl="1" fontAlgn="base"/>
            <a:r>
              <a:rPr lang="en-US" sz="1700" b="0" i="0" dirty="0">
                <a:effectLst/>
              </a:rPr>
              <a:t>Contact person’s name, title, phone number, and email address</a:t>
            </a:r>
          </a:p>
          <a:p>
            <a:pPr fontAlgn="base"/>
            <a:r>
              <a:rPr lang="en-US" sz="1700" b="0" i="0" dirty="0">
                <a:effectLst/>
              </a:rPr>
              <a:t>Note: Should the contact person change within the 5 years after the Grant closeout, this information should be updated with the Department.</a:t>
            </a:r>
          </a:p>
          <a:p>
            <a:endParaRPr lang="en-US" sz="1700" dirty="0"/>
          </a:p>
        </p:txBody>
      </p:sp>
      <p:pic>
        <p:nvPicPr>
          <p:cNvPr id="5" name="Picture 4" descr="Screenshot of Section 1 of the Closeout form on DocuSign. ">
            <a:extLst>
              <a:ext uri="{FF2B5EF4-FFF2-40B4-BE49-F238E27FC236}">
                <a16:creationId xmlns:a16="http://schemas.microsoft.com/office/drawing/2014/main" id="{5B7F611D-BCC1-56C2-D222-9C6AE5872FD9}"/>
              </a:ext>
            </a:extLst>
          </p:cNvPr>
          <p:cNvPicPr>
            <a:picLocks noChangeAspect="1"/>
          </p:cNvPicPr>
          <p:nvPr/>
        </p:nvPicPr>
        <p:blipFill rotWithShape="1">
          <a:blip r:embed="rId2"/>
          <a:srcRect l="16657" t="31473" r="25457" b="34418"/>
          <a:stretch/>
        </p:blipFill>
        <p:spPr>
          <a:xfrm>
            <a:off x="5091402" y="820634"/>
            <a:ext cx="6623077" cy="2194560"/>
          </a:xfrm>
          <a:prstGeom prst="rect">
            <a:avLst/>
          </a:prstGeom>
        </p:spPr>
      </p:pic>
      <p:sp>
        <p:nvSpPr>
          <p:cNvPr id="6" name="Slide Number Placeholder 2">
            <a:extLst>
              <a:ext uri="{FF2B5EF4-FFF2-40B4-BE49-F238E27FC236}">
                <a16:creationId xmlns:a16="http://schemas.microsoft.com/office/drawing/2014/main" id="{449D34C4-DE99-4996-908B-6C53F0210EC6}"/>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19</a:t>
            </a:fld>
            <a:endParaRPr lang="en-US" dirty="0"/>
          </a:p>
        </p:txBody>
      </p:sp>
    </p:spTree>
    <p:extLst>
      <p:ext uri="{BB962C8B-B14F-4D97-AF65-F5344CB8AC3E}">
        <p14:creationId xmlns:p14="http://schemas.microsoft.com/office/powerpoint/2010/main" val="215867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8629DA-2697-4F64-B563-56D732416677}"/>
              </a:ext>
            </a:extLst>
          </p:cNvPr>
          <p:cNvSpPr>
            <a:spLocks noGrp="1"/>
          </p:cNvSpPr>
          <p:nvPr>
            <p:ph type="title"/>
          </p:nvPr>
        </p:nvSpPr>
        <p:spPr>
          <a:ln>
            <a:solidFill>
              <a:schemeClr val="tx2"/>
            </a:solidFill>
          </a:ln>
        </p:spPr>
        <p:txBody>
          <a:bodyPr/>
          <a:lstStyle/>
          <a:p>
            <a:r>
              <a:rPr lang="en-US" dirty="0"/>
              <a:t>Presenters</a:t>
            </a:r>
          </a:p>
        </p:txBody>
      </p:sp>
      <p:sp>
        <p:nvSpPr>
          <p:cNvPr id="9" name="Text Placeholder 8">
            <a:extLst>
              <a:ext uri="{FF2B5EF4-FFF2-40B4-BE49-F238E27FC236}">
                <a16:creationId xmlns:a16="http://schemas.microsoft.com/office/drawing/2014/main" id="{B142ECC0-2758-487B-A875-96ADD432C077}"/>
              </a:ext>
            </a:extLst>
          </p:cNvPr>
          <p:cNvSpPr>
            <a:spLocks noGrp="1"/>
          </p:cNvSpPr>
          <p:nvPr>
            <p:ph type="body" sz="quarter" idx="14"/>
          </p:nvPr>
        </p:nvSpPr>
        <p:spPr>
          <a:xfrm>
            <a:off x="2208212" y="1820921"/>
            <a:ext cx="4040190" cy="365126"/>
          </a:xfrm>
        </p:spPr>
        <p:txBody>
          <a:bodyPr/>
          <a:lstStyle/>
          <a:p>
            <a:r>
              <a:rPr lang="en-US" dirty="0"/>
              <a:t>Richard Rydecki</a:t>
            </a:r>
          </a:p>
        </p:txBody>
      </p:sp>
      <p:sp>
        <p:nvSpPr>
          <p:cNvPr id="11" name="Text Placeholder 10">
            <a:extLst>
              <a:ext uri="{FF2B5EF4-FFF2-40B4-BE49-F238E27FC236}">
                <a16:creationId xmlns:a16="http://schemas.microsoft.com/office/drawing/2014/main" id="{B54A4DEB-8809-4FC7-A860-08F45504D748}"/>
              </a:ext>
            </a:extLst>
          </p:cNvPr>
          <p:cNvSpPr>
            <a:spLocks noGrp="1"/>
          </p:cNvSpPr>
          <p:nvPr>
            <p:ph type="body" sz="quarter" idx="20"/>
          </p:nvPr>
        </p:nvSpPr>
        <p:spPr>
          <a:xfrm>
            <a:off x="2289173" y="2327741"/>
            <a:ext cx="3735388" cy="678971"/>
          </a:xfrm>
        </p:spPr>
        <p:txBody>
          <a:bodyPr>
            <a:normAutofit fontScale="77500" lnSpcReduction="20000"/>
          </a:bodyPr>
          <a:lstStyle/>
          <a:p>
            <a:r>
              <a:rPr lang="en-US" dirty="0"/>
              <a:t>Deputy Administrator, Division of Enterprise Operations, Wisconsin Department of Administration</a:t>
            </a:r>
          </a:p>
          <a:p>
            <a:endParaRPr lang="en-US" dirty="0"/>
          </a:p>
        </p:txBody>
      </p:sp>
      <p:sp>
        <p:nvSpPr>
          <p:cNvPr id="12" name="Text Placeholder 11">
            <a:extLst>
              <a:ext uri="{FF2B5EF4-FFF2-40B4-BE49-F238E27FC236}">
                <a16:creationId xmlns:a16="http://schemas.microsoft.com/office/drawing/2014/main" id="{CE67664C-B8F7-4EE1-AC71-5954711CA96C}"/>
              </a:ext>
            </a:extLst>
          </p:cNvPr>
          <p:cNvSpPr>
            <a:spLocks noGrp="1"/>
          </p:cNvSpPr>
          <p:nvPr>
            <p:ph type="body" sz="quarter" idx="30"/>
          </p:nvPr>
        </p:nvSpPr>
        <p:spPr/>
        <p:txBody>
          <a:bodyPr/>
          <a:lstStyle/>
          <a:p>
            <a:r>
              <a:rPr lang="en-US" dirty="0"/>
              <a:t>Evan Masters</a:t>
            </a:r>
          </a:p>
        </p:txBody>
      </p:sp>
      <p:sp>
        <p:nvSpPr>
          <p:cNvPr id="13" name="Text Placeholder 12">
            <a:extLst>
              <a:ext uri="{FF2B5EF4-FFF2-40B4-BE49-F238E27FC236}">
                <a16:creationId xmlns:a16="http://schemas.microsoft.com/office/drawing/2014/main" id="{C3CC0980-5BED-4BA8-A287-BEDD39F22839}"/>
              </a:ext>
            </a:extLst>
          </p:cNvPr>
          <p:cNvSpPr>
            <a:spLocks noGrp="1"/>
          </p:cNvSpPr>
          <p:nvPr>
            <p:ph type="body" sz="quarter" idx="31"/>
          </p:nvPr>
        </p:nvSpPr>
        <p:spPr>
          <a:xfrm>
            <a:off x="8112185" y="2327741"/>
            <a:ext cx="3735388" cy="768096"/>
          </a:xfrm>
        </p:spPr>
        <p:txBody>
          <a:bodyPr>
            <a:noAutofit/>
          </a:bodyPr>
          <a:lstStyle/>
          <a:p>
            <a:pPr>
              <a:lnSpc>
                <a:spcPct val="90000"/>
              </a:lnSpc>
            </a:pPr>
            <a:r>
              <a:rPr lang="en-US" sz="1700" dirty="0"/>
              <a:t>Consultant, National Grants Management Services</a:t>
            </a:r>
          </a:p>
        </p:txBody>
      </p:sp>
      <p:sp>
        <p:nvSpPr>
          <p:cNvPr id="3" name="Slide Number Placeholder 2">
            <a:extLst>
              <a:ext uri="{FF2B5EF4-FFF2-40B4-BE49-F238E27FC236}">
                <a16:creationId xmlns:a16="http://schemas.microsoft.com/office/drawing/2014/main" id="{B0B77192-DAC6-46C0-9B5F-E99ED91A08F8}"/>
              </a:ext>
            </a:extLst>
          </p:cNvPr>
          <p:cNvSpPr>
            <a:spLocks noGrp="1"/>
          </p:cNvSpPr>
          <p:nvPr>
            <p:ph type="sldNum" sz="quarter" idx="12"/>
          </p:nvPr>
        </p:nvSpPr>
        <p:spPr>
          <a:xfrm>
            <a:off x="8128060" y="6299200"/>
            <a:ext cx="2011392" cy="365125"/>
          </a:xfrm>
        </p:spPr>
        <p:txBody>
          <a:bodyPr/>
          <a:lstStyle/>
          <a:p>
            <a:fld id="{FF61BBD8-984F-4BBB-B5A7-40B9B7753958}" type="slidenum">
              <a:rPr lang="en-US" smtClean="0"/>
              <a:pPr/>
              <a:t>2</a:t>
            </a:fld>
            <a:endParaRPr lang="en-US" dirty="0"/>
          </a:p>
        </p:txBody>
      </p:sp>
      <p:pic>
        <p:nvPicPr>
          <p:cNvPr id="14" name="Picture 13" descr="Icon&#10;&#10;Description automatically generated">
            <a:extLst>
              <a:ext uri="{FF2B5EF4-FFF2-40B4-BE49-F238E27FC236}">
                <a16:creationId xmlns:a16="http://schemas.microsoft.com/office/drawing/2014/main" id="{194163EF-8309-4CB0-90F1-3F1AC0655C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8859" y="523081"/>
            <a:ext cx="509017" cy="509017"/>
          </a:xfrm>
          <a:prstGeom prst="rect">
            <a:avLst/>
          </a:prstGeom>
        </p:spPr>
      </p:pic>
      <p:pic>
        <p:nvPicPr>
          <p:cNvPr id="2" name="Picture 1">
            <a:extLst>
              <a:ext uri="{FF2B5EF4-FFF2-40B4-BE49-F238E27FC236}">
                <a16:creationId xmlns:a16="http://schemas.microsoft.com/office/drawing/2014/main" id="{A8352416-9368-439C-96E6-3B5F4A7E88FA}"/>
              </a:ext>
            </a:extLst>
          </p:cNvPr>
          <p:cNvPicPr>
            <a:picLocks noChangeAspect="1"/>
          </p:cNvPicPr>
          <p:nvPr/>
        </p:nvPicPr>
        <p:blipFill>
          <a:blip r:embed="rId4"/>
          <a:stretch>
            <a:fillRect/>
          </a:stretch>
        </p:blipFill>
        <p:spPr>
          <a:xfrm>
            <a:off x="6353241" y="1674260"/>
            <a:ext cx="1527697" cy="2138777"/>
          </a:xfrm>
          <a:prstGeom prst="rect">
            <a:avLst/>
          </a:prstGeom>
        </p:spPr>
      </p:pic>
      <p:pic>
        <p:nvPicPr>
          <p:cNvPr id="5" name="Picture 4" descr="A picture containing person, indoor, wall&#10;&#10;Description automatically generated">
            <a:extLst>
              <a:ext uri="{FF2B5EF4-FFF2-40B4-BE49-F238E27FC236}">
                <a16:creationId xmlns:a16="http://schemas.microsoft.com/office/drawing/2014/main" id="{2A736CE4-19E2-4DF1-BED7-E2E4989AE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0393" y="1941608"/>
            <a:ext cx="2138778" cy="1604083"/>
          </a:xfrm>
          <a:prstGeom prst="rect">
            <a:avLst/>
          </a:prstGeom>
        </p:spPr>
      </p:pic>
    </p:spTree>
    <p:extLst>
      <p:ext uri="{BB962C8B-B14F-4D97-AF65-F5344CB8AC3E}">
        <p14:creationId xmlns:p14="http://schemas.microsoft.com/office/powerpoint/2010/main" val="55172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0D8-1FE5-A2FA-71F7-B31A8EE83800}"/>
              </a:ext>
            </a:extLst>
          </p:cNvPr>
          <p:cNvSpPr>
            <a:spLocks noGrp="1"/>
          </p:cNvSpPr>
          <p:nvPr>
            <p:ph type="title"/>
          </p:nvPr>
        </p:nvSpPr>
        <p:spPr>
          <a:xfrm>
            <a:off x="608147" y="2449999"/>
            <a:ext cx="3535680" cy="903445"/>
          </a:xfrm>
        </p:spPr>
        <p:txBody>
          <a:bodyPr anchor="ctr">
            <a:normAutofit fontScale="90000"/>
          </a:bodyPr>
          <a:lstStyle/>
          <a:p>
            <a:pPr marR="0" lvl="2">
              <a:lnSpc>
                <a:spcPct val="90000"/>
              </a:lnSpc>
              <a:spcBef>
                <a:spcPts val="0"/>
              </a:spcBef>
              <a:spcAft>
                <a:spcPts val="800"/>
              </a:spcAft>
            </a:pPr>
            <a:r>
              <a:rPr lang="en-US" sz="5000" dirty="0">
                <a:solidFill>
                  <a:schemeClr val="bg1"/>
                </a:solidFill>
                <a:effectLst/>
                <a:latin typeface="Arial" panose="020B0604020202020204" pitchFamily="34" charset="0"/>
                <a:ea typeface="Calibri" panose="020F0502020204030204" pitchFamily="34" charset="0"/>
                <a:cs typeface="Arial" panose="020B0604020202020204" pitchFamily="34" charset="0"/>
              </a:rPr>
              <a:t>Section 2: Reporting and Narrative Description of Activities: All Programs</a:t>
            </a:r>
            <a:br>
              <a:rPr lang="en-US" sz="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5000" dirty="0">
              <a:solidFill>
                <a:schemeClr val="bg1"/>
              </a:solidFill>
            </a:endParaRPr>
          </a:p>
        </p:txBody>
      </p:sp>
      <p:sp>
        <p:nvSpPr>
          <p:cNvPr id="4" name="Content Placeholder 3">
            <a:extLst>
              <a:ext uri="{FF2B5EF4-FFF2-40B4-BE49-F238E27FC236}">
                <a16:creationId xmlns:a16="http://schemas.microsoft.com/office/drawing/2014/main" id="{A9CE5DBD-E03B-4709-9F03-96BF8317A823}"/>
              </a:ext>
            </a:extLst>
          </p:cNvPr>
          <p:cNvSpPr>
            <a:spLocks noGrp="1"/>
          </p:cNvSpPr>
          <p:nvPr>
            <p:ph idx="1"/>
          </p:nvPr>
        </p:nvSpPr>
        <p:spPr/>
        <p:txBody>
          <a:bodyPr/>
          <a:lstStyle/>
          <a:p>
            <a:pPr lvl="0"/>
            <a:endParaRPr lang="en-US" dirty="0"/>
          </a:p>
          <a:p>
            <a:pPr lvl="0"/>
            <a:r>
              <a:rPr lang="en-US" dirty="0"/>
              <a:t>All grantees will be required to answer several reporting questions.</a:t>
            </a:r>
          </a:p>
          <a:p>
            <a:pPr lvl="0"/>
            <a:r>
              <a:rPr lang="en-US" dirty="0"/>
              <a:t>There are also several narrative sections where grantees will provide details of their successes and accomplishments and also detail any obstacles encountered.</a:t>
            </a:r>
          </a:p>
        </p:txBody>
      </p:sp>
      <p:sp>
        <p:nvSpPr>
          <p:cNvPr id="5" name="Slide Number Placeholder 2">
            <a:extLst>
              <a:ext uri="{FF2B5EF4-FFF2-40B4-BE49-F238E27FC236}">
                <a16:creationId xmlns:a16="http://schemas.microsoft.com/office/drawing/2014/main" id="{879B6DFD-545F-484A-876E-3136D03DB74C}"/>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20</a:t>
            </a:fld>
            <a:endParaRPr lang="en-US" dirty="0"/>
          </a:p>
        </p:txBody>
      </p:sp>
    </p:spTree>
    <p:extLst>
      <p:ext uri="{BB962C8B-B14F-4D97-AF65-F5344CB8AC3E}">
        <p14:creationId xmlns:p14="http://schemas.microsoft.com/office/powerpoint/2010/main" val="406626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0D8-1FE5-A2FA-71F7-B31A8EE83800}"/>
              </a:ext>
            </a:extLst>
          </p:cNvPr>
          <p:cNvSpPr>
            <a:spLocks noGrp="1"/>
          </p:cNvSpPr>
          <p:nvPr>
            <p:ph type="title"/>
          </p:nvPr>
        </p:nvSpPr>
        <p:spPr/>
        <p:txBody>
          <a:bodyPr>
            <a:normAutofit fontScale="90000"/>
          </a:bodyPr>
          <a:lstStyle/>
          <a:p>
            <a:pPr marR="0" lvl="2">
              <a:lnSpc>
                <a:spcPct val="107000"/>
              </a:lnSpc>
              <a:spcBef>
                <a:spcPts val="0"/>
              </a:spcBef>
              <a:spcAft>
                <a:spcPts val="800"/>
              </a:spcAft>
            </a:pPr>
            <a:r>
              <a:rPr lang="en-US" sz="4400" b="1" dirty="0">
                <a:effectLst/>
                <a:latin typeface="Arial" panose="020B0604020202020204" pitchFamily="34" charset="0"/>
                <a:ea typeface="Calibri" panose="020F0502020204030204" pitchFamily="34" charset="0"/>
                <a:cs typeface="Arial" panose="020B0604020202020204" pitchFamily="34" charset="0"/>
              </a:rPr>
              <a:t>Section 2: Reporting and Narrative Description of Activities: All Programs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9DB7E1F-81A0-9063-0458-403ACCB5E9BA}"/>
              </a:ext>
            </a:extLst>
          </p:cNvPr>
          <p:cNvSpPr>
            <a:spLocks noGrp="1"/>
          </p:cNvSpPr>
          <p:nvPr>
            <p:ph idx="1"/>
          </p:nvPr>
        </p:nvSpPr>
        <p:spPr>
          <a:xfrm>
            <a:off x="477520" y="1253331"/>
            <a:ext cx="5091545" cy="4784035"/>
          </a:xfrm>
          <a:noFill/>
        </p:spPr>
        <p:txBody>
          <a:bodyPr vert="horz" lIns="91440" tIns="45720" rIns="91440" bIns="45720" rtlCol="0" anchor="t">
            <a:normAutofit/>
          </a:bodyPr>
          <a:lstStyle/>
          <a:p>
            <a:r>
              <a:rPr lang="en-US" sz="2400" dirty="0"/>
              <a:t>Did the funds lead to job retention or creation? List the amount.</a:t>
            </a:r>
          </a:p>
          <a:p>
            <a:r>
              <a:rPr lang="en-US" sz="2400" dirty="0"/>
              <a:t>Were all award funds expended? If not, how much will be returned to DOA per terms of Grant Agreement?</a:t>
            </a:r>
          </a:p>
          <a:p>
            <a:r>
              <a:rPr lang="en-US" sz="2400" dirty="0"/>
              <a:t>A</a:t>
            </a:r>
            <a:r>
              <a:rPr lang="en-US" sz="2400" dirty="0">
                <a:effectLst/>
              </a:rPr>
              <a:t>dditional questions are specific to each program; please consult the convenience copy to review program-specific questions.</a:t>
            </a:r>
            <a:endParaRPr lang="en-US" sz="2400" dirty="0">
              <a:cs typeface="Calibri"/>
            </a:endParaRPr>
          </a:p>
          <a:p>
            <a:endParaRPr lang="en-US" dirty="0"/>
          </a:p>
        </p:txBody>
      </p:sp>
      <p:pic>
        <p:nvPicPr>
          <p:cNvPr id="4" name="Content Placeholder 7" descr="Screenshot of &quot;Section 2: Reporting and Narrative Description of Activities&quot; question for Diverse Business Assistance. ">
            <a:extLst>
              <a:ext uri="{FF2B5EF4-FFF2-40B4-BE49-F238E27FC236}">
                <a16:creationId xmlns:a16="http://schemas.microsoft.com/office/drawing/2014/main" id="{3BC0F2F2-561E-0730-3AED-D20CD69AB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745" y="1253331"/>
            <a:ext cx="5424055" cy="5276664"/>
          </a:xfrm>
          <a:prstGeom prst="rect">
            <a:avLst/>
          </a:prstGeom>
        </p:spPr>
      </p:pic>
      <p:sp>
        <p:nvSpPr>
          <p:cNvPr id="5" name="Slide Number Placeholder 2">
            <a:extLst>
              <a:ext uri="{FF2B5EF4-FFF2-40B4-BE49-F238E27FC236}">
                <a16:creationId xmlns:a16="http://schemas.microsoft.com/office/drawing/2014/main" id="{6183B333-1849-43A6-9CAE-0FCF40D1465D}"/>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21</a:t>
            </a:fld>
            <a:endParaRPr lang="en-US" dirty="0"/>
          </a:p>
        </p:txBody>
      </p:sp>
    </p:spTree>
    <p:extLst>
      <p:ext uri="{BB962C8B-B14F-4D97-AF65-F5344CB8AC3E}">
        <p14:creationId xmlns:p14="http://schemas.microsoft.com/office/powerpoint/2010/main" val="1819342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0D8-1FE5-A2FA-71F7-B31A8EE83800}"/>
              </a:ext>
            </a:extLst>
          </p:cNvPr>
          <p:cNvSpPr>
            <a:spLocks noGrp="1"/>
          </p:cNvSpPr>
          <p:nvPr>
            <p:ph type="title"/>
          </p:nvPr>
        </p:nvSpPr>
        <p:spPr/>
        <p:txBody>
          <a:bodyPr>
            <a:noAutofit/>
          </a:bodyPr>
          <a:lstStyle/>
          <a:p>
            <a:pPr>
              <a:lnSpc>
                <a:spcPct val="107000"/>
              </a:lnSpc>
              <a:spcAft>
                <a:spcPts val="800"/>
              </a:spcAft>
            </a:pPr>
            <a:r>
              <a:rPr lang="en-US" sz="3800" dirty="0">
                <a:effectLst/>
                <a:ea typeface="Calibri" panose="020F0502020204030204" pitchFamily="34" charset="0"/>
                <a:cs typeface="Times New Roman" panose="02020603050405020304" pitchFamily="18" charset="0"/>
              </a:rPr>
              <a:t>Section 2: Reporting of Activities: </a:t>
            </a:r>
            <a:r>
              <a:rPr lang="en-US" sz="3800" dirty="0">
                <a:ea typeface="Calibri" panose="020F0502020204030204" pitchFamily="34" charset="0"/>
                <a:cs typeface="Times New Roman" panose="02020603050405020304" pitchFamily="18" charset="0"/>
              </a:rPr>
              <a:t>Diverse Business Assistance &amp; Investment</a:t>
            </a:r>
            <a:endParaRPr lang="en-US" sz="3800" dirty="0"/>
          </a:p>
        </p:txBody>
      </p:sp>
      <p:sp>
        <p:nvSpPr>
          <p:cNvPr id="3" name="Content Placeholder 2">
            <a:extLst>
              <a:ext uri="{FF2B5EF4-FFF2-40B4-BE49-F238E27FC236}">
                <a16:creationId xmlns:a16="http://schemas.microsoft.com/office/drawing/2014/main" id="{79DB7E1F-81A0-9063-0458-403ACCB5E9BA}"/>
              </a:ext>
            </a:extLst>
          </p:cNvPr>
          <p:cNvSpPr>
            <a:spLocks noGrp="1"/>
          </p:cNvSpPr>
          <p:nvPr>
            <p:ph idx="1"/>
          </p:nvPr>
        </p:nvSpPr>
        <p:spPr/>
        <p:txBody>
          <a:bodyPr vert="horz" lIns="91440" tIns="45720" rIns="91440" bIns="45720" rtlCol="0" anchor="t">
            <a:normAutofit fontScale="77500" lnSpcReduction="20000"/>
          </a:bodyPr>
          <a:lstStyle/>
          <a:p>
            <a:r>
              <a:rPr lang="en-US" dirty="0"/>
              <a:t>Number of diverse individuals or organizations (DBA) or diverse small businesses (DBI) served during the performance period.</a:t>
            </a:r>
          </a:p>
          <a:p>
            <a:r>
              <a:rPr lang="en-US" dirty="0"/>
              <a:t>Funds provided to diverse small businesses divided by number and amount of:</a:t>
            </a:r>
            <a:endParaRPr lang="en-US" dirty="0">
              <a:cs typeface="Calibri"/>
            </a:endParaRPr>
          </a:p>
          <a:p>
            <a:pPr lvl="1"/>
            <a:r>
              <a:rPr lang="en-US" dirty="0"/>
              <a:t>Grants</a:t>
            </a:r>
            <a:endParaRPr lang="en-US" dirty="0">
              <a:cs typeface="Calibri"/>
            </a:endParaRPr>
          </a:p>
          <a:p>
            <a:pPr lvl="1"/>
            <a:r>
              <a:rPr lang="en-US" dirty="0"/>
              <a:t>Forgivable Loans</a:t>
            </a:r>
            <a:endParaRPr lang="en-US" dirty="0">
              <a:cs typeface="Calibri"/>
            </a:endParaRPr>
          </a:p>
          <a:p>
            <a:pPr lvl="1"/>
            <a:r>
              <a:rPr lang="en-US" dirty="0"/>
              <a:t>Loans from Revolving Loan Fund (DBI Only)</a:t>
            </a:r>
            <a:endParaRPr lang="en-US" dirty="0">
              <a:cs typeface="Calibri"/>
            </a:endParaRPr>
          </a:p>
          <a:p>
            <a:r>
              <a:rPr lang="en-US" dirty="0"/>
              <a:t>Number assisted from qualified census tracts, underserved communities, or areas disproportionately impacted by COVID-19.</a:t>
            </a:r>
            <a:endParaRPr lang="en-US" dirty="0">
              <a:cs typeface="Calibri"/>
            </a:endParaRPr>
          </a:p>
          <a:p>
            <a:r>
              <a:rPr lang="en-US" dirty="0"/>
              <a:t>For Grantees with subaward grants or forgivable loans, attach to the closeout form a subaward addendum to the Semi-Annual Report and Payment Request spreadsheet for organizations assisted by the program. </a:t>
            </a:r>
            <a:endParaRPr lang="en-US" dirty="0">
              <a:cs typeface="Calibri"/>
            </a:endParaRPr>
          </a:p>
        </p:txBody>
      </p:sp>
      <p:sp>
        <p:nvSpPr>
          <p:cNvPr id="4" name="Slide Number Placeholder 2">
            <a:extLst>
              <a:ext uri="{FF2B5EF4-FFF2-40B4-BE49-F238E27FC236}">
                <a16:creationId xmlns:a16="http://schemas.microsoft.com/office/drawing/2014/main" id="{BF43420C-4BF7-4AF3-AD4E-0385BA68B2C3}"/>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22</a:t>
            </a:fld>
            <a:endParaRPr lang="en-US" dirty="0"/>
          </a:p>
        </p:txBody>
      </p:sp>
    </p:spTree>
    <p:extLst>
      <p:ext uri="{BB962C8B-B14F-4D97-AF65-F5344CB8AC3E}">
        <p14:creationId xmlns:p14="http://schemas.microsoft.com/office/powerpoint/2010/main" val="1019894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0D8-1FE5-A2FA-71F7-B31A8EE83800}"/>
              </a:ext>
            </a:extLst>
          </p:cNvPr>
          <p:cNvSpPr>
            <a:spLocks noGrp="1"/>
          </p:cNvSpPr>
          <p:nvPr>
            <p:ph type="title"/>
          </p:nvPr>
        </p:nvSpPr>
        <p:spPr>
          <a:xfrm>
            <a:off x="477520" y="476627"/>
            <a:ext cx="11236960" cy="1109708"/>
          </a:xfrm>
        </p:spPr>
        <p:txBody>
          <a:bodyPr>
            <a:noAutofit/>
          </a:bodyPr>
          <a:lstStyle/>
          <a:p>
            <a:pPr lvl="2" algn="l">
              <a:lnSpc>
                <a:spcPct val="107000"/>
              </a:lnSpc>
              <a:spcAft>
                <a:spcPts val="800"/>
              </a:spcAft>
            </a:pPr>
            <a:r>
              <a:rPr lang="en-US" sz="3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Section 2: Reporting of Activities: </a:t>
            </a:r>
            <a:r>
              <a:rPr lang="en-US" sz="3800" b="1" dirty="0">
                <a:solidFill>
                  <a:schemeClr val="bg1"/>
                </a:solidFill>
                <a:latin typeface="Arial" panose="020B0604020202020204" pitchFamily="34" charset="0"/>
                <a:ea typeface="Calibri" panose="020F0502020204030204" pitchFamily="34" charset="0"/>
                <a:cs typeface="Arial" panose="020B0604020202020204" pitchFamily="34" charset="0"/>
              </a:rPr>
              <a:t>Equitable Recovery</a:t>
            </a:r>
            <a:br>
              <a:rPr lang="en-US" sz="3800" dirty="0">
                <a:effectLst/>
                <a:latin typeface="Arial" panose="020B0604020202020204" pitchFamily="34" charset="0"/>
                <a:ea typeface="Calibri" panose="020F0502020204030204" pitchFamily="34" charset="0"/>
                <a:cs typeface="Arial" panose="020B0604020202020204" pitchFamily="34" charset="0"/>
              </a:rPr>
            </a:br>
            <a:endParaRPr lang="en-US" sz="3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DB7E1F-81A0-9063-0458-403ACCB5E9BA}"/>
              </a:ext>
            </a:extLst>
          </p:cNvPr>
          <p:cNvSpPr>
            <a:spLocks noGrp="1"/>
          </p:cNvSpPr>
          <p:nvPr>
            <p:ph idx="1"/>
          </p:nvPr>
        </p:nvSpPr>
        <p:spPr>
          <a:xfrm>
            <a:off x="233265" y="1660849"/>
            <a:ext cx="11607281" cy="4562669"/>
          </a:xfrm>
        </p:spPr>
        <p:txBody>
          <a:bodyPr vert="horz" lIns="91440" tIns="45720" rIns="91440" bIns="45720" rtlCol="0" anchor="t">
            <a:normAutofit fontScale="40000" lnSpcReduction="20000"/>
          </a:bodyPr>
          <a:lstStyle/>
          <a:p>
            <a:r>
              <a:rPr lang="en-US" sz="3400" dirty="0"/>
              <a:t>Select the Program category for which you received funding under your grant application.  If you have grants from both, complete a separate closeout report for each.</a:t>
            </a:r>
            <a:endParaRPr lang="en-US" sz="3400" dirty="0">
              <a:cs typeface="Calibri"/>
            </a:endParaRPr>
          </a:p>
          <a:p>
            <a:pPr lvl="1"/>
            <a:r>
              <a:rPr lang="en-US" sz="3400" dirty="0"/>
              <a:t>Category A: Health and Early Childhood or Education (ERG1)</a:t>
            </a:r>
            <a:endParaRPr lang="en-US" sz="3400" dirty="0">
              <a:cs typeface="Calibri"/>
            </a:endParaRPr>
          </a:p>
          <a:p>
            <a:pPr lvl="1"/>
            <a:r>
              <a:rPr lang="en-US" sz="3400" dirty="0"/>
              <a:t>Category B: Economic Support, Housing, or Environmental Justice (ERG2)</a:t>
            </a:r>
            <a:endParaRPr lang="en-US" sz="3400" dirty="0">
              <a:cs typeface="Calibri"/>
            </a:endParaRPr>
          </a:p>
          <a:p>
            <a:r>
              <a:rPr lang="en-US" sz="3400" dirty="0"/>
              <a:t>Total number of individuals or organizations served during the Performance Period from qualified census tracts and/or disproportionately affected communities.</a:t>
            </a:r>
            <a:endParaRPr lang="en-US" sz="3400" dirty="0">
              <a:cs typeface="Calibri"/>
            </a:endParaRPr>
          </a:p>
          <a:p>
            <a:pPr lvl="1"/>
            <a:r>
              <a:rPr lang="en-US" sz="3400" dirty="0"/>
              <a:t>Individuals</a:t>
            </a:r>
            <a:endParaRPr lang="en-US" sz="3400" dirty="0">
              <a:cs typeface="Calibri"/>
            </a:endParaRPr>
          </a:p>
          <a:p>
            <a:pPr lvl="1"/>
            <a:r>
              <a:rPr lang="en-US" sz="3400" dirty="0"/>
              <a:t>Organizations</a:t>
            </a:r>
            <a:endParaRPr lang="en-US" sz="3400" dirty="0">
              <a:cs typeface="Calibri"/>
            </a:endParaRPr>
          </a:p>
          <a:p>
            <a:r>
              <a:rPr lang="en-US" sz="3400" dirty="0"/>
              <a:t>Was demographic information collected on the individuals your organization served? If yes, how many served met the following criteria:</a:t>
            </a:r>
            <a:endParaRPr lang="en-US" sz="3400" dirty="0">
              <a:cs typeface="Calibri"/>
            </a:endParaRPr>
          </a:p>
          <a:p>
            <a:pPr lvl="1"/>
            <a:r>
              <a:rPr lang="en-US" sz="3400" dirty="0"/>
              <a:t>Persons who identified as BIPOC (Black, Indigenous, People of Color) </a:t>
            </a:r>
            <a:endParaRPr lang="en-US" sz="3400" dirty="0">
              <a:cs typeface="Calibri"/>
            </a:endParaRPr>
          </a:p>
          <a:p>
            <a:pPr lvl="1"/>
            <a:r>
              <a:rPr lang="en-US" sz="3400" dirty="0"/>
              <a:t>Persons who identified as LGBTQ+</a:t>
            </a:r>
            <a:endParaRPr lang="en-US" sz="3400" dirty="0">
              <a:cs typeface="Calibri"/>
            </a:endParaRPr>
          </a:p>
          <a:p>
            <a:pPr lvl="1"/>
            <a:r>
              <a:rPr lang="en-US" sz="3400" dirty="0"/>
              <a:t>Persons who identified as Latino/a</a:t>
            </a:r>
            <a:endParaRPr lang="en-US" sz="3400" dirty="0">
              <a:cs typeface="Calibri"/>
            </a:endParaRPr>
          </a:p>
          <a:p>
            <a:pPr lvl="1"/>
            <a:r>
              <a:rPr lang="en-US" sz="3400" dirty="0"/>
              <a:t>Persons who identified as Veterans</a:t>
            </a:r>
            <a:endParaRPr lang="en-US" sz="3400" dirty="0">
              <a:cs typeface="Calibri"/>
            </a:endParaRPr>
          </a:p>
          <a:p>
            <a:pPr lvl="1"/>
            <a:r>
              <a:rPr lang="en-US" sz="3400" dirty="0"/>
              <a:t>Persons over the age of 65</a:t>
            </a:r>
            <a:endParaRPr lang="en-US" sz="3400" dirty="0">
              <a:cs typeface="Calibri"/>
            </a:endParaRPr>
          </a:p>
          <a:p>
            <a:pPr lvl="1"/>
            <a:r>
              <a:rPr lang="en-US" sz="3400" dirty="0"/>
              <a:t>Youth</a:t>
            </a:r>
            <a:endParaRPr lang="en-US" sz="3400" dirty="0">
              <a:cs typeface="Calibri"/>
            </a:endParaRPr>
          </a:p>
          <a:p>
            <a:endParaRPr lang="en-US" sz="1600" dirty="0"/>
          </a:p>
        </p:txBody>
      </p:sp>
      <p:sp>
        <p:nvSpPr>
          <p:cNvPr id="4" name="Slide Number Placeholder 2">
            <a:extLst>
              <a:ext uri="{FF2B5EF4-FFF2-40B4-BE49-F238E27FC236}">
                <a16:creationId xmlns:a16="http://schemas.microsoft.com/office/drawing/2014/main" id="{EA547808-28B9-403C-940F-43AEA9059022}"/>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23</a:t>
            </a:fld>
            <a:endParaRPr lang="en-US" dirty="0"/>
          </a:p>
        </p:txBody>
      </p:sp>
    </p:spTree>
    <p:extLst>
      <p:ext uri="{BB962C8B-B14F-4D97-AF65-F5344CB8AC3E}">
        <p14:creationId xmlns:p14="http://schemas.microsoft.com/office/powerpoint/2010/main" val="97253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0D8-1FE5-A2FA-71F7-B31A8EE83800}"/>
              </a:ext>
            </a:extLst>
          </p:cNvPr>
          <p:cNvSpPr>
            <a:spLocks noGrp="1"/>
          </p:cNvSpPr>
          <p:nvPr>
            <p:ph type="title"/>
          </p:nvPr>
        </p:nvSpPr>
        <p:spPr/>
        <p:txBody>
          <a:bodyPr>
            <a:noAutofit/>
          </a:bodyPr>
          <a:lstStyle/>
          <a:p>
            <a:pPr marR="0" lvl="2" algn="l">
              <a:lnSpc>
                <a:spcPct val="107000"/>
              </a:lnSpc>
              <a:spcBef>
                <a:spcPts val="0"/>
              </a:spcBef>
              <a:spcAft>
                <a:spcPts val="800"/>
              </a:spcAft>
            </a:pPr>
            <a:r>
              <a:rPr lang="en-US" sz="3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Section 2: Reporting of Activities </a:t>
            </a:r>
            <a:r>
              <a:rPr lang="en-US" sz="3800" b="1" dirty="0">
                <a:solidFill>
                  <a:schemeClr val="bg1"/>
                </a:solidFill>
                <a:latin typeface="Arial" panose="020B0604020202020204" pitchFamily="34" charset="0"/>
                <a:ea typeface="Calibri" panose="020F0502020204030204" pitchFamily="34" charset="0"/>
                <a:cs typeface="Arial" panose="020B0604020202020204" pitchFamily="34" charset="0"/>
              </a:rPr>
              <a:t>Healthcare Infrastructure &amp; Tourism Capital</a:t>
            </a:r>
            <a:endParaRPr lang="en-US" sz="38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DB7E1F-81A0-9063-0458-403ACCB5E9BA}"/>
              </a:ext>
            </a:extLst>
          </p:cNvPr>
          <p:cNvSpPr>
            <a:spLocks noGrp="1"/>
          </p:cNvSpPr>
          <p:nvPr>
            <p:ph idx="1"/>
          </p:nvPr>
        </p:nvSpPr>
        <p:spPr/>
        <p:txBody>
          <a:bodyPr vert="horz" lIns="91440" tIns="45720" rIns="91440" bIns="45720" rtlCol="0" anchor="t">
            <a:normAutofit fontScale="92500"/>
          </a:bodyPr>
          <a:lstStyle/>
          <a:p>
            <a:r>
              <a:rPr lang="en-US" dirty="0"/>
              <a:t>Total number of individuals served during the performance period.</a:t>
            </a:r>
          </a:p>
          <a:p>
            <a:r>
              <a:rPr lang="en-US" dirty="0"/>
              <a:t>Are all capital projects funded under this grant agreement completed? If not, list when the project will be completed.</a:t>
            </a:r>
            <a:endParaRPr lang="en-US" dirty="0">
              <a:cs typeface="Calibri"/>
            </a:endParaRPr>
          </a:p>
          <a:p>
            <a:r>
              <a:rPr lang="en-US" b="1" dirty="0"/>
              <a:t>Health Care Infrastructure: </a:t>
            </a:r>
            <a:r>
              <a:rPr lang="en-US" dirty="0"/>
              <a:t>Total Number of individuals served during the performance period enrolled in Medicaid and/or Medicare, uninsured and underserved populations living in and/or working in qualified census tracts, or populations disproportionately impacted by COVID-19.</a:t>
            </a:r>
            <a:endParaRPr lang="en-US" dirty="0">
              <a:cs typeface="Calibri"/>
            </a:endParaRPr>
          </a:p>
          <a:p>
            <a:r>
              <a:rPr lang="en-US" b="1" dirty="0"/>
              <a:t>Tourism: </a:t>
            </a:r>
            <a:r>
              <a:rPr lang="en-US" dirty="0"/>
              <a:t>Total Amount of tourism dollars and jobs created by the grant.</a:t>
            </a:r>
            <a:endParaRPr lang="en-US" dirty="0">
              <a:cs typeface="Calibri"/>
            </a:endParaRPr>
          </a:p>
        </p:txBody>
      </p:sp>
      <p:sp>
        <p:nvSpPr>
          <p:cNvPr id="4" name="Slide Number Placeholder 2">
            <a:extLst>
              <a:ext uri="{FF2B5EF4-FFF2-40B4-BE49-F238E27FC236}">
                <a16:creationId xmlns:a16="http://schemas.microsoft.com/office/drawing/2014/main" id="{89B84E22-47DD-49DF-922B-30B5EAD54CCD}"/>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24</a:t>
            </a:fld>
            <a:endParaRPr lang="en-US" dirty="0"/>
          </a:p>
        </p:txBody>
      </p:sp>
    </p:spTree>
    <p:extLst>
      <p:ext uri="{BB962C8B-B14F-4D97-AF65-F5344CB8AC3E}">
        <p14:creationId xmlns:p14="http://schemas.microsoft.com/office/powerpoint/2010/main" val="1191681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0D8-1FE5-A2FA-71F7-B31A8EE83800}"/>
              </a:ext>
            </a:extLst>
          </p:cNvPr>
          <p:cNvSpPr>
            <a:spLocks noGrp="1"/>
          </p:cNvSpPr>
          <p:nvPr>
            <p:ph type="title"/>
          </p:nvPr>
        </p:nvSpPr>
        <p:spPr/>
        <p:txBody>
          <a:bodyPr>
            <a:noAutofit/>
          </a:bodyPr>
          <a:lstStyle/>
          <a:p>
            <a:pPr marR="0" lvl="2" algn="l">
              <a:lnSpc>
                <a:spcPct val="107000"/>
              </a:lnSpc>
              <a:spcBef>
                <a:spcPts val="0"/>
              </a:spcBef>
              <a:spcAft>
                <a:spcPts val="800"/>
              </a:spcAft>
            </a:pPr>
            <a:r>
              <a:rPr lang="en-US" sz="3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Section 2: Reporting of Activities: </a:t>
            </a:r>
            <a:r>
              <a:rPr lang="en-US" sz="3800" b="1" dirty="0">
                <a:solidFill>
                  <a:schemeClr val="bg1"/>
                </a:solidFill>
                <a:latin typeface="Arial" panose="020B0604020202020204" pitchFamily="34" charset="0"/>
                <a:ea typeface="Calibri" panose="020F0502020204030204" pitchFamily="34" charset="0"/>
                <a:cs typeface="Arial" panose="020B0604020202020204" pitchFamily="34" charset="0"/>
              </a:rPr>
              <a:t>Neighborhood Investment</a:t>
            </a:r>
            <a:endParaRPr lang="en-US" sz="38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DB7E1F-81A0-9063-0458-403ACCB5E9BA}"/>
              </a:ext>
            </a:extLst>
          </p:cNvPr>
          <p:cNvSpPr>
            <a:spLocks noGrp="1"/>
          </p:cNvSpPr>
          <p:nvPr>
            <p:ph idx="1"/>
          </p:nvPr>
        </p:nvSpPr>
        <p:spPr/>
        <p:txBody>
          <a:bodyPr>
            <a:normAutofit fontScale="55000" lnSpcReduction="20000"/>
          </a:bodyPr>
          <a:lstStyle/>
          <a:p>
            <a:r>
              <a:rPr lang="en-US" dirty="0"/>
              <a:t>Was this project in or served a qualified census tract? If served, how many?</a:t>
            </a:r>
          </a:p>
          <a:p>
            <a:r>
              <a:rPr lang="en-US" dirty="0"/>
              <a:t>Select which Equity Gap the project addresses and describe how:</a:t>
            </a:r>
          </a:p>
          <a:p>
            <a:pPr lvl="1"/>
            <a:r>
              <a:rPr lang="en-US" dirty="0"/>
              <a:t>Economic and/or Workforce Development</a:t>
            </a:r>
          </a:p>
          <a:p>
            <a:pPr lvl="1"/>
            <a:r>
              <a:rPr lang="en-US" dirty="0"/>
              <a:t>Revitalization/Blight Elimination</a:t>
            </a:r>
          </a:p>
          <a:p>
            <a:pPr lvl="1"/>
            <a:r>
              <a:rPr lang="en-US" dirty="0"/>
              <a:t>Housing/Homelessness</a:t>
            </a:r>
          </a:p>
          <a:p>
            <a:pPr lvl="1"/>
            <a:r>
              <a:rPr lang="en-US" dirty="0"/>
              <a:t>Vulnerable Populations (Shelters, Aging Resources, Seniors, Individuals with disabilities, etc.)</a:t>
            </a:r>
          </a:p>
          <a:p>
            <a:pPr lvl="1"/>
            <a:r>
              <a:rPr lang="en-US" dirty="0"/>
              <a:t>Other</a:t>
            </a:r>
          </a:p>
          <a:p>
            <a:r>
              <a:rPr lang="en-US" dirty="0"/>
              <a:t>Total Number of underserved reached during the Performance Period</a:t>
            </a:r>
          </a:p>
          <a:p>
            <a:pPr lvl="1"/>
            <a:r>
              <a:rPr lang="en-US" dirty="0"/>
              <a:t>Individuals</a:t>
            </a:r>
          </a:p>
          <a:p>
            <a:pPr lvl="1"/>
            <a:r>
              <a:rPr lang="en-US" dirty="0"/>
              <a:t>Populations</a:t>
            </a:r>
          </a:p>
          <a:p>
            <a:pPr lvl="2"/>
            <a:r>
              <a:rPr lang="en-US" dirty="0"/>
              <a:t>Describe which populations (</a:t>
            </a:r>
            <a:r>
              <a:rPr lang="en-US" i="1" dirty="0"/>
              <a:t>e.g.</a:t>
            </a:r>
            <a:r>
              <a:rPr lang="en-US" dirty="0"/>
              <a:t>, region, community…)</a:t>
            </a:r>
          </a:p>
          <a:p>
            <a:pPr lvl="1"/>
            <a:r>
              <a:rPr lang="en-US" dirty="0"/>
              <a:t>Housing Units created</a:t>
            </a:r>
          </a:p>
          <a:p>
            <a:pPr lvl="1"/>
            <a:r>
              <a:rPr lang="en-US" dirty="0"/>
              <a:t>Other (describe)</a:t>
            </a:r>
          </a:p>
          <a:p>
            <a:r>
              <a:rPr lang="en-US" dirty="0"/>
              <a:t>Are all capital projects funded under this grant agreement completed? If not, list when the project will be completed.</a:t>
            </a:r>
          </a:p>
          <a:p>
            <a:endParaRPr lang="en-US" dirty="0"/>
          </a:p>
        </p:txBody>
      </p:sp>
      <p:sp>
        <p:nvSpPr>
          <p:cNvPr id="4" name="Slide Number Placeholder 2">
            <a:extLst>
              <a:ext uri="{FF2B5EF4-FFF2-40B4-BE49-F238E27FC236}">
                <a16:creationId xmlns:a16="http://schemas.microsoft.com/office/drawing/2014/main" id="{497D1519-1F01-474B-9F4A-7FD140E10694}"/>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25</a:t>
            </a:fld>
            <a:endParaRPr lang="en-US" dirty="0"/>
          </a:p>
        </p:txBody>
      </p:sp>
    </p:spTree>
    <p:extLst>
      <p:ext uri="{BB962C8B-B14F-4D97-AF65-F5344CB8AC3E}">
        <p14:creationId xmlns:p14="http://schemas.microsoft.com/office/powerpoint/2010/main" val="1209438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E939-918B-498A-975C-47D4501B65F8}"/>
              </a:ext>
            </a:extLst>
          </p:cNvPr>
          <p:cNvSpPr>
            <a:spLocks noGrp="1"/>
          </p:cNvSpPr>
          <p:nvPr>
            <p:ph type="title"/>
          </p:nvPr>
        </p:nvSpPr>
        <p:spPr/>
        <p:txBody>
          <a:bodyPr/>
          <a:lstStyle/>
          <a:p>
            <a:r>
              <a:rPr lang="en-US" dirty="0"/>
              <a:t>Narrative Sections</a:t>
            </a:r>
          </a:p>
        </p:txBody>
      </p:sp>
    </p:spTree>
    <p:extLst>
      <p:ext uri="{BB962C8B-B14F-4D97-AF65-F5344CB8AC3E}">
        <p14:creationId xmlns:p14="http://schemas.microsoft.com/office/powerpoint/2010/main" val="849156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7A3669-9417-7FAF-6F30-2C5056000DC0}"/>
              </a:ext>
            </a:extLst>
          </p:cNvPr>
          <p:cNvSpPr>
            <a:spLocks noGrp="1"/>
          </p:cNvSpPr>
          <p:nvPr>
            <p:ph type="title"/>
          </p:nvPr>
        </p:nvSpPr>
        <p:spPr/>
        <p:txBody>
          <a:bodyPr>
            <a:normAutofit fontScale="90000"/>
          </a:bodyPr>
          <a:lstStyle/>
          <a:p>
            <a:r>
              <a:rPr lang="en-US" dirty="0"/>
              <a:t>Narrative Sections</a:t>
            </a:r>
          </a:p>
        </p:txBody>
      </p:sp>
      <p:sp>
        <p:nvSpPr>
          <p:cNvPr id="2" name="Content Placeholder 1">
            <a:extLst>
              <a:ext uri="{FF2B5EF4-FFF2-40B4-BE49-F238E27FC236}">
                <a16:creationId xmlns:a16="http://schemas.microsoft.com/office/drawing/2014/main" id="{FB24C314-A34E-4877-B4A4-38DFA1354C25}"/>
              </a:ext>
            </a:extLst>
          </p:cNvPr>
          <p:cNvSpPr>
            <a:spLocks noGrp="1"/>
          </p:cNvSpPr>
          <p:nvPr>
            <p:ph idx="1"/>
          </p:nvPr>
        </p:nvSpPr>
        <p:spPr/>
        <p:txBody>
          <a:bodyPr>
            <a:normAutofit fontScale="92500" lnSpcReduction="10000"/>
          </a:bodyPr>
          <a:lstStyle/>
          <a:p>
            <a:r>
              <a:rPr lang="en-US" sz="2800" b="0" i="0" dirty="0">
                <a:solidFill>
                  <a:srgbClr val="000000"/>
                </a:solidFill>
                <a:effectLst/>
              </a:rPr>
              <a:t>These sections provide an opportunity to tell the story of the impact of your grant and share your successes.</a:t>
            </a:r>
          </a:p>
          <a:p>
            <a:r>
              <a:rPr lang="en-US" sz="2800" dirty="0">
                <a:solidFill>
                  <a:srgbClr val="000000"/>
                </a:solidFill>
              </a:rPr>
              <a:t>They can contain statistical information about programs but may also include anecdotal evidence or stories of individuals served.</a:t>
            </a:r>
            <a:endParaRPr lang="en-US" sz="2800" b="0" i="0" dirty="0">
              <a:solidFill>
                <a:srgbClr val="000000"/>
              </a:solidFill>
              <a:effectLst/>
            </a:endParaRPr>
          </a:p>
          <a:p>
            <a:r>
              <a:rPr lang="en-US" sz="2800" b="0" i="0" dirty="0">
                <a:solidFill>
                  <a:srgbClr val="000000"/>
                </a:solidFill>
                <a:effectLst/>
              </a:rPr>
              <a:t>These should </a:t>
            </a:r>
            <a:r>
              <a:rPr lang="en-US" sz="2800" b="1" i="0" dirty="0">
                <a:solidFill>
                  <a:srgbClr val="000000"/>
                </a:solidFill>
                <a:effectLst/>
              </a:rPr>
              <a:t>NOT</a:t>
            </a:r>
            <a:r>
              <a:rPr lang="en-US" sz="2800" b="0" i="0" dirty="0">
                <a:solidFill>
                  <a:srgbClr val="000000"/>
                </a:solidFill>
                <a:effectLst/>
              </a:rPr>
              <a:t> simply copy the Scope of Work or Semi-Annual Report, but should provide an accurate accounting of program outcomes.</a:t>
            </a:r>
          </a:p>
          <a:p>
            <a:r>
              <a:rPr lang="en-US" sz="2800" i="0" dirty="0">
                <a:solidFill>
                  <a:srgbClr val="000000"/>
                </a:solidFill>
                <a:effectLst/>
              </a:rPr>
              <a:t>Be specific </a:t>
            </a:r>
            <a:r>
              <a:rPr lang="en-US" sz="2800" b="0" i="0" dirty="0">
                <a:solidFill>
                  <a:srgbClr val="000000"/>
                </a:solidFill>
                <a:effectLst/>
              </a:rPr>
              <a:t>in your comparison to the objectives of the scope of work. </a:t>
            </a:r>
          </a:p>
          <a:p>
            <a:r>
              <a:rPr lang="en-US" sz="2800" b="0" i="0" dirty="0">
                <a:solidFill>
                  <a:srgbClr val="000000"/>
                </a:solidFill>
                <a:effectLst/>
              </a:rPr>
              <a:t>Be thorough, but concise—4,000-character limit. </a:t>
            </a:r>
          </a:p>
          <a:p>
            <a:r>
              <a:rPr lang="en-US" sz="2800" dirty="0">
                <a:solidFill>
                  <a:srgbClr val="000000"/>
                </a:solidFill>
              </a:rPr>
              <a:t>You will have the opportunity to attach supporting documentation or supplemental information if it will not fit within the character limit.</a:t>
            </a:r>
            <a:endParaRPr lang="en-US" sz="2800" b="0" i="0" dirty="0">
              <a:solidFill>
                <a:srgbClr val="000000"/>
              </a:solidFill>
              <a:effectLst/>
            </a:endParaRPr>
          </a:p>
          <a:p>
            <a:endParaRPr lang="en-US" dirty="0"/>
          </a:p>
        </p:txBody>
      </p:sp>
      <p:sp>
        <p:nvSpPr>
          <p:cNvPr id="4" name="Slide Number Placeholder 2">
            <a:extLst>
              <a:ext uri="{FF2B5EF4-FFF2-40B4-BE49-F238E27FC236}">
                <a16:creationId xmlns:a16="http://schemas.microsoft.com/office/drawing/2014/main" id="{81877308-1C6B-4760-9B07-30DB9FD4A21E}"/>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27</a:t>
            </a:fld>
            <a:endParaRPr lang="en-US" dirty="0"/>
          </a:p>
        </p:txBody>
      </p:sp>
    </p:spTree>
    <p:extLst>
      <p:ext uri="{BB962C8B-B14F-4D97-AF65-F5344CB8AC3E}">
        <p14:creationId xmlns:p14="http://schemas.microsoft.com/office/powerpoint/2010/main" val="1503684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975FB9B-2278-F5B9-5F52-455DF0D1370A}"/>
              </a:ext>
            </a:extLst>
          </p:cNvPr>
          <p:cNvGraphicFramePr/>
          <p:nvPr>
            <p:extLst>
              <p:ext uri="{D42A27DB-BD31-4B8C-83A1-F6EECF244321}">
                <p14:modId xmlns:p14="http://schemas.microsoft.com/office/powerpoint/2010/main" val="2035271075"/>
              </p:ext>
            </p:extLst>
          </p:nvPr>
        </p:nvGraphicFramePr>
        <p:xfrm>
          <a:off x="559293" y="363984"/>
          <a:ext cx="10528917" cy="5690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47C19EB-2AB0-43AB-8C15-46EA58581DC1}"/>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28</a:t>
            </a:fld>
            <a:endParaRPr lang="en-US" dirty="0"/>
          </a:p>
        </p:txBody>
      </p:sp>
    </p:spTree>
    <p:extLst>
      <p:ext uri="{BB962C8B-B14F-4D97-AF65-F5344CB8AC3E}">
        <p14:creationId xmlns:p14="http://schemas.microsoft.com/office/powerpoint/2010/main" val="265657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8FEA67-662A-0B69-B468-95A396891343}"/>
              </a:ext>
            </a:extLst>
          </p:cNvPr>
          <p:cNvSpPr>
            <a:spLocks noGrp="1"/>
          </p:cNvSpPr>
          <p:nvPr>
            <p:ph type="title"/>
          </p:nvPr>
        </p:nvSpPr>
        <p:spPr/>
        <p:txBody>
          <a:bodyPr/>
          <a:lstStyle/>
          <a:p>
            <a:r>
              <a:rPr lang="en-US" dirty="0"/>
              <a:t>Narrative Sections: Accomplishments</a:t>
            </a:r>
          </a:p>
        </p:txBody>
      </p:sp>
      <p:sp>
        <p:nvSpPr>
          <p:cNvPr id="5" name="Content Placeholder 4">
            <a:extLst>
              <a:ext uri="{FF2B5EF4-FFF2-40B4-BE49-F238E27FC236}">
                <a16:creationId xmlns:a16="http://schemas.microsoft.com/office/drawing/2014/main" id="{25927562-6E6D-3429-238D-4497D52359B4}"/>
              </a:ext>
            </a:extLst>
          </p:cNvPr>
          <p:cNvSpPr>
            <a:spLocks noGrp="1"/>
          </p:cNvSpPr>
          <p:nvPr>
            <p:ph idx="1"/>
          </p:nvPr>
        </p:nvSpPr>
        <p:spPr>
          <a:xfrm>
            <a:off x="393544" y="3526971"/>
            <a:ext cx="11236959" cy="2412683"/>
          </a:xfrm>
        </p:spPr>
        <p:txBody>
          <a:bodyPr vert="horz" lIns="91440" tIns="45720" rIns="91440" bIns="45720" rtlCol="0" anchor="t">
            <a:normAutofit lnSpcReduction="10000"/>
          </a:bodyPr>
          <a:lstStyle/>
          <a:p>
            <a:r>
              <a:rPr lang="en-US" dirty="0"/>
              <a:t>Grantees in all programs will be asked to itemize their accomplishments. </a:t>
            </a:r>
          </a:p>
          <a:p>
            <a:r>
              <a:rPr lang="en-US" dirty="0"/>
              <a:t>Provide details and statistics to show how well you have met the goals of your Scope of Work.</a:t>
            </a:r>
            <a:endParaRPr lang="en-US" dirty="0">
              <a:ea typeface="Calibri"/>
              <a:cs typeface="Calibri"/>
            </a:endParaRPr>
          </a:p>
          <a:p>
            <a:r>
              <a:rPr lang="en-US" dirty="0"/>
              <a:t>Be specific about the things that went well or better than expected.</a:t>
            </a:r>
            <a:endParaRPr lang="en-US" dirty="0">
              <a:ea typeface="Calibri"/>
              <a:cs typeface="Calibri"/>
            </a:endParaRPr>
          </a:p>
        </p:txBody>
      </p:sp>
      <p:pic>
        <p:nvPicPr>
          <p:cNvPr id="8" name="Content Placeholder 7" descr="Screenshot of the &quot;Accomplishments&quot; narrative section. ">
            <a:extLst>
              <a:ext uri="{FF2B5EF4-FFF2-40B4-BE49-F238E27FC236}">
                <a16:creationId xmlns:a16="http://schemas.microsoft.com/office/drawing/2014/main" id="{BAFB32A1-C21A-8C66-5501-CD2F74060E74}"/>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6665" b="62867"/>
          <a:stretch/>
        </p:blipFill>
        <p:spPr>
          <a:xfrm>
            <a:off x="953293" y="1825068"/>
            <a:ext cx="10285413" cy="1325562"/>
          </a:xfrm>
        </p:spPr>
      </p:pic>
      <p:sp>
        <p:nvSpPr>
          <p:cNvPr id="6" name="Slide Number Placeholder 2">
            <a:extLst>
              <a:ext uri="{FF2B5EF4-FFF2-40B4-BE49-F238E27FC236}">
                <a16:creationId xmlns:a16="http://schemas.microsoft.com/office/drawing/2014/main" id="{2D66C771-0A51-489F-98C9-AE3E6D3B499E}"/>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29</a:t>
            </a:fld>
            <a:endParaRPr lang="en-US" dirty="0"/>
          </a:p>
        </p:txBody>
      </p:sp>
    </p:spTree>
    <p:extLst>
      <p:ext uri="{BB962C8B-B14F-4D97-AF65-F5344CB8AC3E}">
        <p14:creationId xmlns:p14="http://schemas.microsoft.com/office/powerpoint/2010/main" val="203945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EEF8-AB2C-4628-9637-22E305F5296F}"/>
              </a:ext>
            </a:extLst>
          </p:cNvPr>
          <p:cNvSpPr>
            <a:spLocks noGrp="1"/>
          </p:cNvSpPr>
          <p:nvPr>
            <p:ph type="title"/>
          </p:nvPr>
        </p:nvSpPr>
        <p:spPr/>
        <p:txBody>
          <a:bodyPr/>
          <a:lstStyle/>
          <a:p>
            <a:r>
              <a:rPr lang="en-US" dirty="0"/>
              <a:t>Legal Disclaimer</a:t>
            </a:r>
          </a:p>
        </p:txBody>
      </p:sp>
      <p:sp>
        <p:nvSpPr>
          <p:cNvPr id="3" name="Slide Number Placeholder 2">
            <a:extLst>
              <a:ext uri="{FF2B5EF4-FFF2-40B4-BE49-F238E27FC236}">
                <a16:creationId xmlns:a16="http://schemas.microsoft.com/office/drawing/2014/main" id="{F64FDB7B-9187-4057-A7F1-441FFCB74496}"/>
              </a:ext>
            </a:extLst>
          </p:cNvPr>
          <p:cNvSpPr>
            <a:spLocks noGrp="1"/>
          </p:cNvSpPr>
          <p:nvPr>
            <p:ph type="sldNum" sz="quarter" idx="12"/>
          </p:nvPr>
        </p:nvSpPr>
        <p:spPr/>
        <p:txBody>
          <a:bodyPr/>
          <a:lstStyle/>
          <a:p>
            <a:fld id="{B212C38A-D241-7041-9EFC-6446870ABFAA}" type="slidenum">
              <a:rPr lang="en-US" smtClean="0"/>
              <a:t>3</a:t>
            </a:fld>
            <a:endParaRPr lang="en-US" dirty="0"/>
          </a:p>
        </p:txBody>
      </p:sp>
      <p:sp>
        <p:nvSpPr>
          <p:cNvPr id="4" name="Content Placeholder 3">
            <a:extLst>
              <a:ext uri="{FF2B5EF4-FFF2-40B4-BE49-F238E27FC236}">
                <a16:creationId xmlns:a16="http://schemas.microsoft.com/office/drawing/2014/main" id="{FBC289CF-E76D-4FDA-B81C-58AD69E8F00A}"/>
              </a:ext>
            </a:extLst>
          </p:cNvPr>
          <p:cNvSpPr>
            <a:spLocks noGrp="1"/>
          </p:cNvSpPr>
          <p:nvPr>
            <p:ph idx="1"/>
          </p:nvPr>
        </p:nvSpPr>
        <p:spPr/>
        <p:txBody>
          <a:bodyPr/>
          <a:lstStyle/>
          <a:p>
            <a:r>
              <a:rPr lang="en-US" dirty="0"/>
              <a:t>FORVIS presenters are not providing legal advice. This presentation is meant to be an overview of Closeout processes for the Wisconsin DOA Program Grantees and should not be taken as legal guidance from DOA, WEDC, or FORVIS. </a:t>
            </a:r>
          </a:p>
          <a:p>
            <a:r>
              <a:rPr lang="en-US" dirty="0"/>
              <a:t>Program Grantees should direct specific questions to the program inbox that they use to correspond with DOA representatives.</a:t>
            </a:r>
          </a:p>
          <a:p>
            <a:endParaRPr lang="en-US" dirty="0"/>
          </a:p>
        </p:txBody>
      </p:sp>
    </p:spTree>
    <p:extLst>
      <p:ext uri="{BB962C8B-B14F-4D97-AF65-F5344CB8AC3E}">
        <p14:creationId xmlns:p14="http://schemas.microsoft.com/office/powerpoint/2010/main" val="398255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2871-7941-AAEA-7125-878F413DADB8}"/>
              </a:ext>
            </a:extLst>
          </p:cNvPr>
          <p:cNvSpPr>
            <a:spLocks noGrp="1"/>
          </p:cNvSpPr>
          <p:nvPr>
            <p:ph type="title"/>
          </p:nvPr>
        </p:nvSpPr>
        <p:spPr>
          <a:xfrm>
            <a:off x="477520" y="1"/>
            <a:ext cx="11445306" cy="1574800"/>
          </a:xfrm>
        </p:spPr>
        <p:txBody>
          <a:bodyPr/>
          <a:lstStyle/>
          <a:p>
            <a:r>
              <a:rPr lang="en-US" dirty="0"/>
              <a:t>Narrative Sections: COVID-19 Recovery Impact</a:t>
            </a:r>
          </a:p>
        </p:txBody>
      </p:sp>
      <p:pic>
        <p:nvPicPr>
          <p:cNvPr id="11" name="Content Placeholder 10" descr="Screenshot of the &quot;Covid Recovery Impact&quot; narrative question. ">
            <a:extLst>
              <a:ext uri="{FF2B5EF4-FFF2-40B4-BE49-F238E27FC236}">
                <a16:creationId xmlns:a16="http://schemas.microsoft.com/office/drawing/2014/main" id="{5AC06A8B-A37A-A199-84F0-9610A56E60EA}"/>
              </a:ext>
            </a:extLst>
          </p:cNvPr>
          <p:cNvPicPr>
            <a:picLocks noGrp="1" noChangeAspect="1"/>
          </p:cNvPicPr>
          <p:nvPr>
            <p:ph idx="1"/>
          </p:nvPr>
        </p:nvPicPr>
        <p:blipFill>
          <a:blip r:embed="rId3"/>
          <a:stretch>
            <a:fillRect/>
          </a:stretch>
        </p:blipFill>
        <p:spPr>
          <a:xfrm>
            <a:off x="2644597" y="1869606"/>
            <a:ext cx="6902805" cy="1206562"/>
          </a:xfrm>
        </p:spPr>
      </p:pic>
      <p:sp>
        <p:nvSpPr>
          <p:cNvPr id="4" name="Content Placeholder 3">
            <a:extLst>
              <a:ext uri="{FF2B5EF4-FFF2-40B4-BE49-F238E27FC236}">
                <a16:creationId xmlns:a16="http://schemas.microsoft.com/office/drawing/2014/main" id="{75BFC83F-5F34-B9C2-FB24-8A0A4038C61F}"/>
              </a:ext>
            </a:extLst>
          </p:cNvPr>
          <p:cNvSpPr>
            <a:spLocks noGrp="1"/>
          </p:cNvSpPr>
          <p:nvPr>
            <p:ph sz="half" idx="4294967295"/>
          </p:nvPr>
        </p:nvSpPr>
        <p:spPr>
          <a:xfrm>
            <a:off x="477521" y="3370973"/>
            <a:ext cx="11236959" cy="2693925"/>
          </a:xfrm>
        </p:spPr>
        <p:txBody>
          <a:bodyPr vert="horz" lIns="91440" tIns="45720" rIns="91440" bIns="45720" rtlCol="0" anchor="t">
            <a:normAutofit fontScale="47500" lnSpcReduction="20000"/>
          </a:bodyPr>
          <a:lstStyle/>
          <a:p>
            <a:r>
              <a:rPr lang="en-US" sz="3300" b="1" dirty="0"/>
              <a:t>Equitable Recovery: </a:t>
            </a:r>
            <a:r>
              <a:rPr lang="en-US" sz="3300" dirty="0"/>
              <a:t>…Helped you provide services, programming, or build capacity to increase equity and eliminate disparities from the negative economic impacts of COVID-19 in economic, educational, health, housing, and/or environmental areas?</a:t>
            </a:r>
          </a:p>
          <a:p>
            <a:r>
              <a:rPr lang="en-US" sz="3300" b="1" dirty="0"/>
              <a:t>Health Care Infrastructure: </a:t>
            </a:r>
            <a:r>
              <a:rPr lang="en-US" sz="3300" dirty="0"/>
              <a:t>…Helped your organization build additional capacity for care, increase access to healthcare for underserved communities, or increase the ability to respond to future public health emergencies?</a:t>
            </a:r>
          </a:p>
          <a:p>
            <a:r>
              <a:rPr lang="en-US" sz="3300" b="1" dirty="0"/>
              <a:t>Neighborhood Investment: </a:t>
            </a:r>
            <a:r>
              <a:rPr lang="en-US" sz="3300" dirty="0"/>
              <a:t>…Helped you deliver public services to underserved individuals and populations in your community, including building new or improving facilities for housing, workforce development, or transit opportunities?</a:t>
            </a:r>
          </a:p>
          <a:p>
            <a:r>
              <a:rPr lang="en-US" sz="3300" b="1" dirty="0"/>
              <a:t>Tourism Capital: </a:t>
            </a:r>
            <a:r>
              <a:rPr lang="en-US" sz="3300" dirty="0"/>
              <a:t>…Helped your organization bolster the Wisconsin tourism industry?  How many tourism jobs created? Include how the tourism industry in your region benefitted from your specific activities.</a:t>
            </a:r>
            <a:endParaRPr lang="en-US" sz="3300" dirty="0">
              <a:cs typeface="Calibri"/>
            </a:endParaRPr>
          </a:p>
          <a:p>
            <a:endParaRPr lang="en-US" dirty="0"/>
          </a:p>
        </p:txBody>
      </p:sp>
      <p:sp>
        <p:nvSpPr>
          <p:cNvPr id="5" name="Slide Number Placeholder 2">
            <a:extLst>
              <a:ext uri="{FF2B5EF4-FFF2-40B4-BE49-F238E27FC236}">
                <a16:creationId xmlns:a16="http://schemas.microsoft.com/office/drawing/2014/main" id="{25FB7D37-7FF3-4575-9CD9-F2C2AEA1157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30</a:t>
            </a:fld>
            <a:endParaRPr lang="en-US" dirty="0"/>
          </a:p>
        </p:txBody>
      </p:sp>
    </p:spTree>
    <p:extLst>
      <p:ext uri="{BB962C8B-B14F-4D97-AF65-F5344CB8AC3E}">
        <p14:creationId xmlns:p14="http://schemas.microsoft.com/office/powerpoint/2010/main" val="3721962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5F44-C0AF-B2A5-BF15-1DAF9F5D9B66}"/>
              </a:ext>
            </a:extLst>
          </p:cNvPr>
          <p:cNvSpPr>
            <a:spLocks noGrp="1"/>
          </p:cNvSpPr>
          <p:nvPr>
            <p:ph type="title"/>
          </p:nvPr>
        </p:nvSpPr>
        <p:spPr/>
        <p:txBody>
          <a:bodyPr vert="horz" lIns="91440" tIns="45720" rIns="91440" bIns="45720" rtlCol="0" anchor="ctr">
            <a:normAutofit/>
          </a:bodyPr>
          <a:lstStyle/>
          <a:p>
            <a:r>
              <a:rPr lang="en-US" sz="4100" kern="1200" dirty="0"/>
              <a:t>Narrative Sections</a:t>
            </a:r>
            <a:r>
              <a:rPr lang="en-US" sz="4100" dirty="0"/>
              <a:t>: Challenges</a:t>
            </a:r>
            <a:r>
              <a:rPr lang="en-US" sz="4100" kern="1200" dirty="0"/>
              <a:t> </a:t>
            </a:r>
          </a:p>
        </p:txBody>
      </p:sp>
      <p:pic>
        <p:nvPicPr>
          <p:cNvPr id="6" name="Content Placeholder 5" descr="Image of question asking about &quot;Challenges&quot; in the Closeout form">
            <a:extLst>
              <a:ext uri="{FF2B5EF4-FFF2-40B4-BE49-F238E27FC236}">
                <a16:creationId xmlns:a16="http://schemas.microsoft.com/office/drawing/2014/main" id="{41DA1A04-B3C0-E3AC-BC42-8321CBE3DB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0072"/>
          <a:stretch/>
        </p:blipFill>
        <p:spPr>
          <a:xfrm>
            <a:off x="1115117" y="1935980"/>
            <a:ext cx="9961765" cy="1304370"/>
          </a:xfrm>
          <a:prstGeom prst="rect">
            <a:avLst/>
          </a:prstGeom>
        </p:spPr>
      </p:pic>
      <p:sp>
        <p:nvSpPr>
          <p:cNvPr id="3" name="Content Placeholder 2">
            <a:extLst>
              <a:ext uri="{FF2B5EF4-FFF2-40B4-BE49-F238E27FC236}">
                <a16:creationId xmlns:a16="http://schemas.microsoft.com/office/drawing/2014/main" id="{84A8EB3E-F109-0CED-A9ED-D54539151718}"/>
              </a:ext>
            </a:extLst>
          </p:cNvPr>
          <p:cNvSpPr>
            <a:spLocks noGrp="1"/>
          </p:cNvSpPr>
          <p:nvPr>
            <p:ph sz="half" idx="4294967295"/>
          </p:nvPr>
        </p:nvSpPr>
        <p:spPr>
          <a:xfrm>
            <a:off x="1115117" y="3792299"/>
            <a:ext cx="9961765" cy="1677988"/>
          </a:xfrm>
        </p:spPr>
        <p:txBody>
          <a:bodyPr vert="horz" lIns="91440" tIns="45720" rIns="91440" bIns="45720" rtlCol="0" anchor="ctr">
            <a:normAutofit fontScale="92500" lnSpcReduction="10000"/>
          </a:bodyPr>
          <a:lstStyle/>
          <a:p>
            <a:r>
              <a:rPr lang="en-US" sz="2400" dirty="0"/>
              <a:t>Grantees in all programs will be asked to identify any challenges they faced or had to overcome. </a:t>
            </a:r>
          </a:p>
          <a:p>
            <a:r>
              <a:rPr lang="en-US" sz="2400" dirty="0"/>
              <a:t>Be specific about these difficulties and how you were able to address them.</a:t>
            </a:r>
            <a:endParaRPr lang="en-US" sz="2400" dirty="0">
              <a:ea typeface="Calibri"/>
              <a:cs typeface="Calibri"/>
            </a:endParaRPr>
          </a:p>
          <a:p>
            <a:r>
              <a:rPr lang="en-US" sz="2400" dirty="0"/>
              <a:t>Be analytical about why these challenges were unique to your project.</a:t>
            </a:r>
            <a:endParaRPr lang="en-US" sz="2400" dirty="0">
              <a:ea typeface="Calibri"/>
              <a:cs typeface="Calibri"/>
            </a:endParaRPr>
          </a:p>
        </p:txBody>
      </p:sp>
      <p:sp>
        <p:nvSpPr>
          <p:cNvPr id="5" name="Slide Number Placeholder 2">
            <a:extLst>
              <a:ext uri="{FF2B5EF4-FFF2-40B4-BE49-F238E27FC236}">
                <a16:creationId xmlns:a16="http://schemas.microsoft.com/office/drawing/2014/main" id="{AB32D6CC-11C8-473E-99B6-3FF3238A0656}"/>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31</a:t>
            </a:fld>
            <a:endParaRPr lang="en-US" dirty="0"/>
          </a:p>
        </p:txBody>
      </p:sp>
    </p:spTree>
    <p:extLst>
      <p:ext uri="{BB962C8B-B14F-4D97-AF65-F5344CB8AC3E}">
        <p14:creationId xmlns:p14="http://schemas.microsoft.com/office/powerpoint/2010/main" val="2632929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C507-A12C-1449-1D7C-13DB2FF10182}"/>
              </a:ext>
            </a:extLst>
          </p:cNvPr>
          <p:cNvSpPr>
            <a:spLocks noGrp="1"/>
          </p:cNvSpPr>
          <p:nvPr>
            <p:ph type="title"/>
          </p:nvPr>
        </p:nvSpPr>
        <p:spPr/>
        <p:txBody>
          <a:bodyPr/>
          <a:lstStyle/>
          <a:p>
            <a:r>
              <a:rPr lang="en-US" dirty="0"/>
              <a:t>Narrative Sections: Success Stories</a:t>
            </a:r>
          </a:p>
        </p:txBody>
      </p:sp>
      <p:sp>
        <p:nvSpPr>
          <p:cNvPr id="4" name="Content Placeholder 3">
            <a:extLst>
              <a:ext uri="{FF2B5EF4-FFF2-40B4-BE49-F238E27FC236}">
                <a16:creationId xmlns:a16="http://schemas.microsoft.com/office/drawing/2014/main" id="{1E9AE0A4-4764-B719-6F98-5537217F7ACC}"/>
              </a:ext>
            </a:extLst>
          </p:cNvPr>
          <p:cNvSpPr>
            <a:spLocks noGrp="1"/>
          </p:cNvSpPr>
          <p:nvPr>
            <p:ph idx="1"/>
          </p:nvPr>
        </p:nvSpPr>
        <p:spPr>
          <a:xfrm>
            <a:off x="477520" y="3545632"/>
            <a:ext cx="11236959" cy="2491733"/>
          </a:xfrm>
        </p:spPr>
        <p:txBody>
          <a:bodyPr>
            <a:normAutofit fontScale="85000" lnSpcReduction="20000"/>
          </a:bodyPr>
          <a:lstStyle/>
          <a:p>
            <a:r>
              <a:rPr lang="en-US" sz="2800" dirty="0"/>
              <a:t>Grantees in all programs will have the opportunity to share any success stories from their experience with the grant award.</a:t>
            </a:r>
          </a:p>
          <a:p>
            <a:r>
              <a:rPr lang="en-US" dirty="0"/>
              <a:t>While this section is optional, grantees are encouraged to use this space to tell their story.</a:t>
            </a:r>
          </a:p>
          <a:p>
            <a:r>
              <a:rPr lang="en-US" dirty="0"/>
              <a:t>This is a supplement to your Accomplishments; if you have outstanding stories to mention or particular narratives to highlight that cannot fit in that section, highlight them here.</a:t>
            </a:r>
          </a:p>
        </p:txBody>
      </p:sp>
      <p:pic>
        <p:nvPicPr>
          <p:cNvPr id="5" name="Picture 4" descr="Screenshot of narrative question &quot;Success Stories&quot; in the Closeout form">
            <a:extLst>
              <a:ext uri="{FF2B5EF4-FFF2-40B4-BE49-F238E27FC236}">
                <a16:creationId xmlns:a16="http://schemas.microsoft.com/office/drawing/2014/main" id="{D60EB26F-D6D8-8194-8B93-C306A98A0DA7}"/>
              </a:ext>
            </a:extLst>
          </p:cNvPr>
          <p:cNvPicPr>
            <a:picLocks noChangeAspect="1"/>
          </p:cNvPicPr>
          <p:nvPr/>
        </p:nvPicPr>
        <p:blipFill>
          <a:blip r:embed="rId2"/>
          <a:stretch>
            <a:fillRect/>
          </a:stretch>
        </p:blipFill>
        <p:spPr>
          <a:xfrm>
            <a:off x="1072877" y="1847223"/>
            <a:ext cx="10046245" cy="1332540"/>
          </a:xfrm>
          <a:prstGeom prst="rect">
            <a:avLst/>
          </a:prstGeom>
        </p:spPr>
      </p:pic>
      <p:sp>
        <p:nvSpPr>
          <p:cNvPr id="6" name="Slide Number Placeholder 2">
            <a:extLst>
              <a:ext uri="{FF2B5EF4-FFF2-40B4-BE49-F238E27FC236}">
                <a16:creationId xmlns:a16="http://schemas.microsoft.com/office/drawing/2014/main" id="{A4FAB675-870B-4DB4-9A59-39917A52909F}"/>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32</a:t>
            </a:fld>
            <a:endParaRPr lang="en-US" dirty="0"/>
          </a:p>
        </p:txBody>
      </p:sp>
    </p:spTree>
    <p:extLst>
      <p:ext uri="{BB962C8B-B14F-4D97-AF65-F5344CB8AC3E}">
        <p14:creationId xmlns:p14="http://schemas.microsoft.com/office/powerpoint/2010/main" val="622055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F178-7421-DA15-AC9D-3EE12777FB57}"/>
              </a:ext>
            </a:extLst>
          </p:cNvPr>
          <p:cNvSpPr>
            <a:spLocks noGrp="1"/>
          </p:cNvSpPr>
          <p:nvPr>
            <p:ph type="title"/>
          </p:nvPr>
        </p:nvSpPr>
        <p:spPr/>
        <p:txBody>
          <a:bodyPr vert="horz" lIns="91440" tIns="45720" rIns="91440" bIns="45720" rtlCol="0" anchor="ctr">
            <a:normAutofit/>
          </a:bodyPr>
          <a:lstStyle/>
          <a:p>
            <a:r>
              <a:rPr lang="en-US" sz="3000" kern="1200" dirty="0">
                <a:solidFill>
                  <a:schemeClr val="tx1"/>
                </a:solidFill>
              </a:rPr>
              <a:t>Attaching Supplemental Documents</a:t>
            </a:r>
          </a:p>
        </p:txBody>
      </p:sp>
      <p:sp>
        <p:nvSpPr>
          <p:cNvPr id="3" name="Content Placeholder 2">
            <a:extLst>
              <a:ext uri="{FF2B5EF4-FFF2-40B4-BE49-F238E27FC236}">
                <a16:creationId xmlns:a16="http://schemas.microsoft.com/office/drawing/2014/main" id="{26DD4F66-4D97-998D-DBA0-12C07E61BD48}"/>
              </a:ext>
            </a:extLst>
          </p:cNvPr>
          <p:cNvSpPr>
            <a:spLocks noGrp="1"/>
          </p:cNvSpPr>
          <p:nvPr>
            <p:ph idx="1"/>
          </p:nvPr>
        </p:nvSpPr>
        <p:spPr>
          <a:xfrm>
            <a:off x="300238" y="727456"/>
            <a:ext cx="11236959" cy="2608366"/>
          </a:xfrm>
        </p:spPr>
        <p:txBody>
          <a:bodyPr vert="horz" lIns="91440" tIns="45720" rIns="91440" bIns="45720" rtlCol="0" anchor="ctr">
            <a:normAutofit/>
          </a:bodyPr>
          <a:lstStyle/>
          <a:p>
            <a:r>
              <a:rPr lang="en-US" sz="2200" dirty="0"/>
              <a:t>To attach supplemental items (including documents and images), look for Optional yellow paper clip icons. </a:t>
            </a:r>
          </a:p>
          <a:p>
            <a:r>
              <a:rPr lang="en-US" sz="2200" dirty="0"/>
              <a:t>You can find these paper clip icons at the end of the Section 2 (Narratives). </a:t>
            </a:r>
          </a:p>
          <a:p>
            <a:endParaRPr lang="en-US" sz="2200" dirty="0"/>
          </a:p>
        </p:txBody>
      </p:sp>
      <p:pic>
        <p:nvPicPr>
          <p:cNvPr id="6" name="Picture 5" descr="Screenshot of DocuSign paper clip icons for attaching items. ">
            <a:extLst>
              <a:ext uri="{FF2B5EF4-FFF2-40B4-BE49-F238E27FC236}">
                <a16:creationId xmlns:a16="http://schemas.microsoft.com/office/drawing/2014/main" id="{4E677E1D-8C03-5658-F2E0-E4E161CF5276}"/>
              </a:ext>
            </a:extLst>
          </p:cNvPr>
          <p:cNvPicPr>
            <a:picLocks noChangeAspect="1"/>
          </p:cNvPicPr>
          <p:nvPr/>
        </p:nvPicPr>
        <p:blipFill rotWithShape="1">
          <a:blip r:embed="rId2"/>
          <a:srcRect l="23634" t="69302" r="34854" b="9931"/>
          <a:stretch/>
        </p:blipFill>
        <p:spPr>
          <a:xfrm>
            <a:off x="1341911" y="2789848"/>
            <a:ext cx="8793997" cy="2474623"/>
          </a:xfrm>
          <a:prstGeom prst="rect">
            <a:avLst/>
          </a:prstGeom>
        </p:spPr>
      </p:pic>
      <p:sp>
        <p:nvSpPr>
          <p:cNvPr id="5" name="Slide Number Placeholder 2">
            <a:extLst>
              <a:ext uri="{FF2B5EF4-FFF2-40B4-BE49-F238E27FC236}">
                <a16:creationId xmlns:a16="http://schemas.microsoft.com/office/drawing/2014/main" id="{4CD1A73E-9CFC-4D5C-A69A-93BF0D47E6C1}"/>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33</a:t>
            </a:fld>
            <a:endParaRPr lang="en-US" dirty="0"/>
          </a:p>
        </p:txBody>
      </p:sp>
    </p:spTree>
    <p:extLst>
      <p:ext uri="{BB962C8B-B14F-4D97-AF65-F5344CB8AC3E}">
        <p14:creationId xmlns:p14="http://schemas.microsoft.com/office/powerpoint/2010/main" val="948213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9F02-ADC3-3FA9-D62E-0551A86D08ED}"/>
              </a:ext>
            </a:extLst>
          </p:cNvPr>
          <p:cNvSpPr>
            <a:spLocks noGrp="1"/>
          </p:cNvSpPr>
          <p:nvPr>
            <p:ph type="title"/>
          </p:nvPr>
        </p:nvSpPr>
        <p:spPr>
          <a:xfrm>
            <a:off x="477520" y="410369"/>
            <a:ext cx="11236960" cy="820736"/>
          </a:xfrm>
        </p:spPr>
        <p:txBody>
          <a:bodyPr anchor="t">
            <a:normAutofit/>
          </a:bodyPr>
          <a:lstStyle/>
          <a:p>
            <a:r>
              <a:rPr lang="en-US" sz="4000" dirty="0"/>
              <a:t>Narratives: Best Practices </a:t>
            </a:r>
          </a:p>
        </p:txBody>
      </p:sp>
      <p:graphicFrame>
        <p:nvGraphicFramePr>
          <p:cNvPr id="7" name="Content Placeholder 4">
            <a:extLst>
              <a:ext uri="{FF2B5EF4-FFF2-40B4-BE49-F238E27FC236}">
                <a16:creationId xmlns:a16="http://schemas.microsoft.com/office/drawing/2014/main" id="{CB8648D3-EC1F-91E6-9336-C0287CF9E8D6}"/>
              </a:ext>
            </a:extLst>
          </p:cNvPr>
          <p:cNvGraphicFramePr>
            <a:graphicFrameLocks noGrp="1"/>
          </p:cNvGraphicFramePr>
          <p:nvPr>
            <p:ph idx="1"/>
            <p:extLst>
              <p:ext uri="{D42A27DB-BD31-4B8C-83A1-F6EECF244321}">
                <p14:modId xmlns:p14="http://schemas.microsoft.com/office/powerpoint/2010/main" val="682259699"/>
              </p:ext>
            </p:extLst>
          </p:nvPr>
        </p:nvGraphicFramePr>
        <p:xfrm>
          <a:off x="477838" y="1838325"/>
          <a:ext cx="11236325" cy="419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8DA7F0DF-13D9-4FBA-A31F-A9AB878764BB}"/>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34</a:t>
            </a:fld>
            <a:endParaRPr lang="en-US" dirty="0"/>
          </a:p>
        </p:txBody>
      </p:sp>
    </p:spTree>
    <p:extLst>
      <p:ext uri="{BB962C8B-B14F-4D97-AF65-F5344CB8AC3E}">
        <p14:creationId xmlns:p14="http://schemas.microsoft.com/office/powerpoint/2010/main" val="4251909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82E5C-E0CA-497C-19BD-7EAD59FE86E1}"/>
              </a:ext>
            </a:extLst>
          </p:cNvPr>
          <p:cNvSpPr>
            <a:spLocks noGrp="1"/>
          </p:cNvSpPr>
          <p:nvPr>
            <p:ph type="title"/>
          </p:nvPr>
        </p:nvSpPr>
        <p:spPr/>
        <p:txBody>
          <a:bodyPr/>
          <a:lstStyle/>
          <a:p>
            <a:r>
              <a:rPr lang="en-US" dirty="0"/>
              <a:t>Attestations</a:t>
            </a:r>
          </a:p>
        </p:txBody>
      </p:sp>
      <p:pic>
        <p:nvPicPr>
          <p:cNvPr id="6" name="Content Placeholder 5" descr="Screenshot image of the Section 3 of the Closeout Form. ">
            <a:extLst>
              <a:ext uri="{FF2B5EF4-FFF2-40B4-BE49-F238E27FC236}">
                <a16:creationId xmlns:a16="http://schemas.microsoft.com/office/drawing/2014/main" id="{068132A1-0627-7637-38C0-1CF34B09F6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3647" y="228600"/>
            <a:ext cx="6793506" cy="5808663"/>
          </a:xfrm>
          <a:prstGeom prst="rect">
            <a:avLst/>
          </a:prstGeom>
        </p:spPr>
      </p:pic>
      <p:sp>
        <p:nvSpPr>
          <p:cNvPr id="9" name="Content Placeholder 8">
            <a:extLst>
              <a:ext uri="{FF2B5EF4-FFF2-40B4-BE49-F238E27FC236}">
                <a16:creationId xmlns:a16="http://schemas.microsoft.com/office/drawing/2014/main" id="{F979F6BC-1879-2596-65BC-621879223ED4}"/>
              </a:ext>
            </a:extLst>
          </p:cNvPr>
          <p:cNvSpPr>
            <a:spLocks noGrp="1"/>
          </p:cNvSpPr>
          <p:nvPr>
            <p:ph idx="13"/>
          </p:nvPr>
        </p:nvSpPr>
        <p:spPr>
          <a:xfrm>
            <a:off x="279919" y="1132758"/>
            <a:ext cx="4077478" cy="4784035"/>
          </a:xfrm>
        </p:spPr>
        <p:txBody>
          <a:bodyPr vert="horz" lIns="91440" tIns="45720" rIns="91440" bIns="45720" rtlCol="0" anchor="t">
            <a:noAutofit/>
          </a:bodyPr>
          <a:lstStyle/>
          <a:p>
            <a:pPr marL="285750" indent="-285750">
              <a:spcBef>
                <a:spcPts val="600"/>
              </a:spcBef>
              <a:spcAft>
                <a:spcPts val="600"/>
              </a:spcAft>
              <a:buFont typeface="Wingdings" panose="05000000000000000000" pitchFamily="2" charset="2"/>
              <a:buChar char="§"/>
            </a:pPr>
            <a:r>
              <a:rPr lang="en-US" sz="1800" dirty="0"/>
              <a:t>Important to read through these carefully. </a:t>
            </a:r>
          </a:p>
          <a:p>
            <a:pPr marL="285750" indent="-285750">
              <a:spcBef>
                <a:spcPts val="600"/>
              </a:spcBef>
              <a:spcAft>
                <a:spcPts val="600"/>
              </a:spcAft>
              <a:buFont typeface="Wingdings" panose="05000000000000000000" pitchFamily="2" charset="2"/>
              <a:buChar char="§"/>
            </a:pPr>
            <a:r>
              <a:rPr lang="en-US" sz="1800" dirty="0"/>
              <a:t>Must be agreed to before submitting. </a:t>
            </a:r>
            <a:endParaRPr lang="en-US" sz="1800" dirty="0">
              <a:cs typeface="Calibri"/>
            </a:endParaRPr>
          </a:p>
          <a:p>
            <a:pPr marL="285750" indent="-285750">
              <a:spcBef>
                <a:spcPts val="600"/>
              </a:spcBef>
              <a:spcAft>
                <a:spcPts val="600"/>
              </a:spcAft>
              <a:buFont typeface="Wingdings" panose="05000000000000000000" pitchFamily="2" charset="2"/>
              <a:buChar char="§"/>
            </a:pPr>
            <a:r>
              <a:rPr lang="en-US" sz="1800" dirty="0"/>
              <a:t>After the grant is closed out, you must continue to retain any records related to the program funded by ARPA for </a:t>
            </a:r>
            <a:r>
              <a:rPr lang="en-US" sz="1800" b="1" dirty="0"/>
              <a:t>5 years </a:t>
            </a:r>
            <a:r>
              <a:rPr lang="en-US" sz="1800" dirty="0"/>
              <a:t>from the end of the performance period.  </a:t>
            </a:r>
            <a:endParaRPr lang="en-US" sz="1800" dirty="0">
              <a:cs typeface="Calibri"/>
            </a:endParaRPr>
          </a:p>
          <a:p>
            <a:pPr marL="285750" indent="-285750">
              <a:spcBef>
                <a:spcPts val="600"/>
              </a:spcBef>
              <a:spcAft>
                <a:spcPts val="600"/>
              </a:spcAft>
              <a:buFont typeface="Wingdings" panose="05000000000000000000" pitchFamily="2" charset="2"/>
              <a:buChar char="§"/>
            </a:pPr>
            <a:r>
              <a:rPr lang="en-US" sz="1800" dirty="0"/>
              <a:t>You are liable for the information contained within the Closeout form. </a:t>
            </a:r>
            <a:endParaRPr lang="en-US" sz="1800" dirty="0">
              <a:cs typeface="Calibri"/>
            </a:endParaRPr>
          </a:p>
        </p:txBody>
      </p:sp>
      <p:sp>
        <p:nvSpPr>
          <p:cNvPr id="5" name="Slide Number Placeholder 2">
            <a:extLst>
              <a:ext uri="{FF2B5EF4-FFF2-40B4-BE49-F238E27FC236}">
                <a16:creationId xmlns:a16="http://schemas.microsoft.com/office/drawing/2014/main" id="{48ABEF90-BE15-4BA5-AF29-4809A5498D79}"/>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35</a:t>
            </a:fld>
            <a:endParaRPr lang="en-US" dirty="0"/>
          </a:p>
        </p:txBody>
      </p:sp>
    </p:spTree>
    <p:extLst>
      <p:ext uri="{BB962C8B-B14F-4D97-AF65-F5344CB8AC3E}">
        <p14:creationId xmlns:p14="http://schemas.microsoft.com/office/powerpoint/2010/main" val="4117818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D100-8D27-FB7C-41E4-3443D7C077A6}"/>
              </a:ext>
            </a:extLst>
          </p:cNvPr>
          <p:cNvSpPr>
            <a:spLocks noGrp="1"/>
          </p:cNvSpPr>
          <p:nvPr>
            <p:ph type="title"/>
          </p:nvPr>
        </p:nvSpPr>
        <p:spPr/>
        <p:txBody>
          <a:bodyPr>
            <a:normAutofit fontScale="90000"/>
          </a:bodyPr>
          <a:lstStyle/>
          <a:p>
            <a:r>
              <a:rPr lang="en-US" dirty="0"/>
              <a:t>Attestations, continued</a:t>
            </a:r>
          </a:p>
        </p:txBody>
      </p:sp>
      <p:sp>
        <p:nvSpPr>
          <p:cNvPr id="4" name="Content Placeholder 3">
            <a:extLst>
              <a:ext uri="{FF2B5EF4-FFF2-40B4-BE49-F238E27FC236}">
                <a16:creationId xmlns:a16="http://schemas.microsoft.com/office/drawing/2014/main" id="{04EF5905-60F7-4494-AF3F-79532ED4B34A}"/>
              </a:ext>
            </a:extLst>
          </p:cNvPr>
          <p:cNvSpPr>
            <a:spLocks noGrp="1"/>
          </p:cNvSpPr>
          <p:nvPr>
            <p:ph idx="13"/>
          </p:nvPr>
        </p:nvSpPr>
        <p:spPr>
          <a:xfrm>
            <a:off x="477518" y="1253331"/>
            <a:ext cx="3916372" cy="4784035"/>
          </a:xfrm>
        </p:spPr>
        <p:txBody>
          <a:bodyPr>
            <a:normAutofit fontScale="92500"/>
          </a:bodyPr>
          <a:lstStyle/>
          <a:p>
            <a:pPr marL="457200" indent="-457200">
              <a:spcBef>
                <a:spcPts val="600"/>
              </a:spcBef>
              <a:spcAft>
                <a:spcPts val="600"/>
              </a:spcAft>
              <a:buFont typeface="Wingdings" panose="05000000000000000000" pitchFamily="2" charset="2"/>
              <a:buChar char="§"/>
            </a:pPr>
            <a:r>
              <a:rPr lang="en-US" sz="2600" dirty="0"/>
              <a:t>Information in your closeout report must be:</a:t>
            </a:r>
          </a:p>
          <a:p>
            <a:pPr marL="1028700" lvl="1" indent="-342900"/>
            <a:r>
              <a:rPr lang="en-US" sz="2600" dirty="0">
                <a:solidFill>
                  <a:schemeClr val="bg1"/>
                </a:solidFill>
              </a:rPr>
              <a:t>Accurate</a:t>
            </a:r>
          </a:p>
          <a:p>
            <a:pPr marL="1028700" lvl="1" indent="-342900"/>
            <a:r>
              <a:rPr lang="en-US" sz="2600" dirty="0">
                <a:solidFill>
                  <a:schemeClr val="bg1"/>
                </a:solidFill>
              </a:rPr>
              <a:t>Incurred by the grant receiving organization</a:t>
            </a:r>
          </a:p>
          <a:p>
            <a:pPr marL="1028700" lvl="1" indent="-342900"/>
            <a:r>
              <a:rPr lang="en-US" sz="2600" dirty="0">
                <a:solidFill>
                  <a:schemeClr val="bg1"/>
                </a:solidFill>
              </a:rPr>
              <a:t>Allowable expenses</a:t>
            </a:r>
          </a:p>
          <a:p>
            <a:pPr marL="1028700" lvl="1" indent="-342900"/>
            <a:r>
              <a:rPr lang="en-US" sz="2600" dirty="0">
                <a:solidFill>
                  <a:schemeClr val="bg1"/>
                </a:solidFill>
              </a:rPr>
              <a:t>Compliant with federal/state law and your grant agreement</a:t>
            </a:r>
          </a:p>
          <a:p>
            <a:endParaRPr lang="en-US" dirty="0"/>
          </a:p>
        </p:txBody>
      </p:sp>
      <p:pic>
        <p:nvPicPr>
          <p:cNvPr id="6" name="Picture 5" descr="Screenshot of the first four Attestations in Section 3 from DocuSign. ">
            <a:extLst>
              <a:ext uri="{FF2B5EF4-FFF2-40B4-BE49-F238E27FC236}">
                <a16:creationId xmlns:a16="http://schemas.microsoft.com/office/drawing/2014/main" id="{97004D70-8450-8A22-962B-771B4E3D006B}"/>
              </a:ext>
            </a:extLst>
          </p:cNvPr>
          <p:cNvPicPr>
            <a:picLocks noChangeAspect="1"/>
          </p:cNvPicPr>
          <p:nvPr/>
        </p:nvPicPr>
        <p:blipFill rotWithShape="1">
          <a:blip r:embed="rId2"/>
          <a:srcRect l="24270" t="26621" r="25590" b="40225"/>
          <a:stretch/>
        </p:blipFill>
        <p:spPr>
          <a:xfrm>
            <a:off x="4846320" y="2068498"/>
            <a:ext cx="6825333" cy="2538670"/>
          </a:xfrm>
          <a:prstGeom prst="rect">
            <a:avLst/>
          </a:prstGeom>
        </p:spPr>
      </p:pic>
      <p:sp>
        <p:nvSpPr>
          <p:cNvPr id="5" name="Slide Number Placeholder 2">
            <a:extLst>
              <a:ext uri="{FF2B5EF4-FFF2-40B4-BE49-F238E27FC236}">
                <a16:creationId xmlns:a16="http://schemas.microsoft.com/office/drawing/2014/main" id="{49E332CB-6282-4925-9F09-8C547031FFF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36</a:t>
            </a:fld>
            <a:endParaRPr lang="en-US" dirty="0"/>
          </a:p>
        </p:txBody>
      </p:sp>
    </p:spTree>
    <p:extLst>
      <p:ext uri="{BB962C8B-B14F-4D97-AF65-F5344CB8AC3E}">
        <p14:creationId xmlns:p14="http://schemas.microsoft.com/office/powerpoint/2010/main" val="2508578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6CC2-0FC2-0568-3BCE-00C347DDEFEB}"/>
              </a:ext>
            </a:extLst>
          </p:cNvPr>
          <p:cNvSpPr>
            <a:spLocks noGrp="1"/>
          </p:cNvSpPr>
          <p:nvPr>
            <p:ph type="title"/>
          </p:nvPr>
        </p:nvSpPr>
        <p:spPr/>
        <p:txBody>
          <a:bodyPr/>
          <a:lstStyle/>
          <a:p>
            <a:r>
              <a:rPr lang="en-US" dirty="0"/>
              <a:t>Attestations, continued </a:t>
            </a:r>
          </a:p>
        </p:txBody>
      </p:sp>
      <p:sp>
        <p:nvSpPr>
          <p:cNvPr id="3" name="Content Placeholder 2">
            <a:extLst>
              <a:ext uri="{FF2B5EF4-FFF2-40B4-BE49-F238E27FC236}">
                <a16:creationId xmlns:a16="http://schemas.microsoft.com/office/drawing/2014/main" id="{15446464-30E8-04FE-9629-AD7A6FA21A6C}"/>
              </a:ext>
            </a:extLst>
          </p:cNvPr>
          <p:cNvSpPr>
            <a:spLocks noGrp="1"/>
          </p:cNvSpPr>
          <p:nvPr>
            <p:ph idx="1"/>
          </p:nvPr>
        </p:nvSpPr>
        <p:spPr/>
        <p:txBody>
          <a:bodyPr vert="horz" lIns="91440" tIns="45720" rIns="91440" bIns="45720" rtlCol="0" anchor="t">
            <a:normAutofit/>
          </a:bodyPr>
          <a:lstStyle/>
          <a:p>
            <a:r>
              <a:rPr lang="en-US" dirty="0">
                <a:cs typeface="Calibri"/>
              </a:rPr>
              <a:t>Property bought by your grant cannot be sold or involved in any transaction without DOA consent.</a:t>
            </a:r>
          </a:p>
          <a:p>
            <a:r>
              <a:rPr lang="en-US" dirty="0">
                <a:cs typeface="Calibri"/>
              </a:rPr>
              <a:t>Must keep records for five years to be compliant with ARPA.</a:t>
            </a:r>
          </a:p>
        </p:txBody>
      </p:sp>
      <p:pic>
        <p:nvPicPr>
          <p:cNvPr id="6" name="Picture 5" descr="Screenshot of the middle two Attestations in Section 3 from DocuSign. ">
            <a:extLst>
              <a:ext uri="{FF2B5EF4-FFF2-40B4-BE49-F238E27FC236}">
                <a16:creationId xmlns:a16="http://schemas.microsoft.com/office/drawing/2014/main" id="{0B28C231-F64B-94D3-D4A4-013ACD620F86}"/>
              </a:ext>
            </a:extLst>
          </p:cNvPr>
          <p:cNvPicPr>
            <a:picLocks noChangeAspect="1"/>
          </p:cNvPicPr>
          <p:nvPr/>
        </p:nvPicPr>
        <p:blipFill rotWithShape="1">
          <a:blip r:embed="rId2"/>
          <a:srcRect l="24017" t="26967" r="25506" b="55655"/>
          <a:stretch/>
        </p:blipFill>
        <p:spPr>
          <a:xfrm>
            <a:off x="1846406" y="3938163"/>
            <a:ext cx="8499185" cy="1645920"/>
          </a:xfrm>
          <a:prstGeom prst="rect">
            <a:avLst/>
          </a:prstGeom>
        </p:spPr>
      </p:pic>
      <p:sp>
        <p:nvSpPr>
          <p:cNvPr id="5" name="Slide Number Placeholder 2">
            <a:extLst>
              <a:ext uri="{FF2B5EF4-FFF2-40B4-BE49-F238E27FC236}">
                <a16:creationId xmlns:a16="http://schemas.microsoft.com/office/drawing/2014/main" id="{BBFAEBE4-744E-4B20-A628-7573B4A07D2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37</a:t>
            </a:fld>
            <a:endParaRPr lang="en-US" dirty="0"/>
          </a:p>
        </p:txBody>
      </p:sp>
    </p:spTree>
    <p:extLst>
      <p:ext uri="{BB962C8B-B14F-4D97-AF65-F5344CB8AC3E}">
        <p14:creationId xmlns:p14="http://schemas.microsoft.com/office/powerpoint/2010/main" val="2616016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0373-74CE-B881-5135-788B42247789}"/>
              </a:ext>
            </a:extLst>
          </p:cNvPr>
          <p:cNvSpPr>
            <a:spLocks noGrp="1"/>
          </p:cNvSpPr>
          <p:nvPr>
            <p:ph type="title"/>
          </p:nvPr>
        </p:nvSpPr>
        <p:spPr/>
        <p:txBody>
          <a:bodyPr/>
          <a:lstStyle/>
          <a:p>
            <a:r>
              <a:rPr lang="en-US" dirty="0"/>
              <a:t>Attestations, continued</a:t>
            </a:r>
          </a:p>
        </p:txBody>
      </p:sp>
      <p:sp>
        <p:nvSpPr>
          <p:cNvPr id="3" name="Content Placeholder 2">
            <a:extLst>
              <a:ext uri="{FF2B5EF4-FFF2-40B4-BE49-F238E27FC236}">
                <a16:creationId xmlns:a16="http://schemas.microsoft.com/office/drawing/2014/main" id="{85B48EE4-3D74-6B94-765B-D2B0E6202877}"/>
              </a:ext>
            </a:extLst>
          </p:cNvPr>
          <p:cNvSpPr>
            <a:spLocks noGrp="1"/>
          </p:cNvSpPr>
          <p:nvPr>
            <p:ph idx="1"/>
          </p:nvPr>
        </p:nvSpPr>
        <p:spPr/>
        <p:txBody>
          <a:bodyPr vert="horz" lIns="91440" tIns="45720" rIns="91440" bIns="45720" rtlCol="0" anchor="t">
            <a:normAutofit/>
          </a:bodyPr>
          <a:lstStyle/>
          <a:p>
            <a:r>
              <a:rPr lang="en-US" dirty="0">
                <a:cs typeface="Calibri"/>
              </a:rPr>
              <a:t>Must submit final report form to fulfill grant agreement.</a:t>
            </a:r>
          </a:p>
          <a:p>
            <a:r>
              <a:rPr lang="en-US" dirty="0">
                <a:cs typeface="Calibri"/>
              </a:rPr>
              <a:t>DOA can advertise your information submitted and you waive any claims. </a:t>
            </a:r>
          </a:p>
        </p:txBody>
      </p:sp>
      <p:pic>
        <p:nvPicPr>
          <p:cNvPr id="6" name="Picture 5" descr="Screenshot of the final two Attestations in Section 3 from DocuSign. ">
            <a:extLst>
              <a:ext uri="{FF2B5EF4-FFF2-40B4-BE49-F238E27FC236}">
                <a16:creationId xmlns:a16="http://schemas.microsoft.com/office/drawing/2014/main" id="{90380A5F-38BC-C3D7-BD6E-217FFC944875}"/>
              </a:ext>
            </a:extLst>
          </p:cNvPr>
          <p:cNvPicPr>
            <a:picLocks noChangeAspect="1"/>
          </p:cNvPicPr>
          <p:nvPr/>
        </p:nvPicPr>
        <p:blipFill rotWithShape="1">
          <a:blip r:embed="rId2"/>
          <a:srcRect l="24101" t="44794" r="25843" b="34682"/>
          <a:stretch/>
        </p:blipFill>
        <p:spPr>
          <a:xfrm>
            <a:off x="1140223" y="3683702"/>
            <a:ext cx="9911552" cy="2286000"/>
          </a:xfrm>
          <a:prstGeom prst="rect">
            <a:avLst/>
          </a:prstGeom>
        </p:spPr>
      </p:pic>
      <p:sp>
        <p:nvSpPr>
          <p:cNvPr id="5" name="Slide Number Placeholder 2">
            <a:extLst>
              <a:ext uri="{FF2B5EF4-FFF2-40B4-BE49-F238E27FC236}">
                <a16:creationId xmlns:a16="http://schemas.microsoft.com/office/drawing/2014/main" id="{95F3A4C5-D9E9-42C8-A06D-26D9859A3DB6}"/>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38</a:t>
            </a:fld>
            <a:endParaRPr lang="en-US" dirty="0"/>
          </a:p>
        </p:txBody>
      </p:sp>
    </p:spTree>
    <p:extLst>
      <p:ext uri="{BB962C8B-B14F-4D97-AF65-F5344CB8AC3E}">
        <p14:creationId xmlns:p14="http://schemas.microsoft.com/office/powerpoint/2010/main" val="377261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C173A99-60E5-56C7-DA61-258053F0AA98}"/>
              </a:ext>
            </a:extLst>
          </p:cNvPr>
          <p:cNvSpPr>
            <a:spLocks noGrp="1"/>
          </p:cNvSpPr>
          <p:nvPr>
            <p:ph type="title"/>
          </p:nvPr>
        </p:nvSpPr>
        <p:spPr/>
        <p:txBody>
          <a:bodyPr vert="horz" lIns="91440" tIns="45720" rIns="91440" bIns="45720" rtlCol="0" anchor="ctr">
            <a:normAutofit/>
          </a:bodyPr>
          <a:lstStyle/>
          <a:p>
            <a:r>
              <a:rPr lang="en-US" sz="4400" kern="1200" dirty="0"/>
              <a:t>Section 4</a:t>
            </a:r>
          </a:p>
        </p:txBody>
      </p:sp>
      <p:sp>
        <p:nvSpPr>
          <p:cNvPr id="2" name="Content Placeholder 1">
            <a:extLst>
              <a:ext uri="{FF2B5EF4-FFF2-40B4-BE49-F238E27FC236}">
                <a16:creationId xmlns:a16="http://schemas.microsoft.com/office/drawing/2014/main" id="{7ADDEAD9-CFD6-4579-8424-AD5AED09AB81}"/>
              </a:ext>
            </a:extLst>
          </p:cNvPr>
          <p:cNvSpPr>
            <a:spLocks noGrp="1"/>
          </p:cNvSpPr>
          <p:nvPr>
            <p:ph idx="13"/>
          </p:nvPr>
        </p:nvSpPr>
        <p:spPr/>
        <p:txBody>
          <a:bodyPr>
            <a:normAutofit/>
          </a:bodyPr>
          <a:lstStyle/>
          <a:p>
            <a:pPr marL="365760" indent="-342900">
              <a:spcAft>
                <a:spcPts val="600"/>
              </a:spcAft>
              <a:buFont typeface="Wingdings" panose="05000000000000000000" pitchFamily="2" charset="2"/>
              <a:buChar char="§"/>
            </a:pPr>
            <a:r>
              <a:rPr lang="en-US" sz="2000" dirty="0"/>
              <a:t>Cannot process request without a signature. </a:t>
            </a:r>
          </a:p>
          <a:p>
            <a:pPr marL="365760" indent="-342900">
              <a:spcAft>
                <a:spcPts val="600"/>
              </a:spcAft>
              <a:buFont typeface="Wingdings" panose="05000000000000000000" pitchFamily="2" charset="2"/>
              <a:buChar char="§"/>
            </a:pPr>
            <a:r>
              <a:rPr lang="en-US" sz="2000" dirty="0"/>
              <a:t>By signing, your organization acknowledges that it is adhering to the requirements imposed by the Federal government and DOA in order to access ARPA funding. </a:t>
            </a:r>
          </a:p>
          <a:p>
            <a:pPr marL="365760" indent="-342900">
              <a:spcAft>
                <a:spcPts val="600"/>
              </a:spcAft>
              <a:buFont typeface="Wingdings" panose="05000000000000000000" pitchFamily="2" charset="2"/>
              <a:buChar char="§"/>
            </a:pPr>
            <a:r>
              <a:rPr lang="en-US" sz="2000" dirty="0"/>
              <a:t>Signatory Signee needs to be an authorized representative signer for of the organization. </a:t>
            </a:r>
          </a:p>
          <a:p>
            <a:endParaRPr lang="en-US" dirty="0"/>
          </a:p>
        </p:txBody>
      </p:sp>
      <p:pic>
        <p:nvPicPr>
          <p:cNvPr id="3" name="Picture 2" descr="Screenshot of the Signature box on DocuSign. ">
            <a:extLst>
              <a:ext uri="{FF2B5EF4-FFF2-40B4-BE49-F238E27FC236}">
                <a16:creationId xmlns:a16="http://schemas.microsoft.com/office/drawing/2014/main" id="{1C90B4D8-F68A-8614-7B1C-D2D39B0650F0}"/>
              </a:ext>
            </a:extLst>
          </p:cNvPr>
          <p:cNvPicPr>
            <a:picLocks noChangeAspect="1"/>
          </p:cNvPicPr>
          <p:nvPr/>
        </p:nvPicPr>
        <p:blipFill rotWithShape="1">
          <a:blip r:embed="rId2"/>
          <a:srcRect l="24680" t="22791" r="25949" b="34884"/>
          <a:stretch/>
        </p:blipFill>
        <p:spPr>
          <a:xfrm>
            <a:off x="5350633" y="1890465"/>
            <a:ext cx="6019331" cy="2902688"/>
          </a:xfrm>
          <a:prstGeom prst="rect">
            <a:avLst/>
          </a:prstGeom>
        </p:spPr>
      </p:pic>
      <p:sp>
        <p:nvSpPr>
          <p:cNvPr id="6" name="Slide Number Placeholder 2">
            <a:extLst>
              <a:ext uri="{FF2B5EF4-FFF2-40B4-BE49-F238E27FC236}">
                <a16:creationId xmlns:a16="http://schemas.microsoft.com/office/drawing/2014/main" id="{2BA20C77-6290-4C0D-95CC-B4B1033E0E8C}"/>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39</a:t>
            </a:fld>
            <a:endParaRPr lang="en-US" dirty="0"/>
          </a:p>
        </p:txBody>
      </p:sp>
    </p:spTree>
    <p:extLst>
      <p:ext uri="{BB962C8B-B14F-4D97-AF65-F5344CB8AC3E}">
        <p14:creationId xmlns:p14="http://schemas.microsoft.com/office/powerpoint/2010/main" val="413776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527CC4-EAFF-4762-A0FC-0053122355BF}"/>
              </a:ext>
            </a:extLst>
          </p:cNvPr>
          <p:cNvSpPr>
            <a:spLocks noGrp="1"/>
          </p:cNvSpPr>
          <p:nvPr>
            <p:ph type="title"/>
          </p:nvPr>
        </p:nvSpPr>
        <p:spPr>
          <a:xfrm>
            <a:off x="17506" y="954779"/>
            <a:ext cx="2703443" cy="620395"/>
          </a:xfrm>
        </p:spPr>
        <p:txBody>
          <a:bodyPr>
            <a:normAutofit fontScale="90000"/>
          </a:bodyPr>
          <a:lstStyle/>
          <a:p>
            <a:r>
              <a:rPr lang="en-US" dirty="0"/>
              <a:t>Key Learning Items</a:t>
            </a:r>
          </a:p>
        </p:txBody>
      </p:sp>
      <p:graphicFrame>
        <p:nvGraphicFramePr>
          <p:cNvPr id="4" name="Content Placeholder 3">
            <a:extLst>
              <a:ext uri="{FF2B5EF4-FFF2-40B4-BE49-F238E27FC236}">
                <a16:creationId xmlns:a16="http://schemas.microsoft.com/office/drawing/2014/main" id="{32A5E014-4A9B-68F9-02CE-B06C976D4CBF}"/>
              </a:ext>
            </a:extLst>
          </p:cNvPr>
          <p:cNvGraphicFramePr>
            <a:graphicFrameLocks noGrp="1"/>
          </p:cNvGraphicFramePr>
          <p:nvPr>
            <p:ph idx="1"/>
            <p:extLst>
              <p:ext uri="{D42A27DB-BD31-4B8C-83A1-F6EECF244321}">
                <p14:modId xmlns:p14="http://schemas.microsoft.com/office/powerpoint/2010/main" val="403493757"/>
              </p:ext>
            </p:extLst>
          </p:nvPr>
        </p:nvGraphicFramePr>
        <p:xfrm>
          <a:off x="3065463" y="581657"/>
          <a:ext cx="86487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CADC3D0-8610-47A6-BBB6-9A1BFA2619E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114718" y="2247578"/>
            <a:ext cx="509017" cy="509017"/>
          </a:xfrm>
          <a:prstGeom prst="rect">
            <a:avLst/>
          </a:prstGeom>
        </p:spPr>
      </p:pic>
      <p:sp>
        <p:nvSpPr>
          <p:cNvPr id="5" name="Slide Number Placeholder 2">
            <a:extLst>
              <a:ext uri="{FF2B5EF4-FFF2-40B4-BE49-F238E27FC236}">
                <a16:creationId xmlns:a16="http://schemas.microsoft.com/office/drawing/2014/main" id="{3F9D6FDD-4BB7-438B-A15F-F9B6CD6F31A4}"/>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4</a:t>
            </a:fld>
            <a:endParaRPr lang="en-US" dirty="0"/>
          </a:p>
        </p:txBody>
      </p:sp>
    </p:spTree>
    <p:extLst>
      <p:ext uri="{BB962C8B-B14F-4D97-AF65-F5344CB8AC3E}">
        <p14:creationId xmlns:p14="http://schemas.microsoft.com/office/powerpoint/2010/main" val="1149835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C118-361F-0D57-020A-8DBE98CDA5C8}"/>
              </a:ext>
            </a:extLst>
          </p:cNvPr>
          <p:cNvSpPr>
            <a:spLocks noGrp="1"/>
          </p:cNvSpPr>
          <p:nvPr>
            <p:ph type="title"/>
          </p:nvPr>
        </p:nvSpPr>
        <p:spPr/>
        <p:txBody>
          <a:bodyPr vert="horz" lIns="91440" tIns="45720" rIns="91440" bIns="45720" rtlCol="0" anchor="ctr">
            <a:normAutofit fontScale="90000"/>
          </a:bodyPr>
          <a:lstStyle/>
          <a:p>
            <a:r>
              <a:rPr lang="en-US" kern="1200" dirty="0"/>
              <a:t>Download a Copy</a:t>
            </a:r>
          </a:p>
        </p:txBody>
      </p:sp>
      <p:pic>
        <p:nvPicPr>
          <p:cNvPr id="9" name="Content Placeholder 8" descr="Screenshot of the download button in DocuSign. ">
            <a:extLst>
              <a:ext uri="{FF2B5EF4-FFF2-40B4-BE49-F238E27FC236}">
                <a16:creationId xmlns:a16="http://schemas.microsoft.com/office/drawing/2014/main" id="{5BE3FFB4-E4D8-9DFB-F3DA-F6002D20BC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846638" y="436480"/>
            <a:ext cx="6867525" cy="5392903"/>
          </a:xfrm>
          <a:prstGeom prst="rect">
            <a:avLst/>
          </a:prstGeom>
          <a:effectLst/>
        </p:spPr>
      </p:pic>
      <p:sp>
        <p:nvSpPr>
          <p:cNvPr id="4" name="Text Placeholder 3">
            <a:extLst>
              <a:ext uri="{FF2B5EF4-FFF2-40B4-BE49-F238E27FC236}">
                <a16:creationId xmlns:a16="http://schemas.microsoft.com/office/drawing/2014/main" id="{CF46329E-1C32-A2C5-86E4-AF08326F6C87}"/>
              </a:ext>
            </a:extLst>
          </p:cNvPr>
          <p:cNvSpPr>
            <a:spLocks noGrp="1"/>
          </p:cNvSpPr>
          <p:nvPr>
            <p:ph idx="13"/>
          </p:nvPr>
        </p:nvSpPr>
        <p:spPr/>
        <p:txBody>
          <a:bodyPr vert="horz" lIns="91440" tIns="45720" rIns="91440" bIns="45720" rtlCol="0" anchor="t">
            <a:normAutofit/>
          </a:bodyPr>
          <a:lstStyle/>
          <a:p>
            <a:pPr marL="285750" indent="-285750">
              <a:spcBef>
                <a:spcPts val="600"/>
              </a:spcBef>
              <a:spcAft>
                <a:spcPts val="600"/>
              </a:spcAft>
              <a:buFont typeface="Wingdings" panose="05000000000000000000" pitchFamily="2" charset="2"/>
              <a:buChar char="§"/>
            </a:pPr>
            <a:r>
              <a:rPr lang="en-US" sz="1700" dirty="0"/>
              <a:t>As stated earlier, you will receive a courtesy copy of the report once you submit and finalized DocuSign documents may take time to complete.</a:t>
            </a:r>
          </a:p>
          <a:p>
            <a:pPr marL="285750" indent="-285750">
              <a:spcBef>
                <a:spcPts val="600"/>
              </a:spcBef>
              <a:spcAft>
                <a:spcPts val="600"/>
              </a:spcAft>
              <a:buFont typeface="Wingdings" panose="05000000000000000000" pitchFamily="2" charset="2"/>
              <a:buChar char="§"/>
            </a:pPr>
            <a:r>
              <a:rPr lang="en-US" sz="1700" dirty="0"/>
              <a:t>Only once completed will your organization receive a signed copy </a:t>
            </a:r>
            <a:r>
              <a:rPr lang="en-US" sz="1700" b="1" i="1" dirty="0"/>
              <a:t>if</a:t>
            </a:r>
            <a:r>
              <a:rPr lang="en-US" sz="1700" dirty="0"/>
              <a:t> you elected to provide your contact information on the first page. </a:t>
            </a:r>
            <a:endParaRPr lang="en-US" sz="1700" dirty="0">
              <a:ea typeface="Calibri"/>
              <a:cs typeface="Calibri"/>
            </a:endParaRPr>
          </a:p>
          <a:p>
            <a:pPr marL="285750" indent="-285750">
              <a:spcBef>
                <a:spcPts val="600"/>
              </a:spcBef>
              <a:spcAft>
                <a:spcPts val="600"/>
              </a:spcAft>
              <a:buFont typeface="Wingdings" panose="05000000000000000000" pitchFamily="2" charset="2"/>
              <a:buChar char="§"/>
            </a:pPr>
            <a:r>
              <a:rPr lang="en-US" sz="1700" dirty="0"/>
              <a:t>While you wait for the final copy, you can download a copy of what you have input into DocuSign using the Download button (shown by the black arrow on the image). </a:t>
            </a:r>
            <a:endParaRPr lang="en-US" sz="1700" dirty="0">
              <a:ea typeface="Calibri"/>
              <a:cs typeface="Calibri"/>
            </a:endParaRPr>
          </a:p>
        </p:txBody>
      </p:sp>
      <p:sp>
        <p:nvSpPr>
          <p:cNvPr id="6" name="Slide Number Placeholder 2">
            <a:extLst>
              <a:ext uri="{FF2B5EF4-FFF2-40B4-BE49-F238E27FC236}">
                <a16:creationId xmlns:a16="http://schemas.microsoft.com/office/drawing/2014/main" id="{99F07F07-D946-408B-8899-D25EAD754D66}"/>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40</a:t>
            </a:fld>
            <a:endParaRPr lang="en-US" dirty="0"/>
          </a:p>
        </p:txBody>
      </p:sp>
    </p:spTree>
    <p:extLst>
      <p:ext uri="{BB962C8B-B14F-4D97-AF65-F5344CB8AC3E}">
        <p14:creationId xmlns:p14="http://schemas.microsoft.com/office/powerpoint/2010/main" val="3190398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0226-F03F-4A08-A84D-1E313AB7513A}"/>
              </a:ext>
            </a:extLst>
          </p:cNvPr>
          <p:cNvSpPr>
            <a:spLocks noGrp="1"/>
          </p:cNvSpPr>
          <p:nvPr>
            <p:ph type="title"/>
          </p:nvPr>
        </p:nvSpPr>
        <p:spPr/>
        <p:txBody>
          <a:bodyPr/>
          <a:lstStyle/>
          <a:p>
            <a:r>
              <a:rPr lang="en-US" dirty="0"/>
              <a:t>Closeout Best Practices</a:t>
            </a:r>
          </a:p>
        </p:txBody>
      </p:sp>
    </p:spTree>
    <p:extLst>
      <p:ext uri="{BB962C8B-B14F-4D97-AF65-F5344CB8AC3E}">
        <p14:creationId xmlns:p14="http://schemas.microsoft.com/office/powerpoint/2010/main" val="3407566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4A56-879A-4631-B0ED-C90840F36603}"/>
              </a:ext>
            </a:extLst>
          </p:cNvPr>
          <p:cNvSpPr>
            <a:spLocks noGrp="1"/>
          </p:cNvSpPr>
          <p:nvPr>
            <p:ph type="title"/>
          </p:nvPr>
        </p:nvSpPr>
        <p:spPr/>
        <p:txBody>
          <a:bodyPr/>
          <a:lstStyle/>
          <a:p>
            <a:r>
              <a:rPr lang="en-US" dirty="0"/>
              <a:t>Closeout Responsibilities: Financial Closeout</a:t>
            </a:r>
          </a:p>
        </p:txBody>
      </p:sp>
      <p:sp>
        <p:nvSpPr>
          <p:cNvPr id="3" name="Slide Number Placeholder 2">
            <a:extLst>
              <a:ext uri="{FF2B5EF4-FFF2-40B4-BE49-F238E27FC236}">
                <a16:creationId xmlns:a16="http://schemas.microsoft.com/office/drawing/2014/main" id="{350EAE1A-7F64-4276-97B9-A530D9764403}"/>
              </a:ext>
            </a:extLst>
          </p:cNvPr>
          <p:cNvSpPr>
            <a:spLocks noGrp="1"/>
          </p:cNvSpPr>
          <p:nvPr>
            <p:ph type="sldNum" sz="quarter" idx="12"/>
          </p:nvPr>
        </p:nvSpPr>
        <p:spPr/>
        <p:txBody>
          <a:bodyPr/>
          <a:lstStyle/>
          <a:p>
            <a:fld id="{B212C38A-D241-7041-9EFC-6446870ABFAA}" type="slidenum">
              <a:rPr lang="en-US" smtClean="0"/>
              <a:t>42</a:t>
            </a:fld>
            <a:endParaRPr lang="en-US" dirty="0"/>
          </a:p>
        </p:txBody>
      </p:sp>
      <p:sp>
        <p:nvSpPr>
          <p:cNvPr id="4" name="Content Placeholder 3">
            <a:extLst>
              <a:ext uri="{FF2B5EF4-FFF2-40B4-BE49-F238E27FC236}">
                <a16:creationId xmlns:a16="http://schemas.microsoft.com/office/drawing/2014/main" id="{AA7D5D2A-D4C0-47F2-936C-51159DB8B46D}"/>
              </a:ext>
            </a:extLst>
          </p:cNvPr>
          <p:cNvSpPr>
            <a:spLocks noGrp="1"/>
          </p:cNvSpPr>
          <p:nvPr>
            <p:ph idx="1"/>
          </p:nvPr>
        </p:nvSpPr>
        <p:spPr/>
        <p:txBody>
          <a:bodyPr>
            <a:normAutofit/>
          </a:bodyPr>
          <a:lstStyle/>
          <a:p>
            <a:r>
              <a:rPr lang="en-US" dirty="0"/>
              <a:t>Documents the project’s accomplishments</a:t>
            </a:r>
          </a:p>
          <a:p>
            <a:r>
              <a:rPr lang="en-US" dirty="0"/>
              <a:t>Identify: </a:t>
            </a:r>
          </a:p>
          <a:p>
            <a:pPr lvl="1"/>
            <a:r>
              <a:rPr lang="en-US" dirty="0"/>
              <a:t>Final payments</a:t>
            </a:r>
          </a:p>
          <a:p>
            <a:pPr lvl="1"/>
            <a:r>
              <a:rPr lang="en-US" dirty="0"/>
              <a:t>Unobligated balances </a:t>
            </a:r>
          </a:p>
          <a:p>
            <a:pPr lvl="1"/>
            <a:r>
              <a:rPr lang="en-US" dirty="0"/>
              <a:t>Disallowed costs </a:t>
            </a:r>
          </a:p>
          <a:p>
            <a:pPr lvl="1"/>
            <a:r>
              <a:rPr lang="en-US" dirty="0"/>
              <a:t>Outstanding financial obligation </a:t>
            </a:r>
          </a:p>
          <a:p>
            <a:endParaRPr lang="en-US" dirty="0"/>
          </a:p>
        </p:txBody>
      </p:sp>
      <p:pic>
        <p:nvPicPr>
          <p:cNvPr id="5" name="Picture 4">
            <a:extLst>
              <a:ext uri="{FF2B5EF4-FFF2-40B4-BE49-F238E27FC236}">
                <a16:creationId xmlns:a16="http://schemas.microsoft.com/office/drawing/2014/main" id="{737D60DE-9881-4B4F-BFC0-DE58F4BA2D2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1314247" y="990005"/>
            <a:ext cx="509017" cy="509017"/>
          </a:xfrm>
          <a:prstGeom prst="rect">
            <a:avLst/>
          </a:prstGeom>
        </p:spPr>
      </p:pic>
    </p:spTree>
    <p:extLst>
      <p:ext uri="{BB962C8B-B14F-4D97-AF65-F5344CB8AC3E}">
        <p14:creationId xmlns:p14="http://schemas.microsoft.com/office/powerpoint/2010/main" val="2493106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3008-0433-4058-96CD-FFE01092CAD3}"/>
              </a:ext>
            </a:extLst>
          </p:cNvPr>
          <p:cNvSpPr>
            <a:spLocks noGrp="1"/>
          </p:cNvSpPr>
          <p:nvPr>
            <p:ph type="title"/>
          </p:nvPr>
        </p:nvSpPr>
        <p:spPr/>
        <p:txBody>
          <a:bodyPr/>
          <a:lstStyle/>
          <a:p>
            <a:r>
              <a:rPr lang="en-US" dirty="0"/>
              <a:t>Closeout Responsibilities: Property Disposition</a:t>
            </a:r>
          </a:p>
        </p:txBody>
      </p:sp>
      <p:sp>
        <p:nvSpPr>
          <p:cNvPr id="3" name="Slide Number Placeholder 2">
            <a:extLst>
              <a:ext uri="{FF2B5EF4-FFF2-40B4-BE49-F238E27FC236}">
                <a16:creationId xmlns:a16="http://schemas.microsoft.com/office/drawing/2014/main" id="{81B9E07F-1A94-4917-9667-A434CF5941CF}"/>
              </a:ext>
            </a:extLst>
          </p:cNvPr>
          <p:cNvSpPr>
            <a:spLocks noGrp="1"/>
          </p:cNvSpPr>
          <p:nvPr>
            <p:ph type="sldNum" sz="quarter" idx="12"/>
          </p:nvPr>
        </p:nvSpPr>
        <p:spPr/>
        <p:txBody>
          <a:bodyPr/>
          <a:lstStyle/>
          <a:p>
            <a:fld id="{B212C38A-D241-7041-9EFC-6446870ABFAA}" type="slidenum">
              <a:rPr lang="en-US" smtClean="0"/>
              <a:t>43</a:t>
            </a:fld>
            <a:endParaRPr lang="en-US" dirty="0"/>
          </a:p>
        </p:txBody>
      </p:sp>
      <p:sp>
        <p:nvSpPr>
          <p:cNvPr id="4" name="Content Placeholder 3">
            <a:extLst>
              <a:ext uri="{FF2B5EF4-FFF2-40B4-BE49-F238E27FC236}">
                <a16:creationId xmlns:a16="http://schemas.microsoft.com/office/drawing/2014/main" id="{BA449623-FCBD-49F7-B5B9-4A35CD99AD02}"/>
              </a:ext>
            </a:extLst>
          </p:cNvPr>
          <p:cNvSpPr>
            <a:spLocks noGrp="1"/>
          </p:cNvSpPr>
          <p:nvPr>
            <p:ph idx="1"/>
          </p:nvPr>
        </p:nvSpPr>
        <p:spPr/>
        <p:txBody>
          <a:bodyPr/>
          <a:lstStyle/>
          <a:p>
            <a:r>
              <a:rPr lang="en-US" dirty="0"/>
              <a:t>Determine how to dispose of various types of property acquired for the award that are no longer needed that include the following:</a:t>
            </a:r>
          </a:p>
          <a:p>
            <a:pPr lvl="1"/>
            <a:r>
              <a:rPr lang="en-US" dirty="0"/>
              <a:t>Real Property</a:t>
            </a:r>
          </a:p>
          <a:p>
            <a:pPr lvl="1"/>
            <a:r>
              <a:rPr lang="en-US" dirty="0"/>
              <a:t>Equipment</a:t>
            </a:r>
          </a:p>
          <a:p>
            <a:pPr lvl="1"/>
            <a:r>
              <a:rPr lang="en-US" dirty="0"/>
              <a:t>Supplies</a:t>
            </a:r>
          </a:p>
          <a:p>
            <a:pPr lvl="1"/>
            <a:r>
              <a:rPr lang="en-US" dirty="0"/>
              <a:t>Intangible Property</a:t>
            </a:r>
          </a:p>
          <a:p>
            <a:endParaRPr lang="en-US" dirty="0"/>
          </a:p>
        </p:txBody>
      </p:sp>
    </p:spTree>
    <p:extLst>
      <p:ext uri="{BB962C8B-B14F-4D97-AF65-F5344CB8AC3E}">
        <p14:creationId xmlns:p14="http://schemas.microsoft.com/office/powerpoint/2010/main" val="2681995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DC7B-39CD-4F34-BC80-92D87F23A2A1}"/>
              </a:ext>
            </a:extLst>
          </p:cNvPr>
          <p:cNvSpPr>
            <a:spLocks noGrp="1"/>
          </p:cNvSpPr>
          <p:nvPr>
            <p:ph type="title"/>
          </p:nvPr>
        </p:nvSpPr>
        <p:spPr/>
        <p:txBody>
          <a:bodyPr/>
          <a:lstStyle/>
          <a:p>
            <a:r>
              <a:rPr lang="en-US" dirty="0"/>
              <a:t>Closeout Responsibilities:  Reporting</a:t>
            </a:r>
          </a:p>
        </p:txBody>
      </p:sp>
      <p:sp>
        <p:nvSpPr>
          <p:cNvPr id="3" name="Slide Number Placeholder 2">
            <a:extLst>
              <a:ext uri="{FF2B5EF4-FFF2-40B4-BE49-F238E27FC236}">
                <a16:creationId xmlns:a16="http://schemas.microsoft.com/office/drawing/2014/main" id="{D4D06809-EEA6-46E7-B915-80330DD6F51A}"/>
              </a:ext>
            </a:extLst>
          </p:cNvPr>
          <p:cNvSpPr>
            <a:spLocks noGrp="1"/>
          </p:cNvSpPr>
          <p:nvPr>
            <p:ph type="sldNum" sz="quarter" idx="12"/>
          </p:nvPr>
        </p:nvSpPr>
        <p:spPr/>
        <p:txBody>
          <a:bodyPr/>
          <a:lstStyle/>
          <a:p>
            <a:fld id="{B212C38A-D241-7041-9EFC-6446870ABFAA}" type="slidenum">
              <a:rPr lang="en-US" smtClean="0"/>
              <a:t>44</a:t>
            </a:fld>
            <a:endParaRPr lang="en-US" dirty="0"/>
          </a:p>
        </p:txBody>
      </p:sp>
      <p:sp>
        <p:nvSpPr>
          <p:cNvPr id="4" name="Content Placeholder 3">
            <a:extLst>
              <a:ext uri="{FF2B5EF4-FFF2-40B4-BE49-F238E27FC236}">
                <a16:creationId xmlns:a16="http://schemas.microsoft.com/office/drawing/2014/main" id="{61C77070-3446-4EDC-9595-6667E80606BE}"/>
              </a:ext>
            </a:extLst>
          </p:cNvPr>
          <p:cNvSpPr>
            <a:spLocks noGrp="1"/>
          </p:cNvSpPr>
          <p:nvPr>
            <p:ph idx="1"/>
          </p:nvPr>
        </p:nvSpPr>
        <p:spPr/>
        <p:txBody>
          <a:bodyPr/>
          <a:lstStyle/>
          <a:p>
            <a:r>
              <a:rPr lang="en-US" dirty="0"/>
              <a:t>Submit final closeout reports to DOA for the following:</a:t>
            </a:r>
          </a:p>
          <a:p>
            <a:pPr lvl="1"/>
            <a:r>
              <a:rPr lang="en-US" dirty="0"/>
              <a:t>Performance Measurement</a:t>
            </a:r>
          </a:p>
          <a:p>
            <a:pPr lvl="1"/>
            <a:r>
              <a:rPr lang="en-US" dirty="0"/>
              <a:t>Federal Financial</a:t>
            </a:r>
          </a:p>
          <a:p>
            <a:pPr lvl="1"/>
            <a:r>
              <a:rPr lang="en-US" dirty="0"/>
              <a:t>Tangible Personal Property</a:t>
            </a:r>
          </a:p>
          <a:p>
            <a:pPr lvl="1"/>
            <a:r>
              <a:rPr lang="en-US" dirty="0"/>
              <a:t>Real Property Status</a:t>
            </a:r>
          </a:p>
          <a:p>
            <a:endParaRPr lang="en-US" dirty="0"/>
          </a:p>
        </p:txBody>
      </p:sp>
    </p:spTree>
    <p:extLst>
      <p:ext uri="{BB962C8B-B14F-4D97-AF65-F5344CB8AC3E}">
        <p14:creationId xmlns:p14="http://schemas.microsoft.com/office/powerpoint/2010/main" val="1998827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DCA1-E1B5-48A8-AE85-70FEDF9A51ED}"/>
              </a:ext>
            </a:extLst>
          </p:cNvPr>
          <p:cNvSpPr>
            <a:spLocks noGrp="1"/>
          </p:cNvSpPr>
          <p:nvPr>
            <p:ph type="title"/>
          </p:nvPr>
        </p:nvSpPr>
        <p:spPr/>
        <p:txBody>
          <a:bodyPr/>
          <a:lstStyle/>
          <a:p>
            <a:r>
              <a:rPr lang="en-US" dirty="0"/>
              <a:t>Issues that Can Cause Delays</a:t>
            </a:r>
          </a:p>
        </p:txBody>
      </p:sp>
      <p:sp>
        <p:nvSpPr>
          <p:cNvPr id="3" name="Slide Number Placeholder 2">
            <a:extLst>
              <a:ext uri="{FF2B5EF4-FFF2-40B4-BE49-F238E27FC236}">
                <a16:creationId xmlns:a16="http://schemas.microsoft.com/office/drawing/2014/main" id="{7E763BAF-3025-4461-93E6-C6B5FCC22802}"/>
              </a:ext>
            </a:extLst>
          </p:cNvPr>
          <p:cNvSpPr>
            <a:spLocks noGrp="1"/>
          </p:cNvSpPr>
          <p:nvPr>
            <p:ph type="sldNum" sz="quarter" idx="12"/>
          </p:nvPr>
        </p:nvSpPr>
        <p:spPr/>
        <p:txBody>
          <a:bodyPr/>
          <a:lstStyle/>
          <a:p>
            <a:fld id="{B212C38A-D241-7041-9EFC-6446870ABFAA}" type="slidenum">
              <a:rPr lang="en-US" smtClean="0"/>
              <a:t>45</a:t>
            </a:fld>
            <a:endParaRPr lang="en-US" dirty="0"/>
          </a:p>
        </p:txBody>
      </p:sp>
      <p:sp>
        <p:nvSpPr>
          <p:cNvPr id="4" name="Content Placeholder 3">
            <a:extLst>
              <a:ext uri="{FF2B5EF4-FFF2-40B4-BE49-F238E27FC236}">
                <a16:creationId xmlns:a16="http://schemas.microsoft.com/office/drawing/2014/main" id="{CCB9473F-1CCF-4CD3-AF3F-65ADEEA0E64E}"/>
              </a:ext>
            </a:extLst>
          </p:cNvPr>
          <p:cNvSpPr>
            <a:spLocks noGrp="1"/>
          </p:cNvSpPr>
          <p:nvPr>
            <p:ph idx="1"/>
          </p:nvPr>
        </p:nvSpPr>
        <p:spPr/>
        <p:txBody>
          <a:bodyPr/>
          <a:lstStyle/>
          <a:p>
            <a:r>
              <a:rPr lang="en-US" dirty="0"/>
              <a:t>Efforts to closeout an award can be hindered by issues such as:</a:t>
            </a:r>
          </a:p>
          <a:p>
            <a:pPr lvl="1"/>
            <a:r>
              <a:rPr lang="en-US" dirty="0"/>
              <a:t>Audits in progress</a:t>
            </a:r>
          </a:p>
          <a:p>
            <a:pPr lvl="1"/>
            <a:r>
              <a:rPr lang="en-US" dirty="0"/>
              <a:t>Manual report reconciliation processes</a:t>
            </a:r>
          </a:p>
          <a:p>
            <a:pPr lvl="1"/>
            <a:r>
              <a:rPr lang="en-US" dirty="0"/>
              <a:t>Disconnect between grant management and payment system</a:t>
            </a:r>
          </a:p>
          <a:p>
            <a:pPr lvl="1"/>
            <a:r>
              <a:rPr lang="en-US" dirty="0"/>
              <a:t>Cost-sharing agreements</a:t>
            </a:r>
          </a:p>
          <a:p>
            <a:endParaRPr lang="en-US" dirty="0"/>
          </a:p>
        </p:txBody>
      </p:sp>
      <p:pic>
        <p:nvPicPr>
          <p:cNvPr id="5" name="Picture 4">
            <a:extLst>
              <a:ext uri="{FF2B5EF4-FFF2-40B4-BE49-F238E27FC236}">
                <a16:creationId xmlns:a16="http://schemas.microsoft.com/office/drawing/2014/main" id="{0C9AEC48-3E7D-4657-A54F-9CBEB2DAC55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97567" y="787401"/>
            <a:ext cx="509017" cy="509017"/>
          </a:xfrm>
          <a:prstGeom prst="rect">
            <a:avLst/>
          </a:prstGeom>
        </p:spPr>
      </p:pic>
    </p:spTree>
    <p:extLst>
      <p:ext uri="{BB962C8B-B14F-4D97-AF65-F5344CB8AC3E}">
        <p14:creationId xmlns:p14="http://schemas.microsoft.com/office/powerpoint/2010/main" val="3761580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DCA1-E1B5-48A8-AE85-70FEDF9A51ED}"/>
              </a:ext>
            </a:extLst>
          </p:cNvPr>
          <p:cNvSpPr>
            <a:spLocks noGrp="1"/>
          </p:cNvSpPr>
          <p:nvPr>
            <p:ph type="title"/>
          </p:nvPr>
        </p:nvSpPr>
        <p:spPr/>
        <p:txBody>
          <a:bodyPr/>
          <a:lstStyle/>
          <a:p>
            <a:r>
              <a:rPr lang="en-US" dirty="0"/>
              <a:t>Issues that Can Cause Delays</a:t>
            </a:r>
          </a:p>
        </p:txBody>
      </p:sp>
      <p:sp>
        <p:nvSpPr>
          <p:cNvPr id="3" name="Slide Number Placeholder 2">
            <a:extLst>
              <a:ext uri="{FF2B5EF4-FFF2-40B4-BE49-F238E27FC236}">
                <a16:creationId xmlns:a16="http://schemas.microsoft.com/office/drawing/2014/main" id="{7E763BAF-3025-4461-93E6-C6B5FCC22802}"/>
              </a:ext>
            </a:extLst>
          </p:cNvPr>
          <p:cNvSpPr>
            <a:spLocks noGrp="1"/>
          </p:cNvSpPr>
          <p:nvPr>
            <p:ph type="sldNum" sz="quarter" idx="12"/>
          </p:nvPr>
        </p:nvSpPr>
        <p:spPr/>
        <p:txBody>
          <a:bodyPr/>
          <a:lstStyle/>
          <a:p>
            <a:fld id="{B212C38A-D241-7041-9EFC-6446870ABFAA}" type="slidenum">
              <a:rPr lang="en-US" smtClean="0"/>
              <a:t>46</a:t>
            </a:fld>
            <a:endParaRPr lang="en-US" dirty="0"/>
          </a:p>
        </p:txBody>
      </p:sp>
      <p:sp>
        <p:nvSpPr>
          <p:cNvPr id="4" name="Content Placeholder 3">
            <a:extLst>
              <a:ext uri="{FF2B5EF4-FFF2-40B4-BE49-F238E27FC236}">
                <a16:creationId xmlns:a16="http://schemas.microsoft.com/office/drawing/2014/main" id="{CCB9473F-1CCF-4CD3-AF3F-65ADEEA0E64E}"/>
              </a:ext>
            </a:extLst>
          </p:cNvPr>
          <p:cNvSpPr>
            <a:spLocks noGrp="1"/>
          </p:cNvSpPr>
          <p:nvPr>
            <p:ph idx="1"/>
          </p:nvPr>
        </p:nvSpPr>
        <p:spPr/>
        <p:txBody>
          <a:bodyPr/>
          <a:lstStyle/>
          <a:p>
            <a:r>
              <a:rPr lang="en-US" dirty="0"/>
              <a:t>Final indirect cost rate approvals</a:t>
            </a:r>
          </a:p>
          <a:p>
            <a:r>
              <a:rPr lang="en-US" dirty="0"/>
              <a:t>Delayed technical deliverables</a:t>
            </a:r>
          </a:p>
          <a:p>
            <a:r>
              <a:rPr lang="en-US" dirty="0"/>
              <a:t>Unavailability of key personnel to complete their part of the closeout process</a:t>
            </a:r>
          </a:p>
          <a:p>
            <a:r>
              <a:rPr lang="en-US" dirty="0"/>
              <a:t>Grant projects that require multi-jurisdictional review</a:t>
            </a:r>
          </a:p>
          <a:p>
            <a:endParaRPr lang="en-US" dirty="0"/>
          </a:p>
        </p:txBody>
      </p:sp>
      <p:pic>
        <p:nvPicPr>
          <p:cNvPr id="5" name="Picture 4">
            <a:extLst>
              <a:ext uri="{FF2B5EF4-FFF2-40B4-BE49-F238E27FC236}">
                <a16:creationId xmlns:a16="http://schemas.microsoft.com/office/drawing/2014/main" id="{24501231-1CE7-44F2-AF17-9ED811465E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368589" y="787401"/>
            <a:ext cx="509017" cy="509017"/>
          </a:xfrm>
          <a:prstGeom prst="rect">
            <a:avLst/>
          </a:prstGeom>
        </p:spPr>
      </p:pic>
    </p:spTree>
    <p:extLst>
      <p:ext uri="{BB962C8B-B14F-4D97-AF65-F5344CB8AC3E}">
        <p14:creationId xmlns:p14="http://schemas.microsoft.com/office/powerpoint/2010/main" val="2344929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C196-D50B-4D2B-AEB2-5443C3681C2A}"/>
              </a:ext>
            </a:extLst>
          </p:cNvPr>
          <p:cNvSpPr>
            <a:spLocks noGrp="1"/>
          </p:cNvSpPr>
          <p:nvPr>
            <p:ph type="title"/>
          </p:nvPr>
        </p:nvSpPr>
        <p:spPr>
          <a:xfrm>
            <a:off x="477521" y="1837678"/>
            <a:ext cx="3535680" cy="2446653"/>
          </a:xfrm>
        </p:spPr>
        <p:txBody>
          <a:bodyPr>
            <a:normAutofit/>
          </a:bodyPr>
          <a:lstStyle/>
          <a:p>
            <a:pPr algn="ctr"/>
            <a:r>
              <a:rPr lang="en-US" dirty="0"/>
              <a:t>Best Practice Strategies for Grant Closeout</a:t>
            </a:r>
          </a:p>
        </p:txBody>
      </p:sp>
      <p:sp>
        <p:nvSpPr>
          <p:cNvPr id="3" name="Slide Number Placeholder 2">
            <a:extLst>
              <a:ext uri="{FF2B5EF4-FFF2-40B4-BE49-F238E27FC236}">
                <a16:creationId xmlns:a16="http://schemas.microsoft.com/office/drawing/2014/main" id="{E5919626-A91B-4160-B9AA-02FC9D47D771}"/>
              </a:ext>
            </a:extLst>
          </p:cNvPr>
          <p:cNvSpPr>
            <a:spLocks noGrp="1"/>
          </p:cNvSpPr>
          <p:nvPr>
            <p:ph type="sldNum" sz="quarter" idx="12"/>
          </p:nvPr>
        </p:nvSpPr>
        <p:spPr/>
        <p:txBody>
          <a:bodyPr/>
          <a:lstStyle/>
          <a:p>
            <a:fld id="{B212C38A-D241-7041-9EFC-6446870ABFAA}" type="slidenum">
              <a:rPr lang="en-US" smtClean="0"/>
              <a:t>47</a:t>
            </a:fld>
            <a:endParaRPr lang="en-US" dirty="0"/>
          </a:p>
        </p:txBody>
      </p:sp>
      <p:sp>
        <p:nvSpPr>
          <p:cNvPr id="4" name="Content Placeholder 3">
            <a:extLst>
              <a:ext uri="{FF2B5EF4-FFF2-40B4-BE49-F238E27FC236}">
                <a16:creationId xmlns:a16="http://schemas.microsoft.com/office/drawing/2014/main" id="{4E55789B-9178-4597-A3AF-C3183B4DA563}"/>
              </a:ext>
            </a:extLst>
          </p:cNvPr>
          <p:cNvSpPr>
            <a:spLocks noGrp="1"/>
          </p:cNvSpPr>
          <p:nvPr>
            <p:ph idx="1"/>
          </p:nvPr>
        </p:nvSpPr>
        <p:spPr>
          <a:xfrm>
            <a:off x="4846320" y="1127464"/>
            <a:ext cx="6868159" cy="4394997"/>
          </a:xfrm>
        </p:spPr>
        <p:txBody>
          <a:bodyPr/>
          <a:lstStyle/>
          <a:p>
            <a:r>
              <a:rPr lang="en-US" dirty="0"/>
              <a:t>Keep an Eye on the Timeframe and start the process early</a:t>
            </a:r>
          </a:p>
          <a:p>
            <a:r>
              <a:rPr lang="en-US" dirty="0"/>
              <a:t>Have a detailed plan for the closeout process</a:t>
            </a:r>
          </a:p>
          <a:p>
            <a:r>
              <a:rPr lang="en-US" dirty="0"/>
              <a:t>Consider adopting or developing a closeout checklist</a:t>
            </a:r>
          </a:p>
          <a:p>
            <a:r>
              <a:rPr lang="en-US" dirty="0"/>
              <a:t>Maintain, organize, and archive all project documents</a:t>
            </a:r>
          </a:p>
          <a:p>
            <a:endParaRPr lang="en-US" dirty="0"/>
          </a:p>
        </p:txBody>
      </p:sp>
      <p:pic>
        <p:nvPicPr>
          <p:cNvPr id="5" name="Picture 4">
            <a:extLst>
              <a:ext uri="{FF2B5EF4-FFF2-40B4-BE49-F238E27FC236}">
                <a16:creationId xmlns:a16="http://schemas.microsoft.com/office/drawing/2014/main" id="{504D6A8A-F15B-498B-A062-4BF783D105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990852" y="4284331"/>
            <a:ext cx="509017" cy="509017"/>
          </a:xfrm>
          <a:prstGeom prst="rect">
            <a:avLst/>
          </a:prstGeom>
        </p:spPr>
      </p:pic>
    </p:spTree>
    <p:extLst>
      <p:ext uri="{BB962C8B-B14F-4D97-AF65-F5344CB8AC3E}">
        <p14:creationId xmlns:p14="http://schemas.microsoft.com/office/powerpoint/2010/main" val="2776424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C196-D50B-4D2B-AEB2-5443C3681C2A}"/>
              </a:ext>
            </a:extLst>
          </p:cNvPr>
          <p:cNvSpPr>
            <a:spLocks noGrp="1"/>
          </p:cNvSpPr>
          <p:nvPr>
            <p:ph type="title"/>
          </p:nvPr>
        </p:nvSpPr>
        <p:spPr>
          <a:xfrm>
            <a:off x="477521" y="1837678"/>
            <a:ext cx="3535680" cy="2446653"/>
          </a:xfrm>
        </p:spPr>
        <p:txBody>
          <a:bodyPr>
            <a:normAutofit/>
          </a:bodyPr>
          <a:lstStyle/>
          <a:p>
            <a:pPr algn="ctr"/>
            <a:r>
              <a:rPr lang="en-US" dirty="0"/>
              <a:t>Best Practice Strategies for Grant Closeout</a:t>
            </a:r>
          </a:p>
        </p:txBody>
      </p:sp>
      <p:sp>
        <p:nvSpPr>
          <p:cNvPr id="3" name="Slide Number Placeholder 2">
            <a:extLst>
              <a:ext uri="{FF2B5EF4-FFF2-40B4-BE49-F238E27FC236}">
                <a16:creationId xmlns:a16="http://schemas.microsoft.com/office/drawing/2014/main" id="{E5919626-A91B-4160-B9AA-02FC9D47D771}"/>
              </a:ext>
            </a:extLst>
          </p:cNvPr>
          <p:cNvSpPr>
            <a:spLocks noGrp="1"/>
          </p:cNvSpPr>
          <p:nvPr>
            <p:ph type="sldNum" sz="quarter" idx="12"/>
          </p:nvPr>
        </p:nvSpPr>
        <p:spPr/>
        <p:txBody>
          <a:bodyPr/>
          <a:lstStyle/>
          <a:p>
            <a:fld id="{B212C38A-D241-7041-9EFC-6446870ABFAA}" type="slidenum">
              <a:rPr lang="en-US" smtClean="0"/>
              <a:t>48</a:t>
            </a:fld>
            <a:endParaRPr lang="en-US" dirty="0"/>
          </a:p>
        </p:txBody>
      </p:sp>
      <p:sp>
        <p:nvSpPr>
          <p:cNvPr id="4" name="Content Placeholder 3">
            <a:extLst>
              <a:ext uri="{FF2B5EF4-FFF2-40B4-BE49-F238E27FC236}">
                <a16:creationId xmlns:a16="http://schemas.microsoft.com/office/drawing/2014/main" id="{4E55789B-9178-4597-A3AF-C3183B4DA563}"/>
              </a:ext>
            </a:extLst>
          </p:cNvPr>
          <p:cNvSpPr>
            <a:spLocks noGrp="1"/>
          </p:cNvSpPr>
          <p:nvPr>
            <p:ph idx="1"/>
          </p:nvPr>
        </p:nvSpPr>
        <p:spPr>
          <a:xfrm>
            <a:off x="4846320" y="1127464"/>
            <a:ext cx="6868159" cy="4394997"/>
          </a:xfrm>
        </p:spPr>
        <p:txBody>
          <a:bodyPr/>
          <a:lstStyle/>
          <a:p>
            <a:r>
              <a:rPr lang="en-US" dirty="0"/>
              <a:t>Maintain consistency with what has already been reported</a:t>
            </a:r>
          </a:p>
          <a:p>
            <a:r>
              <a:rPr lang="en-US" dirty="0"/>
              <a:t>Discuss closeout with any subrecipients in advance</a:t>
            </a:r>
          </a:p>
          <a:p>
            <a:r>
              <a:rPr lang="en-US" dirty="0"/>
              <a:t>Maintain multi-level review process for the final report </a:t>
            </a:r>
          </a:p>
          <a:p>
            <a:r>
              <a:rPr lang="en-US" dirty="0"/>
              <a:t>Have a process for records retention</a:t>
            </a:r>
          </a:p>
        </p:txBody>
      </p:sp>
      <p:pic>
        <p:nvPicPr>
          <p:cNvPr id="5" name="Picture 4">
            <a:extLst>
              <a:ext uri="{FF2B5EF4-FFF2-40B4-BE49-F238E27FC236}">
                <a16:creationId xmlns:a16="http://schemas.microsoft.com/office/drawing/2014/main" id="{504D6A8A-F15B-498B-A062-4BF783D105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990852" y="4284331"/>
            <a:ext cx="509017" cy="509017"/>
          </a:xfrm>
          <a:prstGeom prst="rect">
            <a:avLst/>
          </a:prstGeom>
        </p:spPr>
      </p:pic>
    </p:spTree>
    <p:extLst>
      <p:ext uri="{BB962C8B-B14F-4D97-AF65-F5344CB8AC3E}">
        <p14:creationId xmlns:p14="http://schemas.microsoft.com/office/powerpoint/2010/main" val="1289240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03D3-749B-4579-A754-1C181957C9E1}"/>
              </a:ext>
            </a:extLst>
          </p:cNvPr>
          <p:cNvSpPr>
            <a:spLocks noGrp="1"/>
          </p:cNvSpPr>
          <p:nvPr>
            <p:ph type="title"/>
          </p:nvPr>
        </p:nvSpPr>
        <p:spPr/>
        <p:txBody>
          <a:bodyPr/>
          <a:lstStyle/>
          <a:p>
            <a:r>
              <a:rPr lang="en-US" dirty="0"/>
              <a:t> Closeout Questions	</a:t>
            </a:r>
          </a:p>
        </p:txBody>
      </p:sp>
      <p:sp>
        <p:nvSpPr>
          <p:cNvPr id="3" name="Slide Number Placeholder 2">
            <a:extLst>
              <a:ext uri="{FF2B5EF4-FFF2-40B4-BE49-F238E27FC236}">
                <a16:creationId xmlns:a16="http://schemas.microsoft.com/office/drawing/2014/main" id="{88DA97A6-F874-4F3C-9EF1-4EF72CE36CD2}"/>
              </a:ext>
            </a:extLst>
          </p:cNvPr>
          <p:cNvSpPr>
            <a:spLocks noGrp="1"/>
          </p:cNvSpPr>
          <p:nvPr>
            <p:ph type="sldNum" sz="quarter" idx="12"/>
          </p:nvPr>
        </p:nvSpPr>
        <p:spPr/>
        <p:txBody>
          <a:bodyPr/>
          <a:lstStyle/>
          <a:p>
            <a:fld id="{B212C38A-D241-7041-9EFC-6446870ABFAA}" type="slidenum">
              <a:rPr lang="en-US" smtClean="0"/>
              <a:t>49</a:t>
            </a:fld>
            <a:endParaRPr lang="en-US" dirty="0"/>
          </a:p>
        </p:txBody>
      </p:sp>
      <p:sp>
        <p:nvSpPr>
          <p:cNvPr id="4" name="Content Placeholder 3">
            <a:extLst>
              <a:ext uri="{FF2B5EF4-FFF2-40B4-BE49-F238E27FC236}">
                <a16:creationId xmlns:a16="http://schemas.microsoft.com/office/drawing/2014/main" id="{91B147DE-C70A-4326-9E07-A9CE5C1DFD79}"/>
              </a:ext>
            </a:extLst>
          </p:cNvPr>
          <p:cNvSpPr>
            <a:spLocks noGrp="1"/>
          </p:cNvSpPr>
          <p:nvPr>
            <p:ph idx="1"/>
          </p:nvPr>
        </p:nvSpPr>
        <p:spPr/>
        <p:txBody>
          <a:bodyPr/>
          <a:lstStyle/>
          <a:p>
            <a:r>
              <a:rPr lang="en-US" dirty="0"/>
              <a:t>Have you retained the appropriate documentation from the start of the grant until now?</a:t>
            </a:r>
          </a:p>
          <a:p>
            <a:r>
              <a:rPr lang="en-US" dirty="0"/>
              <a:t>Are your program metrics accurate? Do they align with your narratives?</a:t>
            </a:r>
          </a:p>
          <a:p>
            <a:r>
              <a:rPr lang="en-US" dirty="0"/>
              <a:t>Did any funds go unspent?</a:t>
            </a:r>
          </a:p>
          <a:p>
            <a:r>
              <a:rPr lang="en-US" dirty="0"/>
              <a:t>Have sub-awardees submitted their reports to you?</a:t>
            </a:r>
          </a:p>
          <a:p>
            <a:endParaRPr lang="en-US" dirty="0"/>
          </a:p>
        </p:txBody>
      </p:sp>
    </p:spTree>
    <p:extLst>
      <p:ext uri="{BB962C8B-B14F-4D97-AF65-F5344CB8AC3E}">
        <p14:creationId xmlns:p14="http://schemas.microsoft.com/office/powerpoint/2010/main" val="263231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24BB0-685F-6DEB-6CA2-382310969715}"/>
              </a:ext>
            </a:extLst>
          </p:cNvPr>
          <p:cNvSpPr>
            <a:spLocks noGrp="1"/>
          </p:cNvSpPr>
          <p:nvPr>
            <p:ph type="title"/>
          </p:nvPr>
        </p:nvSpPr>
        <p:spPr/>
        <p:txBody>
          <a:bodyPr>
            <a:normAutofit fontScale="90000"/>
          </a:bodyPr>
          <a:lstStyle/>
          <a:p>
            <a:r>
              <a:rPr lang="en-US" dirty="0"/>
              <a:t>Definition</a:t>
            </a:r>
          </a:p>
        </p:txBody>
      </p:sp>
      <p:sp>
        <p:nvSpPr>
          <p:cNvPr id="5" name="Content Placeholder 4">
            <a:extLst>
              <a:ext uri="{FF2B5EF4-FFF2-40B4-BE49-F238E27FC236}">
                <a16:creationId xmlns:a16="http://schemas.microsoft.com/office/drawing/2014/main" id="{06E7D0B6-1B98-1B7D-2517-6D4CA08D2D99}"/>
              </a:ext>
            </a:extLst>
          </p:cNvPr>
          <p:cNvSpPr>
            <a:spLocks noGrp="1"/>
          </p:cNvSpPr>
          <p:nvPr>
            <p:ph idx="1"/>
          </p:nvPr>
        </p:nvSpPr>
        <p:spPr/>
        <p:txBody>
          <a:bodyPr/>
          <a:lstStyle/>
          <a:p>
            <a:r>
              <a:rPr lang="en-US" sz="1800" b="0" i="0" dirty="0">
                <a:effectLst/>
              </a:rPr>
              <a:t>“Closeout” </a:t>
            </a:r>
            <a:r>
              <a:rPr lang="en-US" sz="1800" dirty="0"/>
              <a:t>i</a:t>
            </a:r>
            <a:r>
              <a:rPr lang="en-US" sz="1800" b="0" i="0" dirty="0">
                <a:effectLst/>
              </a:rPr>
              <a:t>s </a:t>
            </a:r>
            <a:r>
              <a:rPr lang="en-US" sz="1800" b="0" i="0" dirty="0">
                <a:solidFill>
                  <a:srgbClr val="000000"/>
                </a:solidFill>
                <a:effectLst/>
              </a:rPr>
              <a:t>the process by which the Federal awarding agency or pass-through entity determines that all applicable administrative actions and all required work of the Federal award have been completed</a:t>
            </a:r>
            <a:r>
              <a:rPr lang="en-US" sz="1800" dirty="0">
                <a:solidFill>
                  <a:srgbClr val="000000"/>
                </a:solidFill>
              </a:rPr>
              <a:t>.</a:t>
            </a:r>
            <a:endParaRPr lang="en-US" sz="1800" b="0" i="0" strike="sngStrike" dirty="0">
              <a:solidFill>
                <a:srgbClr val="000000"/>
              </a:solidFill>
              <a:effectLst/>
            </a:endParaRPr>
          </a:p>
          <a:p>
            <a:r>
              <a:rPr lang="en-US" sz="1800" b="0" i="0" dirty="0">
                <a:solidFill>
                  <a:srgbClr val="000000"/>
                </a:solidFill>
                <a:effectLst/>
              </a:rPr>
              <a:t>In short, it is the completion of the grant life cycle and the official end of the government’s relationship with the non-Federal entity.</a:t>
            </a:r>
          </a:p>
          <a:p>
            <a:r>
              <a:rPr lang="en-US" sz="1800" dirty="0">
                <a:solidFill>
                  <a:srgbClr val="000000"/>
                </a:solidFill>
              </a:rPr>
              <a:t>Some grantees may have additional reporting requirements with DOA after the formal closeout process is completed.</a:t>
            </a:r>
            <a:endParaRPr lang="en-US" dirty="0"/>
          </a:p>
        </p:txBody>
      </p:sp>
      <p:sp>
        <p:nvSpPr>
          <p:cNvPr id="6" name="Slide Number Placeholder 2">
            <a:extLst>
              <a:ext uri="{FF2B5EF4-FFF2-40B4-BE49-F238E27FC236}">
                <a16:creationId xmlns:a16="http://schemas.microsoft.com/office/drawing/2014/main" id="{FB091385-C7FB-4E3E-901A-04D4A604CD99}"/>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5</a:t>
            </a:fld>
            <a:endParaRPr lang="en-US" dirty="0"/>
          </a:p>
        </p:txBody>
      </p:sp>
    </p:spTree>
    <p:extLst>
      <p:ext uri="{BB962C8B-B14F-4D97-AF65-F5344CB8AC3E}">
        <p14:creationId xmlns:p14="http://schemas.microsoft.com/office/powerpoint/2010/main" val="2257472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Thank you!</a:t>
            </a:r>
          </a:p>
        </p:txBody>
      </p:sp>
      <p:pic>
        <p:nvPicPr>
          <p:cNvPr id="3" name="Picture 2">
            <a:extLst>
              <a:ext uri="{FF2B5EF4-FFF2-40B4-BE49-F238E27FC236}">
                <a16:creationId xmlns:a16="http://schemas.microsoft.com/office/drawing/2014/main" id="{57F2A829-D1D4-49C1-8FC6-5DAB9EEA4239}"/>
              </a:ext>
            </a:extLst>
          </p:cNvPr>
          <p:cNvPicPr>
            <a:picLocks noChangeAspect="1"/>
          </p:cNvPicPr>
          <p:nvPr/>
        </p:nvPicPr>
        <p:blipFill>
          <a:blip r:embed="rId2"/>
          <a:stretch>
            <a:fillRect/>
          </a:stretch>
        </p:blipFill>
        <p:spPr>
          <a:xfrm>
            <a:off x="10126826" y="2467589"/>
            <a:ext cx="1736455" cy="1736455"/>
          </a:xfrm>
          <a:prstGeom prst="rect">
            <a:avLst/>
          </a:prstGeom>
        </p:spPr>
      </p:pic>
      <p:pic>
        <p:nvPicPr>
          <p:cNvPr id="4" name="Picture 3">
            <a:extLst>
              <a:ext uri="{FF2B5EF4-FFF2-40B4-BE49-F238E27FC236}">
                <a16:creationId xmlns:a16="http://schemas.microsoft.com/office/drawing/2014/main" id="{3C747CA5-14CC-40F9-B372-B14DB6B12041}"/>
              </a:ext>
            </a:extLst>
          </p:cNvPr>
          <p:cNvPicPr>
            <a:picLocks noChangeAspect="1"/>
          </p:cNvPicPr>
          <p:nvPr/>
        </p:nvPicPr>
        <p:blipFill rotWithShape="1">
          <a:blip r:embed="rId3"/>
          <a:srcRect l="30095" t="4869" r="29364" b="-2999"/>
          <a:stretch/>
        </p:blipFill>
        <p:spPr>
          <a:xfrm>
            <a:off x="9507894" y="4390411"/>
            <a:ext cx="2618792" cy="738504"/>
          </a:xfrm>
          <a:prstGeom prst="rect">
            <a:avLst/>
          </a:prstGeom>
        </p:spPr>
      </p:pic>
    </p:spTree>
    <p:extLst>
      <p:ext uri="{BB962C8B-B14F-4D97-AF65-F5344CB8AC3E}">
        <p14:creationId xmlns:p14="http://schemas.microsoft.com/office/powerpoint/2010/main" val="356833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A8E2-1A72-1C04-A77B-CF75723B7639}"/>
              </a:ext>
            </a:extLst>
          </p:cNvPr>
          <p:cNvSpPr>
            <a:spLocks noGrp="1"/>
          </p:cNvSpPr>
          <p:nvPr>
            <p:ph type="title"/>
          </p:nvPr>
        </p:nvSpPr>
        <p:spPr/>
        <p:txBody>
          <a:bodyPr>
            <a:normAutofit fontScale="90000"/>
          </a:bodyPr>
          <a:lstStyle/>
          <a:p>
            <a:r>
              <a:rPr lang="en-US" dirty="0"/>
              <a:t>Closeout Procedures	</a:t>
            </a:r>
          </a:p>
        </p:txBody>
      </p:sp>
      <p:graphicFrame>
        <p:nvGraphicFramePr>
          <p:cNvPr id="9" name="Content Placeholder 2">
            <a:extLst>
              <a:ext uri="{FF2B5EF4-FFF2-40B4-BE49-F238E27FC236}">
                <a16:creationId xmlns:a16="http://schemas.microsoft.com/office/drawing/2014/main" id="{6FBAC89D-A428-DE27-CD98-02C2EA3C9C17}"/>
              </a:ext>
            </a:extLst>
          </p:cNvPr>
          <p:cNvGraphicFramePr>
            <a:graphicFrameLocks noGrp="1"/>
          </p:cNvGraphicFramePr>
          <p:nvPr>
            <p:ph idx="1"/>
            <p:extLst>
              <p:ext uri="{D42A27DB-BD31-4B8C-83A1-F6EECF244321}">
                <p14:modId xmlns:p14="http://schemas.microsoft.com/office/powerpoint/2010/main" val="2846017581"/>
              </p:ext>
            </p:extLst>
          </p:nvPr>
        </p:nvGraphicFramePr>
        <p:xfrm>
          <a:off x="381740" y="991234"/>
          <a:ext cx="6821493" cy="5046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descr="Screenshot image of the first page of the Closeout Form for the Diverse Business Assistance Grant Program">
            <a:extLst>
              <a:ext uri="{FF2B5EF4-FFF2-40B4-BE49-F238E27FC236}">
                <a16:creationId xmlns:a16="http://schemas.microsoft.com/office/drawing/2014/main" id="{4465E316-08E8-0F90-CBAE-A4F920B600B5}"/>
              </a:ext>
            </a:extLst>
          </p:cNvPr>
          <p:cNvPicPr>
            <a:picLocks noGrp="1" noChangeAspect="1"/>
          </p:cNvPicPr>
          <p:nvPr>
            <p:ph sz="quarter" idx="4294967295"/>
          </p:nvPr>
        </p:nvPicPr>
        <p:blipFill>
          <a:blip r:embed="rId8">
            <a:extLst>
              <a:ext uri="{28A0092B-C50C-407E-A947-70E740481C1C}">
                <a14:useLocalDpi xmlns:a14="http://schemas.microsoft.com/office/drawing/2010/main" val="0"/>
              </a:ext>
            </a:extLst>
          </a:blip>
          <a:stretch>
            <a:fillRect/>
          </a:stretch>
        </p:blipFill>
        <p:spPr>
          <a:xfrm>
            <a:off x="7465257" y="895740"/>
            <a:ext cx="4584700" cy="5365750"/>
          </a:xfrm>
        </p:spPr>
      </p:pic>
      <p:sp>
        <p:nvSpPr>
          <p:cNvPr id="5" name="Slide Number Placeholder 2">
            <a:extLst>
              <a:ext uri="{FF2B5EF4-FFF2-40B4-BE49-F238E27FC236}">
                <a16:creationId xmlns:a16="http://schemas.microsoft.com/office/drawing/2014/main" id="{53B83CA3-AB67-4F48-9863-47D9612AE807}"/>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6</a:t>
            </a:fld>
            <a:endParaRPr lang="en-US" dirty="0"/>
          </a:p>
        </p:txBody>
      </p:sp>
    </p:spTree>
    <p:extLst>
      <p:ext uri="{BB962C8B-B14F-4D97-AF65-F5344CB8AC3E}">
        <p14:creationId xmlns:p14="http://schemas.microsoft.com/office/powerpoint/2010/main" val="423421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798FA-0F7D-9A06-2BB7-3FCB82F98D99}"/>
              </a:ext>
            </a:extLst>
          </p:cNvPr>
          <p:cNvSpPr>
            <a:spLocks noGrp="1"/>
          </p:cNvSpPr>
          <p:nvPr>
            <p:ph type="title"/>
          </p:nvPr>
        </p:nvSpPr>
        <p:spPr/>
        <p:txBody>
          <a:bodyPr/>
          <a:lstStyle/>
          <a:p>
            <a:r>
              <a:rPr lang="en-US" dirty="0"/>
              <a:t>Closeout Checklist</a:t>
            </a:r>
          </a:p>
        </p:txBody>
      </p:sp>
    </p:spTree>
    <p:extLst>
      <p:ext uri="{BB962C8B-B14F-4D97-AF65-F5344CB8AC3E}">
        <p14:creationId xmlns:p14="http://schemas.microsoft.com/office/powerpoint/2010/main" val="966464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3A74E-4822-B276-50C1-92E7FB8C5B96}"/>
              </a:ext>
            </a:extLst>
          </p:cNvPr>
          <p:cNvSpPr>
            <a:spLocks noGrp="1"/>
          </p:cNvSpPr>
          <p:nvPr>
            <p:ph type="title"/>
          </p:nvPr>
        </p:nvSpPr>
        <p:spPr/>
        <p:txBody>
          <a:bodyPr>
            <a:normAutofit fontScale="90000"/>
          </a:bodyPr>
          <a:lstStyle/>
          <a:p>
            <a:r>
              <a:rPr lang="en-US" dirty="0"/>
              <a:t>Checklist Overview</a:t>
            </a:r>
          </a:p>
        </p:txBody>
      </p:sp>
      <p:sp>
        <p:nvSpPr>
          <p:cNvPr id="2" name="Content Placeholder 1">
            <a:extLst>
              <a:ext uri="{FF2B5EF4-FFF2-40B4-BE49-F238E27FC236}">
                <a16:creationId xmlns:a16="http://schemas.microsoft.com/office/drawing/2014/main" id="{7E7EDC37-9629-437C-B4D9-BF15B7B4A2F5}"/>
              </a:ext>
            </a:extLst>
          </p:cNvPr>
          <p:cNvSpPr>
            <a:spLocks noGrp="1"/>
          </p:cNvSpPr>
          <p:nvPr>
            <p:ph idx="13"/>
          </p:nvPr>
        </p:nvSpPr>
        <p:spPr>
          <a:xfrm>
            <a:off x="89452" y="1309036"/>
            <a:ext cx="4424796" cy="4728330"/>
          </a:xfrm>
        </p:spPr>
        <p:txBody>
          <a:bodyPr>
            <a:normAutofit fontScale="77500" lnSpcReduction="20000"/>
          </a:bodyPr>
          <a:lstStyle/>
          <a:p>
            <a:pPr marL="342900" indent="-342900">
              <a:lnSpc>
                <a:spcPct val="107000"/>
              </a:lnSpc>
              <a:spcBef>
                <a:spcPts val="0"/>
              </a:spcBef>
              <a:spcAft>
                <a:spcPts val="1200"/>
              </a:spcAft>
              <a:buFont typeface="Wingdings" panose="05000000000000000000" pitchFamily="2" charset="2"/>
              <a:buChar char="§"/>
            </a:pPr>
            <a:r>
              <a:rPr lang="en-US" sz="1800" kern="100" dirty="0">
                <a:ea typeface="Calibri" panose="020F0502020204030204" pitchFamily="34" charset="0"/>
              </a:rPr>
              <a:t>After submitting</a:t>
            </a:r>
            <a:r>
              <a:rPr lang="en-US" sz="1800" kern="100" dirty="0">
                <a:effectLst/>
                <a:ea typeface="Calibri" panose="020F0502020204030204" pitchFamily="34" charset="0"/>
              </a:rPr>
              <a:t> the final Semi-Annual Report and Payment Request form</a:t>
            </a:r>
            <a:r>
              <a:rPr lang="en-US" sz="1800" kern="100" dirty="0">
                <a:ea typeface="Calibri" panose="020F0502020204030204" pitchFamily="34" charset="0"/>
              </a:rPr>
              <a:t>, grantees will receive</a:t>
            </a:r>
            <a:r>
              <a:rPr lang="en-US" sz="1800" kern="100" dirty="0">
                <a:effectLst/>
                <a:ea typeface="Calibri" panose="020F0502020204030204" pitchFamily="34" charset="0"/>
              </a:rPr>
              <a:t> an email with the checklist, a link to closeout form, and a link to the sample closeout report. </a:t>
            </a:r>
            <a:r>
              <a:rPr lang="en-US" sz="1800" kern="100" dirty="0">
                <a:ea typeface="Calibri" panose="020F0502020204030204" pitchFamily="34" charset="0"/>
              </a:rPr>
              <a:t> </a:t>
            </a:r>
          </a:p>
          <a:p>
            <a:pPr marL="342900" marR="0" lvl="0" indent="-342900">
              <a:lnSpc>
                <a:spcPct val="107000"/>
              </a:lnSpc>
              <a:spcBef>
                <a:spcPts val="0"/>
              </a:spcBef>
              <a:spcAft>
                <a:spcPts val="800"/>
              </a:spcAft>
              <a:buFont typeface="Wingdings" panose="05000000000000000000" pitchFamily="2" charset="2"/>
              <a:buChar char="§"/>
            </a:pPr>
            <a:r>
              <a:rPr lang="en-US" sz="1800" kern="100" dirty="0">
                <a:ea typeface="Calibri" panose="020F0502020204030204" pitchFamily="34" charset="0"/>
              </a:rPr>
              <a:t>These resource documents are also located on each program page under </a:t>
            </a:r>
            <a:r>
              <a:rPr lang="en-US" sz="1800" kern="100" dirty="0">
                <a:effectLst/>
                <a:ea typeface="Calibri" panose="020F0502020204030204" pitchFamily="34" charset="0"/>
              </a:rPr>
              <a:t>”Grantee Resources.”</a:t>
            </a:r>
          </a:p>
          <a:p>
            <a:pPr marL="800100" lvl="1" indent="-342900">
              <a:lnSpc>
                <a:spcPct val="107000"/>
              </a:lnSpc>
              <a:spcBef>
                <a:spcPts val="0"/>
              </a:spcBef>
              <a:spcAft>
                <a:spcPts val="800"/>
              </a:spcAft>
              <a:buFont typeface="Symbol" panose="05050102010706020507" pitchFamily="18" charset="2"/>
              <a:buChar char=""/>
            </a:pPr>
            <a:r>
              <a:rPr lang="en-US" sz="1400" b="1" kern="100" dirty="0">
                <a:solidFill>
                  <a:schemeClr val="bg1"/>
                </a:solidFill>
                <a:effectLst/>
                <a:ea typeface="Calibri" panose="020F0502020204030204" pitchFamily="34" charset="0"/>
              </a:rPr>
              <a:t>DBA: </a:t>
            </a:r>
            <a:r>
              <a:rPr lang="en-US" sz="1400" kern="100" dirty="0">
                <a:solidFill>
                  <a:schemeClr val="bg1"/>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https://doa.wi.gov/pages/DiverseBusinessAssistance.aspx</a:t>
            </a:r>
            <a:endParaRPr lang="en-US" sz="1400" kern="100" dirty="0">
              <a:solidFill>
                <a:schemeClr val="bg1"/>
              </a:solidFill>
              <a:effectLst/>
              <a:ea typeface="Calibri" panose="020F0502020204030204" pitchFamily="34" charset="0"/>
            </a:endParaRPr>
          </a:p>
          <a:p>
            <a:pPr marL="800100" lvl="1" indent="-342900">
              <a:lnSpc>
                <a:spcPct val="107000"/>
              </a:lnSpc>
              <a:spcBef>
                <a:spcPts val="0"/>
              </a:spcBef>
              <a:spcAft>
                <a:spcPts val="800"/>
              </a:spcAft>
              <a:buFont typeface="Symbol" panose="05050102010706020507" pitchFamily="18" charset="2"/>
              <a:buChar char=""/>
            </a:pPr>
            <a:r>
              <a:rPr lang="en-US" sz="1400" b="1" kern="100" dirty="0">
                <a:solidFill>
                  <a:schemeClr val="bg1"/>
                </a:solidFill>
                <a:effectLst/>
                <a:ea typeface="Calibri" panose="020F0502020204030204" pitchFamily="34" charset="0"/>
              </a:rPr>
              <a:t>DBI: </a:t>
            </a:r>
            <a:r>
              <a:rPr lang="en-US" sz="1400" kern="100" dirty="0">
                <a:solidFill>
                  <a:schemeClr val="bg1"/>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https://doa.wi.gov/pages/DiverseBusinessInvestment.aspx</a:t>
            </a:r>
            <a:endParaRPr lang="en-US" sz="1400" kern="100" dirty="0">
              <a:solidFill>
                <a:schemeClr val="bg1"/>
              </a:solidFill>
              <a:effectLst/>
              <a:ea typeface="Calibri" panose="020F0502020204030204" pitchFamily="34" charset="0"/>
            </a:endParaRPr>
          </a:p>
          <a:p>
            <a:pPr marL="800100" lvl="1" indent="-342900">
              <a:lnSpc>
                <a:spcPct val="107000"/>
              </a:lnSpc>
              <a:spcBef>
                <a:spcPts val="0"/>
              </a:spcBef>
              <a:spcAft>
                <a:spcPts val="800"/>
              </a:spcAft>
              <a:buFont typeface="Symbol" panose="05050102010706020507" pitchFamily="18" charset="2"/>
              <a:buChar char=""/>
            </a:pPr>
            <a:r>
              <a:rPr lang="en-US" sz="1400" b="1" kern="100" dirty="0">
                <a:solidFill>
                  <a:schemeClr val="bg1"/>
                </a:solidFill>
                <a:ea typeface="Calibri" panose="020F0502020204030204" pitchFamily="34" charset="0"/>
              </a:rPr>
              <a:t>ER: </a:t>
            </a:r>
            <a:r>
              <a:rPr lang="en-US" sz="1400" kern="100" dirty="0">
                <a:solidFill>
                  <a:schemeClr val="bg1"/>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https://doa.wi.gov/pages/EquitableRecovery.aspx</a:t>
            </a:r>
            <a:endParaRPr lang="en-US" sz="1400" kern="100" dirty="0">
              <a:solidFill>
                <a:schemeClr val="bg1"/>
              </a:solidFill>
              <a:effectLst/>
              <a:ea typeface="Calibri" panose="020F0502020204030204" pitchFamily="34" charset="0"/>
            </a:endParaRPr>
          </a:p>
          <a:p>
            <a:pPr marL="800100" lvl="1" indent="-342900">
              <a:lnSpc>
                <a:spcPct val="107000"/>
              </a:lnSpc>
              <a:spcBef>
                <a:spcPts val="0"/>
              </a:spcBef>
              <a:spcAft>
                <a:spcPts val="800"/>
              </a:spcAft>
              <a:buFont typeface="Symbol" panose="05050102010706020507" pitchFamily="18" charset="2"/>
              <a:buChar char=""/>
            </a:pPr>
            <a:r>
              <a:rPr lang="en-US" sz="1400" b="1" kern="100" dirty="0">
                <a:solidFill>
                  <a:schemeClr val="bg1"/>
                </a:solidFill>
                <a:effectLst/>
                <a:ea typeface="Calibri" panose="020F0502020204030204" pitchFamily="34" charset="0"/>
              </a:rPr>
              <a:t>HCI:</a:t>
            </a:r>
            <a:r>
              <a:rPr lang="en-US" sz="1400" kern="100" dirty="0">
                <a:solidFill>
                  <a:schemeClr val="bg1"/>
                </a:solidFill>
                <a:effectLst/>
                <a:ea typeface="Calibri" panose="020F0502020204030204" pitchFamily="34" charset="0"/>
              </a:rPr>
              <a:t> </a:t>
            </a:r>
            <a:r>
              <a:rPr lang="en-US" sz="1400" kern="100" dirty="0">
                <a:solidFill>
                  <a:schemeClr val="bg1"/>
                </a:solidFill>
                <a:ea typeface="Calibri" panose="020F0502020204030204" pitchFamily="34" charset="0"/>
                <a:hlinkClick r:id="rId5">
                  <a:extLst>
                    <a:ext uri="{A12FA001-AC4F-418D-AE19-62706E023703}">
                      <ahyp:hlinkClr xmlns:ahyp="http://schemas.microsoft.com/office/drawing/2018/hyperlinkcolor" val="tx"/>
                    </a:ext>
                  </a:extLst>
                </a:hlinkClick>
              </a:rPr>
              <a:t>https://doa.wi.gov/Pages/HealthcareInfrastructure.aspx</a:t>
            </a:r>
            <a:r>
              <a:rPr lang="en-US" sz="1400" kern="100" dirty="0">
                <a:solidFill>
                  <a:schemeClr val="bg1"/>
                </a:solidFill>
                <a:ea typeface="Calibri" panose="020F0502020204030204" pitchFamily="34" charset="0"/>
              </a:rPr>
              <a:t> </a:t>
            </a:r>
          </a:p>
          <a:p>
            <a:pPr marL="800100" lvl="1" indent="-342900">
              <a:lnSpc>
                <a:spcPct val="107000"/>
              </a:lnSpc>
              <a:spcBef>
                <a:spcPts val="0"/>
              </a:spcBef>
              <a:spcAft>
                <a:spcPts val="800"/>
              </a:spcAft>
              <a:buFont typeface="Symbol" panose="05050102010706020507" pitchFamily="18" charset="2"/>
              <a:buChar char=""/>
            </a:pPr>
            <a:r>
              <a:rPr lang="en-US" sz="1400" b="1" kern="100" dirty="0">
                <a:solidFill>
                  <a:schemeClr val="bg1"/>
                </a:solidFill>
                <a:ea typeface="Calibri" panose="020F0502020204030204" pitchFamily="34" charset="0"/>
              </a:rPr>
              <a:t>NIF: </a:t>
            </a:r>
            <a:r>
              <a:rPr lang="en-US" sz="1400" kern="100" dirty="0">
                <a:solidFill>
                  <a:schemeClr val="bg1"/>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https://doa.wi.gov/Pages/NeighborhoodInvestment.aspx</a:t>
            </a:r>
            <a:r>
              <a:rPr lang="en-US" sz="1400" kern="100" dirty="0">
                <a:solidFill>
                  <a:schemeClr val="bg1"/>
                </a:solidFill>
                <a:ea typeface="Calibri" panose="020F0502020204030204" pitchFamily="34" charset="0"/>
              </a:rPr>
              <a:t> </a:t>
            </a:r>
          </a:p>
          <a:p>
            <a:pPr marL="800100" lvl="1" indent="-342900">
              <a:lnSpc>
                <a:spcPct val="107000"/>
              </a:lnSpc>
              <a:spcBef>
                <a:spcPts val="0"/>
              </a:spcBef>
              <a:spcAft>
                <a:spcPts val="800"/>
              </a:spcAft>
              <a:buFont typeface="Symbol" panose="05050102010706020507" pitchFamily="18" charset="2"/>
              <a:buChar char=""/>
            </a:pPr>
            <a:r>
              <a:rPr lang="en-US" sz="1400" b="1" kern="100" dirty="0">
                <a:solidFill>
                  <a:schemeClr val="bg1"/>
                </a:solidFill>
                <a:effectLst/>
                <a:ea typeface="Calibri" panose="020F0502020204030204" pitchFamily="34" charset="0"/>
              </a:rPr>
              <a:t>TC: </a:t>
            </a:r>
            <a:r>
              <a:rPr lang="en-US" sz="1400" kern="100" dirty="0">
                <a:solidFill>
                  <a:schemeClr val="bg1"/>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https://doa.wi.gov/Pages/TourismCapitalGrantProgram.aspx</a:t>
            </a:r>
            <a:endParaRPr lang="en-US" sz="1400" kern="100" dirty="0">
              <a:solidFill>
                <a:schemeClr val="bg1"/>
              </a:solidFill>
              <a:effectLst/>
              <a:ea typeface="Calibri" panose="020F0502020204030204" pitchFamily="34" charset="0"/>
            </a:endParaRPr>
          </a:p>
          <a:p>
            <a:endParaRPr lang="en-US" dirty="0"/>
          </a:p>
        </p:txBody>
      </p:sp>
      <p:pic>
        <p:nvPicPr>
          <p:cNvPr id="3" name="Picture 2">
            <a:extLst>
              <a:ext uri="{FF2B5EF4-FFF2-40B4-BE49-F238E27FC236}">
                <a16:creationId xmlns:a16="http://schemas.microsoft.com/office/drawing/2014/main" id="{AD1D4C69-EC15-7DCB-6A0E-E12703FB0F92}"/>
              </a:ext>
            </a:extLst>
          </p:cNvPr>
          <p:cNvPicPr>
            <a:picLocks noChangeAspect="1"/>
          </p:cNvPicPr>
          <p:nvPr/>
        </p:nvPicPr>
        <p:blipFill>
          <a:blip r:embed="rId8"/>
          <a:stretch>
            <a:fillRect/>
          </a:stretch>
        </p:blipFill>
        <p:spPr>
          <a:xfrm>
            <a:off x="4908648" y="522251"/>
            <a:ext cx="6946836" cy="4728330"/>
          </a:xfrm>
          <a:prstGeom prst="rect">
            <a:avLst/>
          </a:prstGeom>
        </p:spPr>
      </p:pic>
      <p:sp>
        <p:nvSpPr>
          <p:cNvPr id="5" name="Slide Number Placeholder 2">
            <a:extLst>
              <a:ext uri="{FF2B5EF4-FFF2-40B4-BE49-F238E27FC236}">
                <a16:creationId xmlns:a16="http://schemas.microsoft.com/office/drawing/2014/main" id="{E37B083E-C9FE-4EAA-AA92-41C4A2B27A2E}"/>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8</a:t>
            </a:fld>
            <a:endParaRPr lang="en-US" dirty="0"/>
          </a:p>
        </p:txBody>
      </p:sp>
    </p:spTree>
    <p:extLst>
      <p:ext uri="{BB962C8B-B14F-4D97-AF65-F5344CB8AC3E}">
        <p14:creationId xmlns:p14="http://schemas.microsoft.com/office/powerpoint/2010/main" val="174466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B8CE-8444-16C9-368E-B72CE33CC355}"/>
              </a:ext>
            </a:extLst>
          </p:cNvPr>
          <p:cNvSpPr>
            <a:spLocks noGrp="1"/>
          </p:cNvSpPr>
          <p:nvPr>
            <p:ph type="title"/>
          </p:nvPr>
        </p:nvSpPr>
        <p:spPr/>
        <p:txBody>
          <a:bodyPr>
            <a:normAutofit fontScale="90000"/>
          </a:bodyPr>
          <a:lstStyle/>
          <a:p>
            <a:r>
              <a:rPr lang="en-US" dirty="0"/>
              <a:t>Checklist Example</a:t>
            </a:r>
          </a:p>
        </p:txBody>
      </p:sp>
      <p:pic>
        <p:nvPicPr>
          <p:cNvPr id="5" name="Content Placeholder 4" descr="A picture containing text, screenshot, document, font&#10;&#10;Description automatically generated">
            <a:extLst>
              <a:ext uri="{FF2B5EF4-FFF2-40B4-BE49-F238E27FC236}">
                <a16:creationId xmlns:a16="http://schemas.microsoft.com/office/drawing/2014/main" id="{8F7BC072-13B3-02AD-9282-EC205BEDF271}"/>
              </a:ext>
            </a:extLst>
          </p:cNvPr>
          <p:cNvPicPr>
            <a:picLocks noGrp="1" noChangeAspect="1"/>
          </p:cNvPicPr>
          <p:nvPr>
            <p:ph idx="1"/>
          </p:nvPr>
        </p:nvPicPr>
        <p:blipFill>
          <a:blip r:embed="rId2"/>
          <a:stretch>
            <a:fillRect/>
          </a:stretch>
        </p:blipFill>
        <p:spPr>
          <a:xfrm>
            <a:off x="6305449" y="229312"/>
            <a:ext cx="4722226" cy="5853435"/>
          </a:xfrm>
          <a:prstGeom prst="rect">
            <a:avLst/>
          </a:prstGeom>
          <a:ln>
            <a:solidFill>
              <a:schemeClr val="tx1"/>
            </a:solidFill>
          </a:ln>
        </p:spPr>
      </p:pic>
      <p:sp>
        <p:nvSpPr>
          <p:cNvPr id="10" name="Text Placeholder 3">
            <a:extLst>
              <a:ext uri="{FF2B5EF4-FFF2-40B4-BE49-F238E27FC236}">
                <a16:creationId xmlns:a16="http://schemas.microsoft.com/office/drawing/2014/main" id="{7EE3D801-98C1-B176-38CE-E78220F73A3E}"/>
              </a:ext>
            </a:extLst>
          </p:cNvPr>
          <p:cNvSpPr txBox="1">
            <a:spLocks/>
          </p:cNvSpPr>
          <p:nvPr/>
        </p:nvSpPr>
        <p:spPr>
          <a:xfrm>
            <a:off x="175230" y="1401762"/>
            <a:ext cx="4128413" cy="46809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600" dirty="0">
                <a:solidFill>
                  <a:schemeClr val="bg1"/>
                </a:solidFill>
                <a:latin typeface="Arial" panose="020B0604020202020204" pitchFamily="34" charset="0"/>
                <a:cs typeface="Arial" panose="020B0604020202020204" pitchFamily="34" charset="0"/>
              </a:rPr>
              <a:t>The ~2-page checklist provides guidelines of where to start preparing for the closeout process.</a:t>
            </a:r>
          </a:p>
          <a:p>
            <a:pPr>
              <a:buFont typeface="Wingdings" panose="05000000000000000000" pitchFamily="2" charset="2"/>
              <a:buChar char="§"/>
            </a:pPr>
            <a:r>
              <a:rPr lang="en-US" sz="2600" dirty="0">
                <a:solidFill>
                  <a:schemeClr val="bg1"/>
                </a:solidFill>
                <a:latin typeface="Arial" panose="020B0604020202020204" pitchFamily="34" charset="0"/>
                <a:cs typeface="Arial" panose="020B0604020202020204" pitchFamily="34" charset="0"/>
              </a:rPr>
              <a:t>Minimal standards of what to has done at each point in the process:</a:t>
            </a:r>
          </a:p>
          <a:p>
            <a:pPr lvl="1"/>
            <a:r>
              <a:rPr lang="en-US" sz="2600" dirty="0">
                <a:solidFill>
                  <a:schemeClr val="bg1"/>
                </a:solidFill>
                <a:latin typeface="Arial" panose="020B0604020202020204" pitchFamily="34" charset="0"/>
                <a:cs typeface="Arial" panose="020B0604020202020204" pitchFamily="34" charset="0"/>
              </a:rPr>
              <a:t>3 months before</a:t>
            </a:r>
          </a:p>
          <a:p>
            <a:pPr lvl="1"/>
            <a:r>
              <a:rPr lang="en-US" sz="2600" dirty="0">
                <a:solidFill>
                  <a:schemeClr val="bg1"/>
                </a:solidFill>
                <a:latin typeface="Arial" panose="020B0604020202020204" pitchFamily="34" charset="0"/>
                <a:cs typeface="Arial" panose="020B0604020202020204" pitchFamily="34" charset="0"/>
              </a:rPr>
              <a:t>1 month before</a:t>
            </a:r>
          </a:p>
          <a:p>
            <a:pPr lvl="1"/>
            <a:r>
              <a:rPr lang="en-US" sz="2600" dirty="0">
                <a:solidFill>
                  <a:schemeClr val="bg1"/>
                </a:solidFill>
                <a:latin typeface="Arial" panose="020B0604020202020204" pitchFamily="34" charset="0"/>
                <a:cs typeface="Arial" panose="020B0604020202020204" pitchFamily="34" charset="0"/>
              </a:rPr>
              <a:t>At Closeout</a:t>
            </a:r>
          </a:p>
        </p:txBody>
      </p:sp>
      <p:sp>
        <p:nvSpPr>
          <p:cNvPr id="6" name="Slide Number Placeholder 2">
            <a:extLst>
              <a:ext uri="{FF2B5EF4-FFF2-40B4-BE49-F238E27FC236}">
                <a16:creationId xmlns:a16="http://schemas.microsoft.com/office/drawing/2014/main" id="{0BE5EBDF-F32F-4BE9-88AA-F58CE3D76D04}"/>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9</a:t>
            </a:fld>
            <a:endParaRPr lang="en-US" dirty="0"/>
          </a:p>
        </p:txBody>
      </p:sp>
    </p:spTree>
    <p:extLst>
      <p:ext uri="{BB962C8B-B14F-4D97-AF65-F5344CB8AC3E}">
        <p14:creationId xmlns:p14="http://schemas.microsoft.com/office/powerpoint/2010/main" val="965480590"/>
      </p:ext>
    </p:extLst>
  </p:cSld>
  <p:clrMapOvr>
    <a:masterClrMapping/>
  </p:clrMapOvr>
</p:sld>
</file>

<file path=ppt/theme/theme1.xml><?xml version="1.0" encoding="utf-8"?>
<a:theme xmlns:a="http://schemas.openxmlformats.org/drawingml/2006/main" name="Custom Design">
  <a:themeElements>
    <a:clrScheme name="FORVIS Palette">
      <a:dk1>
        <a:srgbClr val="000000"/>
      </a:dk1>
      <a:lt1>
        <a:sysClr val="window" lastClr="FFFFFF"/>
      </a:lt1>
      <a:dk2>
        <a:srgbClr val="636669"/>
      </a:dk2>
      <a:lt2>
        <a:srgbClr val="E0E1DD"/>
      </a:lt2>
      <a:accent1>
        <a:srgbClr val="D52B1E"/>
      </a:accent1>
      <a:accent2>
        <a:srgbClr val="71C6C1"/>
      </a:accent2>
      <a:accent3>
        <a:srgbClr val="FFBC3D"/>
      </a:accent3>
      <a:accent4>
        <a:srgbClr val="0089C4"/>
      </a:accent4>
      <a:accent5>
        <a:srgbClr val="5E2D61"/>
      </a:accent5>
      <a:accent6>
        <a:srgbClr val="D55C19"/>
      </a:accent6>
      <a:hlink>
        <a:srgbClr val="0089C4"/>
      </a:hlink>
      <a:folHlink>
        <a:srgbClr val="5E2D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00F82A077D7540A366A1CA7627AFB0" ma:contentTypeVersion="18" ma:contentTypeDescription="Create a new document." ma:contentTypeScope="" ma:versionID="94b3566a4255312fe5c885b365cfe73e">
  <xsd:schema xmlns:xsd="http://www.w3.org/2001/XMLSchema" xmlns:xs="http://www.w3.org/2001/XMLSchema" xmlns:p="http://schemas.microsoft.com/office/2006/metadata/properties" xmlns:ns1="http://schemas.microsoft.com/sharepoint/v3" xmlns:ns2="25b78c9f-3eef-44c3-bed0-54dc282e9d79" xmlns:ns3="212dcb86-0368-4293-865c-d4adf52d42ca" targetNamespace="http://schemas.microsoft.com/office/2006/metadata/properties" ma:root="true" ma:fieldsID="a26383daec147b6a4e13d6dcab748939" ns1:_="" ns2:_="" ns3:_="">
    <xsd:import namespace="http://schemas.microsoft.com/sharepoint/v3"/>
    <xsd:import namespace="25b78c9f-3eef-44c3-bed0-54dc282e9d79"/>
    <xsd:import namespace="212dcb86-0368-4293-865c-d4adf52d42c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Nameonly" minOccurs="0"/>
                <xsd:element ref="ns2:Assign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b78c9f-3eef-44c3-bed0-54dc282e9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2c067e-633e-4f6a-86d3-fef86e6ec05c" ma:termSetId="09814cd3-568e-fe90-9814-8d621ff8fb84" ma:anchorId="fba54fb3-c3e1-fe81-a776-ca4b69148c4d" ma:open="true" ma:isKeyword="false">
      <xsd:complexType>
        <xsd:sequence>
          <xsd:element ref="pc:Terms" minOccurs="0" maxOccurs="1"/>
        </xsd:sequence>
      </xsd:complexType>
    </xsd:element>
    <xsd:element name="Nameonly" ma:index="24" nillable="true" ma:displayName="Name only" ma:description="Name without number" ma:format="Dropdown" ma:internalName="Nameonly">
      <xsd:simpleType>
        <xsd:restriction base="dms:Text">
          <xsd:maxLength value="255"/>
        </xsd:restriction>
      </xsd:simpleType>
    </xsd:element>
    <xsd:element name="Assigned" ma:index="25" nillable="true" ma:displayName="Assigned" ma:description="WiRF team member assigned to this grantee"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2dcb86-0368-4293-865c-d4adf52d42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cdda6-2a62-49ae-b32c-937a2fa03a96}" ma:internalName="TaxCatchAll" ma:showField="CatchAllData" ma:web="212dcb86-0368-4293-865c-d4adf52d4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2dcb86-0368-4293-865c-d4adf52d42ca" xsi:nil="true"/>
    <lcf76f155ced4ddcb4097134ff3c332f xmlns="25b78c9f-3eef-44c3-bed0-54dc282e9d79">
      <Terms xmlns="http://schemas.microsoft.com/office/infopath/2007/PartnerControls"/>
    </lcf76f155ced4ddcb4097134ff3c332f>
    <Nameonly xmlns="25b78c9f-3eef-44c3-bed0-54dc282e9d79" xsi:nil="true"/>
    <Assigned xmlns="25b78c9f-3eef-44c3-bed0-54dc282e9d79">
      <UserInfo>
        <DisplayName/>
        <AccountId xsi:nil="true"/>
        <AccountType/>
      </UserInfo>
    </Assigned>
    <_ip_UnifiedCompliancePolicyProperties xmlns="http://schemas.microsoft.com/sharepoint/v3" xsi:nil="true"/>
  </documentManagement>
</p:properties>
</file>

<file path=customXml/itemProps1.xml><?xml version="1.0" encoding="utf-8"?>
<ds:datastoreItem xmlns:ds="http://schemas.openxmlformats.org/officeDocument/2006/customXml" ds:itemID="{B67F656F-8A54-416C-AD6E-63AC343AA701}">
  <ds:schemaRefs>
    <ds:schemaRef ds:uri="http://schemas.microsoft.com/sharepoint/v3/contenttype/forms"/>
  </ds:schemaRefs>
</ds:datastoreItem>
</file>

<file path=customXml/itemProps2.xml><?xml version="1.0" encoding="utf-8"?>
<ds:datastoreItem xmlns:ds="http://schemas.openxmlformats.org/officeDocument/2006/customXml" ds:itemID="{94B1EEE3-E58F-43C7-A23A-4766DD4D6371}">
  <ds:schemaRefs>
    <ds:schemaRef ds:uri="212dcb86-0368-4293-865c-d4adf52d42ca"/>
    <ds:schemaRef ds:uri="25b78c9f-3eef-44c3-bed0-54dc282e9d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037795-CC16-40E2-932F-15BAF98169F9}">
  <ds:schemaRefs>
    <ds:schemaRef ds:uri="http://schemas.openxmlformats.org/package/2006/metadata/core-properties"/>
    <ds:schemaRef ds:uri="http://purl.org/dc/dcmitype/"/>
    <ds:schemaRef ds:uri="http://purl.org/dc/terms/"/>
    <ds:schemaRef ds:uri="http://schemas.microsoft.com/office/2006/documentManagement/types"/>
    <ds:schemaRef ds:uri="http://schemas.microsoft.com/office/2006/metadata/properties"/>
    <ds:schemaRef ds:uri="25b78c9f-3eef-44c3-bed0-54dc282e9d79"/>
    <ds:schemaRef ds:uri="http://purl.org/dc/elements/1.1/"/>
    <ds:schemaRef ds:uri="http://schemas.microsoft.com/office/infopath/2007/PartnerControls"/>
    <ds:schemaRef ds:uri="212dcb86-0368-4293-865c-d4adf52d42ca"/>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7480</TotalTime>
  <Words>3021</Words>
  <Application>Microsoft Office PowerPoint</Application>
  <PresentationFormat>Widescreen</PresentationFormat>
  <Paragraphs>332</Paragraphs>
  <Slides>50</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Black</vt:lpstr>
      <vt:lpstr>Calibri</vt:lpstr>
      <vt:lpstr>Calibri Light</vt:lpstr>
      <vt:lpstr>Symbol</vt:lpstr>
      <vt:lpstr>System Font Regular</vt:lpstr>
      <vt:lpstr>Wingdings</vt:lpstr>
      <vt:lpstr>Custom Design</vt:lpstr>
      <vt:lpstr>Closeout of DOA ARPA Grants</vt:lpstr>
      <vt:lpstr>Presenters</vt:lpstr>
      <vt:lpstr>Legal Disclaimer</vt:lpstr>
      <vt:lpstr>Key Learning Items</vt:lpstr>
      <vt:lpstr>Definition</vt:lpstr>
      <vt:lpstr>Closeout Procedures </vt:lpstr>
      <vt:lpstr>Closeout Checklist</vt:lpstr>
      <vt:lpstr>Checklist Overview</vt:lpstr>
      <vt:lpstr>Checklist Example</vt:lpstr>
      <vt:lpstr>Three months Before End of Period of Performance </vt:lpstr>
      <vt:lpstr>Three Months, continued </vt:lpstr>
      <vt:lpstr>Three Months, continued</vt:lpstr>
      <vt:lpstr>One Month</vt:lpstr>
      <vt:lpstr>Amendments</vt:lpstr>
      <vt:lpstr>Closeout Form</vt:lpstr>
      <vt:lpstr>Section 1: DocuSign </vt:lpstr>
      <vt:lpstr>DocuSign Login</vt:lpstr>
      <vt:lpstr>DocuSign Disclosures</vt:lpstr>
      <vt:lpstr>Section 1</vt:lpstr>
      <vt:lpstr>Section 2: Reporting and Narrative Description of Activities: All Programs </vt:lpstr>
      <vt:lpstr>Section 2: Reporting and Narrative Description of Activities: All Programs </vt:lpstr>
      <vt:lpstr>Section 2: Reporting of Activities: Diverse Business Assistance &amp; Investment</vt:lpstr>
      <vt:lpstr>Section 2: Reporting of Activities: Equitable Recovery </vt:lpstr>
      <vt:lpstr>Section 2: Reporting of Activities Healthcare Infrastructure &amp; Tourism Capital</vt:lpstr>
      <vt:lpstr>Section 2: Reporting of Activities: Neighborhood Investment</vt:lpstr>
      <vt:lpstr>Narrative Sections</vt:lpstr>
      <vt:lpstr>Narrative Sections</vt:lpstr>
      <vt:lpstr>PowerPoint Presentation</vt:lpstr>
      <vt:lpstr>Narrative Sections: Accomplishments</vt:lpstr>
      <vt:lpstr>Narrative Sections: COVID-19 Recovery Impact</vt:lpstr>
      <vt:lpstr>Narrative Sections: Challenges </vt:lpstr>
      <vt:lpstr>Narrative Sections: Success Stories</vt:lpstr>
      <vt:lpstr>Attaching Supplemental Documents</vt:lpstr>
      <vt:lpstr>Narratives: Best Practices </vt:lpstr>
      <vt:lpstr>Attestations</vt:lpstr>
      <vt:lpstr>Attestations, continued</vt:lpstr>
      <vt:lpstr>Attestations, continued </vt:lpstr>
      <vt:lpstr>Attestations, continued</vt:lpstr>
      <vt:lpstr>Section 4</vt:lpstr>
      <vt:lpstr>Download a Copy</vt:lpstr>
      <vt:lpstr>Closeout Best Practices</vt:lpstr>
      <vt:lpstr>Closeout Responsibilities: Financial Closeout</vt:lpstr>
      <vt:lpstr>Closeout Responsibilities: Property Disposition</vt:lpstr>
      <vt:lpstr>Closeout Responsibilities:  Reporting</vt:lpstr>
      <vt:lpstr>Issues that Can Cause Delays</vt:lpstr>
      <vt:lpstr>Issues that Can Cause Delays</vt:lpstr>
      <vt:lpstr>Best Practice Strategies for Grant Closeout</vt:lpstr>
      <vt:lpstr>Best Practice Strategies for Grant Closeout</vt:lpstr>
      <vt:lpstr> Closeout Questions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Close-out of DOA ARPA Grants</dc:title>
  <dc:creator>Stone, Simone - DOA</dc:creator>
  <cp:lastModifiedBy>Mahoney, Emily</cp:lastModifiedBy>
  <cp:revision>39</cp:revision>
  <dcterms:created xsi:type="dcterms:W3CDTF">2023-05-03T14:45:37Z</dcterms:created>
  <dcterms:modified xsi:type="dcterms:W3CDTF">2023-06-01T15:28:45Z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ContentTypeId">
    <vt:lpwstr>0x0101000A00F82A077D7540A366A1CA7627AFB0</vt:lpwstr>
  </op:property>
  <op:property fmtid="{D5CDD505-2E9C-101B-9397-08002B2CF9AE}" pid="3" name="MediaServiceImageTags">
    <vt:lpwstr/>
  </op:property>
  <op:property fmtid="{D5CDD505-2E9C-101B-9397-08002B2CF9AE}" pid="4" name="tabName">
    <vt:lpwstr>Client Deliverables</vt:lpwstr>
  </op:property>
  <op:property fmtid="{D5CDD505-2E9C-101B-9397-08002B2CF9AE}" pid="5" name="tabIndex">
    <vt:lpwstr>02.200</vt:lpwstr>
  </op:property>
  <op:property fmtid="{D5CDD505-2E9C-101B-9397-08002B2CF9AE}" pid="6" name="workpaperIndex">
    <vt:lpwstr>2.200.93</vt:lpwstr>
  </op:property>
</op:Properties>
</file>