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90" r:id="rId5"/>
  </p:sldMasterIdLst>
  <p:notesMasterIdLst>
    <p:notesMasterId r:id="rId48"/>
  </p:notesMasterIdLst>
  <p:sldIdLst>
    <p:sldId id="326" r:id="rId6"/>
    <p:sldId id="266" r:id="rId7"/>
    <p:sldId id="429" r:id="rId8"/>
    <p:sldId id="280" r:id="rId9"/>
    <p:sldId id="329" r:id="rId10"/>
    <p:sldId id="330" r:id="rId11"/>
    <p:sldId id="328" r:id="rId12"/>
    <p:sldId id="278" r:id="rId13"/>
    <p:sldId id="430" r:id="rId14"/>
    <p:sldId id="318" r:id="rId15"/>
    <p:sldId id="268" r:id="rId16"/>
    <p:sldId id="327" r:id="rId17"/>
    <p:sldId id="284" r:id="rId18"/>
    <p:sldId id="285" r:id="rId19"/>
    <p:sldId id="286" r:id="rId20"/>
    <p:sldId id="317" r:id="rId21"/>
    <p:sldId id="288" r:id="rId22"/>
    <p:sldId id="289" r:id="rId23"/>
    <p:sldId id="290" r:id="rId24"/>
    <p:sldId id="291" r:id="rId25"/>
    <p:sldId id="292" r:id="rId26"/>
    <p:sldId id="293" r:id="rId27"/>
    <p:sldId id="319" r:id="rId28"/>
    <p:sldId id="294" r:id="rId29"/>
    <p:sldId id="295" r:id="rId30"/>
    <p:sldId id="320" r:id="rId31"/>
    <p:sldId id="296" r:id="rId32"/>
    <p:sldId id="297" r:id="rId33"/>
    <p:sldId id="322" r:id="rId34"/>
    <p:sldId id="300" r:id="rId35"/>
    <p:sldId id="301" r:id="rId36"/>
    <p:sldId id="306" r:id="rId37"/>
    <p:sldId id="302" r:id="rId38"/>
    <p:sldId id="303" r:id="rId39"/>
    <p:sldId id="324" r:id="rId40"/>
    <p:sldId id="304" r:id="rId41"/>
    <p:sldId id="305" r:id="rId42"/>
    <p:sldId id="323" r:id="rId43"/>
    <p:sldId id="307" r:id="rId44"/>
    <p:sldId id="308" r:id="rId45"/>
    <p:sldId id="316" r:id="rId46"/>
    <p:sldId id="30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 reference" id="{7A4EBF13-A09C-DA49-9CB5-7B1269826084}">
          <p14:sldIdLst>
            <p14:sldId id="326"/>
            <p14:sldId id="266"/>
            <p14:sldId id="429"/>
          </p14:sldIdLst>
        </p14:section>
        <p14:section name="Default Section" id="{33297307-5E20-3A40-AC6A-F3ABACD9BFD1}">
          <p14:sldIdLst>
            <p14:sldId id="280"/>
            <p14:sldId id="329"/>
            <p14:sldId id="330"/>
            <p14:sldId id="328"/>
            <p14:sldId id="278"/>
            <p14:sldId id="430"/>
            <p14:sldId id="318"/>
            <p14:sldId id="268"/>
            <p14:sldId id="327"/>
            <p14:sldId id="284"/>
            <p14:sldId id="285"/>
            <p14:sldId id="286"/>
            <p14:sldId id="317"/>
            <p14:sldId id="288"/>
            <p14:sldId id="289"/>
            <p14:sldId id="290"/>
            <p14:sldId id="291"/>
            <p14:sldId id="292"/>
            <p14:sldId id="293"/>
            <p14:sldId id="319"/>
            <p14:sldId id="294"/>
            <p14:sldId id="295"/>
            <p14:sldId id="320"/>
            <p14:sldId id="296"/>
            <p14:sldId id="297"/>
            <p14:sldId id="322"/>
            <p14:sldId id="300"/>
            <p14:sldId id="301"/>
            <p14:sldId id="306"/>
            <p14:sldId id="302"/>
            <p14:sldId id="303"/>
            <p14:sldId id="324"/>
            <p14:sldId id="304"/>
            <p14:sldId id="305"/>
            <p14:sldId id="323"/>
            <p14:sldId id="307"/>
            <p14:sldId id="308"/>
            <p14:sldId id="316"/>
            <p14:sldId id="30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3A4B0D-BF50-9F75-449F-F4F392DA0A11}" name="Seaborn, Leslie" initials="SL" userId="S::lseaborn@bkd.com::eeb167cf-fc09-462a-b37a-ed8b9fbbf9e0" providerId="AD"/>
  <p188:author id="{1040940E-9BE0-35AD-6F49-1A06D3706B44}" name="Jackson, Lindsey" initials="JL" userId="S::LCJackson@bkd.com::745850f0-89e5-4e83-aa96-3349f463c66a" providerId="AD"/>
  <p188:author id="{29A3DC5A-4533-4BAE-910E-4CAAFAA57B61}" name="Murdock, Julie" initials="MJ" userId="S::jmurdock@BKD.com::976b5e0f-dea8-4da1-a62f-ef67f0015697" providerId="AD"/>
  <p188:author id="{13FC3A6B-18E1-5B4D-1BE7-B1C43A9532A5}" name="Bloechl-Anderson, Stephanie - DOA" initials="BASD" userId="S::stephanie.bloechlanderson@wisconsin.gov::68ed4fda-e4b0-4e94-91b4-b8a1995407fc" providerId="AD"/>
  <p188:author id="{6AA11AA9-8757-9773-6E1A-90F985D9A226}" name="Masters, Evan" initials="ME" userId="S::emasters@bkd.com::d4627a25-6550-48c1-97d5-4f307f4e89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264"/>
    <a:srgbClr val="C8C9C8"/>
    <a:srgbClr val="ACAFAF"/>
    <a:srgbClr val="DFE1DD"/>
    <a:srgbClr val="D42B1E"/>
    <a:srgbClr val="FF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8EACB-12FC-495B-B616-D2C3A12BC3CE}" v="6" dt="2023-04-27T16:18:07.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2" autoAdjust="0"/>
    <p:restoredTop sz="89573" autoAdjust="0"/>
  </p:normalViewPr>
  <p:slideViewPr>
    <p:cSldViewPr snapToGrid="0">
      <p:cViewPr varScale="1">
        <p:scale>
          <a:sx n="72" d="100"/>
          <a:sy n="72" d="100"/>
        </p:scale>
        <p:origin x="54" y="5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oechl-Anderson, Stephanie - DOA" userId="68ed4fda-e4b0-4e94-91b4-b8a1995407fc" providerId="ADAL" clId="{6308EACB-12FC-495B-B616-D2C3A12BC3CE}"/>
    <pc:docChg chg="custSel modSld">
      <pc:chgData name="Bloechl-Anderson, Stephanie - DOA" userId="68ed4fda-e4b0-4e94-91b4-b8a1995407fc" providerId="ADAL" clId="{6308EACB-12FC-495B-B616-D2C3A12BC3CE}" dt="2023-04-27T16:32:25.006" v="576" actId="400"/>
      <pc:docMkLst>
        <pc:docMk/>
      </pc:docMkLst>
      <pc:sldChg chg="modSp mod modCm">
        <pc:chgData name="Bloechl-Anderson, Stephanie - DOA" userId="68ed4fda-e4b0-4e94-91b4-b8a1995407fc" providerId="ADAL" clId="{6308EACB-12FC-495B-B616-D2C3A12BC3CE}" dt="2023-04-27T16:12:30.296" v="222"/>
        <pc:sldMkLst>
          <pc:docMk/>
          <pc:sldMk cId="132693430" sldId="268"/>
        </pc:sldMkLst>
        <pc:spChg chg="mod">
          <ac:chgData name="Bloechl-Anderson, Stephanie - DOA" userId="68ed4fda-e4b0-4e94-91b4-b8a1995407fc" providerId="ADAL" clId="{6308EACB-12FC-495B-B616-D2C3A12BC3CE}" dt="2023-04-27T16:10:43.251" v="221" actId="21"/>
          <ac:spMkLst>
            <pc:docMk/>
            <pc:sldMk cId="132693430" sldId="268"/>
            <ac:spMk id="7" creationId="{E9C3F200-67EB-2C6F-23F0-CFC6AC264037}"/>
          </ac:spMkLst>
        </pc:spChg>
        <pc:extLst>
          <p:ext xmlns:p="http://schemas.openxmlformats.org/presentationml/2006/main" uri="{D6D511B9-2390-475A-947B-AFAB55BFBCF1}">
            <pc226:cmChg xmlns:pc226="http://schemas.microsoft.com/office/powerpoint/2022/06/main/command" xmlns="" chg="mod">
              <pc226:chgData name="Bloechl-Anderson, Stephanie - DOA" userId="68ed4fda-e4b0-4e94-91b4-b8a1995407fc" providerId="ADAL" clId="{6308EACB-12FC-495B-B616-D2C3A12BC3CE}" dt="2023-04-27T16:12:30.296" v="222"/>
              <pc2:cmMkLst xmlns:pc2="http://schemas.microsoft.com/office/powerpoint/2019/9/main/command">
                <pc:docMk/>
                <pc:sldMk cId="132693430" sldId="268"/>
                <pc2:cmMk id="{0B615492-A8BE-4987-B09E-377EC849AAF2}"/>
              </pc2:cmMkLst>
            </pc226:cmChg>
          </p:ext>
        </pc:extLst>
      </pc:sldChg>
      <pc:sldChg chg="modSp mod addCm">
        <pc:chgData name="Bloechl-Anderson, Stephanie - DOA" userId="68ed4fda-e4b0-4e94-91b4-b8a1995407fc" providerId="ADAL" clId="{6308EACB-12FC-495B-B616-D2C3A12BC3CE}" dt="2023-04-27T16:13:44.038" v="255"/>
        <pc:sldMkLst>
          <pc:docMk/>
          <pc:sldMk cId="1739104651" sldId="292"/>
        </pc:sldMkLst>
        <pc:spChg chg="mod">
          <ac:chgData name="Bloechl-Anderson, Stephanie - DOA" userId="68ed4fda-e4b0-4e94-91b4-b8a1995407fc" providerId="ADAL" clId="{6308EACB-12FC-495B-B616-D2C3A12BC3CE}" dt="2023-04-27T16:13:36.940" v="254" actId="207"/>
          <ac:spMkLst>
            <pc:docMk/>
            <pc:sldMk cId="1739104651" sldId="292"/>
            <ac:spMk id="2" creationId="{4FC4FBBB-5FB0-4F8A-AA17-862458815A7B}"/>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6308EACB-12FC-495B-B616-D2C3A12BC3CE}" dt="2023-04-26T17:06:08.427" v="0"/>
              <pc2:cmMkLst xmlns:pc2="http://schemas.microsoft.com/office/powerpoint/2019/9/main/command">
                <pc:docMk/>
                <pc:sldMk cId="1739104651" sldId="292"/>
                <pc2:cmMk id="{B77F27B8-1D50-4FFF-B731-F80ACB6B7D1E}"/>
              </pc2:cmMkLst>
            </pc226:cmChg>
            <pc226:cmChg xmlns:pc226="http://schemas.microsoft.com/office/powerpoint/2022/06/main/command" xmlns="" chg="add">
              <pc226:chgData name="Bloechl-Anderson, Stephanie - DOA" userId="68ed4fda-e4b0-4e94-91b4-b8a1995407fc" providerId="ADAL" clId="{6308EACB-12FC-495B-B616-D2C3A12BC3CE}" dt="2023-04-27T16:13:44.038" v="255"/>
              <pc2:cmMkLst xmlns:pc2="http://schemas.microsoft.com/office/powerpoint/2019/9/main/command">
                <pc:docMk/>
                <pc:sldMk cId="1739104651" sldId="292"/>
                <pc2:cmMk id="{D78131E0-1A0B-4643-9F67-001C31C69720}"/>
              </pc2:cmMkLst>
            </pc226:cmChg>
          </p:ext>
        </pc:extLst>
      </pc:sldChg>
      <pc:sldChg chg="modSp mod addCm modCm">
        <pc:chgData name="Bloechl-Anderson, Stephanie - DOA" userId="68ed4fda-e4b0-4e94-91b4-b8a1995407fc" providerId="ADAL" clId="{6308EACB-12FC-495B-B616-D2C3A12BC3CE}" dt="2023-04-27T16:16:52.245" v="379" actId="20577"/>
        <pc:sldMkLst>
          <pc:docMk/>
          <pc:sldMk cId="188818827" sldId="306"/>
        </pc:sldMkLst>
        <pc:spChg chg="mod">
          <ac:chgData name="Bloechl-Anderson, Stephanie - DOA" userId="68ed4fda-e4b0-4e94-91b4-b8a1995407fc" providerId="ADAL" clId="{6308EACB-12FC-495B-B616-D2C3A12BC3CE}" dt="2023-04-27T16:16:52.245" v="379" actId="20577"/>
          <ac:spMkLst>
            <pc:docMk/>
            <pc:sldMk cId="188818827" sldId="306"/>
            <ac:spMk id="2" creationId="{6DD542D2-7A0C-40FC-92FD-1C912A038A83}"/>
          </ac:spMkLst>
        </pc:spChg>
        <pc:extLst>
          <p:ext xmlns:p="http://schemas.openxmlformats.org/presentationml/2006/main" uri="{D6D511B9-2390-475A-947B-AFAB55BFBCF1}">
            <pc226:cmChg xmlns:pc226="http://schemas.microsoft.com/office/powerpoint/2022/06/main/command" xmlns="" chg="add mod">
              <pc226:chgData name="Bloechl-Anderson, Stephanie - DOA" userId="68ed4fda-e4b0-4e94-91b4-b8a1995407fc" providerId="ADAL" clId="{6308EACB-12FC-495B-B616-D2C3A12BC3CE}" dt="2023-04-27T16:16:52.245" v="379" actId="20577"/>
              <pc2:cmMkLst xmlns:pc2="http://schemas.microsoft.com/office/powerpoint/2019/9/main/command">
                <pc:docMk/>
                <pc:sldMk cId="188818827" sldId="306"/>
                <pc2:cmMk id="{E75EA57D-48B3-4BB8-8749-F99E14C27B0E}"/>
              </pc2:cmMkLst>
            </pc226:cmChg>
            <pc226:cmChg xmlns:pc226="http://schemas.microsoft.com/office/powerpoint/2022/06/main/command" xmlns="" chg="add mod">
              <pc226:chgData name="Bloechl-Anderson, Stephanie - DOA" userId="68ed4fda-e4b0-4e94-91b4-b8a1995407fc" providerId="ADAL" clId="{6308EACB-12FC-495B-B616-D2C3A12BC3CE}" dt="2023-04-27T16:16:52.245" v="379" actId="20577"/>
              <pc2:cmMkLst xmlns:pc2="http://schemas.microsoft.com/office/powerpoint/2019/9/main/command">
                <pc:docMk/>
                <pc:sldMk cId="188818827" sldId="306"/>
                <pc2:cmMk id="{DB111BFC-59C0-4834-BEDA-BA1A7C0D659E}"/>
              </pc2:cmMkLst>
            </pc226:cmChg>
          </p:ext>
        </pc:extLst>
      </pc:sldChg>
      <pc:sldChg chg="modSp mod addCm delCm modCm">
        <pc:chgData name="Bloechl-Anderson, Stephanie - DOA" userId="68ed4fda-e4b0-4e94-91b4-b8a1995407fc" providerId="ADAL" clId="{6308EACB-12FC-495B-B616-D2C3A12BC3CE}" dt="2023-04-27T16:32:25.006" v="576" actId="400"/>
        <pc:sldMkLst>
          <pc:docMk/>
          <pc:sldMk cId="3860257227" sldId="316"/>
        </pc:sldMkLst>
        <pc:spChg chg="mod">
          <ac:chgData name="Bloechl-Anderson, Stephanie - DOA" userId="68ed4fda-e4b0-4e94-91b4-b8a1995407fc" providerId="ADAL" clId="{6308EACB-12FC-495B-B616-D2C3A12BC3CE}" dt="2023-04-27T16:32:25.006" v="576" actId="400"/>
          <ac:spMkLst>
            <pc:docMk/>
            <pc:sldMk cId="3860257227" sldId="316"/>
            <ac:spMk id="4" creationId="{D33BBF04-41B7-4961-A58B-48B61180B8D3}"/>
          </ac:spMkLst>
        </pc:spChg>
        <pc:extLst>
          <p:ext xmlns:p="http://schemas.openxmlformats.org/presentationml/2006/main" uri="{D6D511B9-2390-475A-947B-AFAB55BFBCF1}">
            <pc226:cmChg xmlns:pc226="http://schemas.microsoft.com/office/powerpoint/2022/06/main/command" xmlns="" chg="add mod">
              <pc226:chgData name="Bloechl-Anderson, Stephanie - DOA" userId="68ed4fda-e4b0-4e94-91b4-b8a1995407fc" providerId="ADAL" clId="{6308EACB-12FC-495B-B616-D2C3A12BC3CE}" dt="2023-04-27T16:32:21.586" v="575"/>
              <pc2:cmMkLst xmlns:pc2="http://schemas.microsoft.com/office/powerpoint/2019/9/main/command">
                <pc:docMk/>
                <pc:sldMk cId="3860257227" sldId="316"/>
                <pc2:cmMk id="{A42FE10E-5090-44B4-9A42-96636545ECEB}"/>
              </pc2:cmMkLst>
            </pc226:cmChg>
            <pc226:cmChg xmlns:pc226="http://schemas.microsoft.com/office/powerpoint/2022/06/main/command" xmlns="" chg="add mod">
              <pc226:chgData name="Bloechl-Anderson, Stephanie - DOA" userId="68ed4fda-e4b0-4e94-91b4-b8a1995407fc" providerId="ADAL" clId="{6308EACB-12FC-495B-B616-D2C3A12BC3CE}" dt="2023-04-27T16:31:58.252" v="574" actId="20577"/>
              <pc2:cmMkLst xmlns:pc2="http://schemas.microsoft.com/office/powerpoint/2019/9/main/command">
                <pc:docMk/>
                <pc:sldMk cId="3860257227" sldId="316"/>
                <pc2:cmMk id="{A8A78A4E-79FE-4584-AF18-5EE136B9B53C}"/>
              </pc2:cmMkLst>
            </pc226:cmChg>
            <pc226:cmChg xmlns:pc226="http://schemas.microsoft.com/office/powerpoint/2022/06/main/command" xmlns="" chg="add del mod">
              <pc226:chgData name="Bloechl-Anderson, Stephanie - DOA" userId="68ed4fda-e4b0-4e94-91b4-b8a1995407fc" providerId="ADAL" clId="{6308EACB-12FC-495B-B616-D2C3A12BC3CE}" dt="2023-04-27T16:21:25.352" v="413"/>
              <pc2:cmMkLst xmlns:pc2="http://schemas.microsoft.com/office/powerpoint/2019/9/main/command">
                <pc:docMk/>
                <pc:sldMk cId="3860257227" sldId="316"/>
                <pc2:cmMk id="{C2B56566-2755-44FA-94B2-575124135DFF}"/>
              </pc2:cmMkLst>
            </pc226:cmChg>
            <pc226:cmChg xmlns:pc226="http://schemas.microsoft.com/office/powerpoint/2022/06/main/command" xmlns="" chg="add mod">
              <pc226:chgData name="Bloechl-Anderson, Stephanie - DOA" userId="68ed4fda-e4b0-4e94-91b4-b8a1995407fc" providerId="ADAL" clId="{6308EACB-12FC-495B-B616-D2C3A12BC3CE}" dt="2023-04-27T16:31:58.252" v="574" actId="20577"/>
              <pc2:cmMkLst xmlns:pc2="http://schemas.microsoft.com/office/powerpoint/2019/9/main/command">
                <pc:docMk/>
                <pc:sldMk cId="3860257227" sldId="316"/>
                <pc2:cmMk id="{866AD595-2E64-453B-8AAD-7FB7B1558F21}"/>
              </pc2:cmMkLst>
            </pc226:cmChg>
            <pc226:cmChg xmlns:pc226="http://schemas.microsoft.com/office/powerpoint/2022/06/main/command" xmlns="" chg="add">
              <pc226:chgData name="Bloechl-Anderson, Stephanie - DOA" userId="68ed4fda-e4b0-4e94-91b4-b8a1995407fc" providerId="ADAL" clId="{6308EACB-12FC-495B-B616-D2C3A12BC3CE}" dt="2023-04-27T16:24:56.960" v="416"/>
              <pc2:cmMkLst xmlns:pc2="http://schemas.microsoft.com/office/powerpoint/2019/9/main/command">
                <pc:docMk/>
                <pc:sldMk cId="3860257227" sldId="316"/>
                <pc2:cmMk id="{0F4B8CD0-BF71-4E82-8826-46A31638EBB1}"/>
              </pc2:cmMkLst>
            </pc226:cmChg>
            <pc226:cmChg xmlns:pc226="http://schemas.microsoft.com/office/powerpoint/2022/06/main/command" xmlns="" chg="add">
              <pc226:chgData name="Bloechl-Anderson, Stephanie - DOA" userId="68ed4fda-e4b0-4e94-91b4-b8a1995407fc" providerId="ADAL" clId="{6308EACB-12FC-495B-B616-D2C3A12BC3CE}" dt="2023-04-27T16:25:18.388" v="420"/>
              <pc2:cmMkLst xmlns:pc2="http://schemas.microsoft.com/office/powerpoint/2019/9/main/command">
                <pc:docMk/>
                <pc:sldMk cId="3860257227" sldId="316"/>
                <pc2:cmMk id="{1B7260EC-C67D-45EA-A73A-B5919D8B7D6E}"/>
              </pc2:cmMkLst>
            </pc226:cmChg>
          </p:ext>
        </pc:extLst>
      </pc:sldChg>
      <pc:sldChg chg="modSp mod addCm delCm modCm">
        <pc:chgData name="Bloechl-Anderson, Stephanie - DOA" userId="68ed4fda-e4b0-4e94-91b4-b8a1995407fc" providerId="ADAL" clId="{6308EACB-12FC-495B-B616-D2C3A12BC3CE}" dt="2023-04-27T16:08:38.299" v="91"/>
        <pc:sldMkLst>
          <pc:docMk/>
          <pc:sldMk cId="3508575348" sldId="318"/>
        </pc:sldMkLst>
        <pc:spChg chg="mod">
          <ac:chgData name="Bloechl-Anderson, Stephanie - DOA" userId="68ed4fda-e4b0-4e94-91b4-b8a1995407fc" providerId="ADAL" clId="{6308EACB-12FC-495B-B616-D2C3A12BC3CE}" dt="2023-04-27T16:08:00.562" v="88" actId="207"/>
          <ac:spMkLst>
            <pc:docMk/>
            <pc:sldMk cId="3508575348" sldId="318"/>
            <ac:spMk id="2" creationId="{6C09251B-E472-41B6-B053-893A74DE93FA}"/>
          </ac:spMkLst>
        </pc:spChg>
        <pc:extLst>
          <p:ext xmlns:p="http://schemas.openxmlformats.org/presentationml/2006/main" uri="{D6D511B9-2390-475A-947B-AFAB55BFBCF1}">
            <pc226:cmChg xmlns:pc226="http://schemas.microsoft.com/office/powerpoint/2022/06/main/command" xmlns="" chg="add del">
              <pc226:chgData name="Bloechl-Anderson, Stephanie - DOA" userId="68ed4fda-e4b0-4e94-91b4-b8a1995407fc" providerId="ADAL" clId="{6308EACB-12FC-495B-B616-D2C3A12BC3CE}" dt="2023-04-27T16:08:38.299" v="91"/>
              <pc2:cmMkLst xmlns:pc2="http://schemas.microsoft.com/office/powerpoint/2019/9/main/command">
                <pc:docMk/>
                <pc:sldMk cId="3508575348" sldId="318"/>
                <pc2:cmMk id="{A96B6B98-AD97-48D6-901E-6E99E523CD1D}"/>
              </pc2:cmMkLst>
            </pc226:cmChg>
            <pc226:cmChg xmlns:pc226="http://schemas.microsoft.com/office/powerpoint/2022/06/main/command" xmlns="" chg="">
              <pc226:chgData name="Bloechl-Anderson, Stephanie - DOA" userId="68ed4fda-e4b0-4e94-91b4-b8a1995407fc" providerId="ADAL" clId="{6308EACB-12FC-495B-B616-D2C3A12BC3CE}" dt="2023-04-27T16:08:35.306" v="90"/>
              <pc2:cmMkLst xmlns:pc2="http://schemas.microsoft.com/office/powerpoint/2019/9/main/command">
                <pc:docMk/>
                <pc:sldMk cId="3508575348" sldId="318"/>
                <pc2:cmMk id="{3E584DC5-70BC-460D-8328-C95D3BD254C6}"/>
              </pc2:cmMkLst>
              <pc226:cmRplyChg chg="mod">
                <pc226:chgData name="Bloechl-Anderson, Stephanie - DOA" userId="68ed4fda-e4b0-4e94-91b4-b8a1995407fc" providerId="ADAL" clId="{6308EACB-12FC-495B-B616-D2C3A12BC3CE}" dt="2023-04-27T16:08:35.306" v="90"/>
                <pc2:cmRplyMkLst xmlns:pc2="http://schemas.microsoft.com/office/powerpoint/2019/9/main/command">
                  <pc:docMk/>
                  <pc:sldMk cId="3508575348" sldId="318"/>
                  <pc2:cmMk id="{3E584DC5-70BC-460D-8328-C95D3BD254C6}"/>
                  <pc2:cmRplyMk id="{6A65AFD5-36A9-43D5-9F88-45899052CF5C}"/>
                </pc2:cmRplyMkLst>
              </pc226:cmRplyChg>
            </pc226:cmChg>
          </p:ext>
        </pc:extLst>
      </pc:sldChg>
      <pc:sldChg chg="modSp mod addCm">
        <pc:chgData name="Bloechl-Anderson, Stephanie - DOA" userId="68ed4fda-e4b0-4e94-91b4-b8a1995407fc" providerId="ADAL" clId="{6308EACB-12FC-495B-B616-D2C3A12BC3CE}" dt="2023-04-27T16:14:21.291" v="285"/>
        <pc:sldMkLst>
          <pc:docMk/>
          <pc:sldMk cId="2239217086" sldId="319"/>
        </pc:sldMkLst>
        <pc:spChg chg="mod">
          <ac:chgData name="Bloechl-Anderson, Stephanie - DOA" userId="68ed4fda-e4b0-4e94-91b4-b8a1995407fc" providerId="ADAL" clId="{6308EACB-12FC-495B-B616-D2C3A12BC3CE}" dt="2023-04-27T16:14:14.338" v="284" actId="207"/>
          <ac:spMkLst>
            <pc:docMk/>
            <pc:sldMk cId="2239217086" sldId="319"/>
            <ac:spMk id="2" creationId="{4FC4FBBB-5FB0-4F8A-AA17-862458815A7B}"/>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6308EACB-12FC-495B-B616-D2C3A12BC3CE}" dt="2023-04-27T16:14:21.291" v="285"/>
              <pc2:cmMkLst xmlns:pc2="http://schemas.microsoft.com/office/powerpoint/2019/9/main/command">
                <pc:docMk/>
                <pc:sldMk cId="2239217086" sldId="319"/>
                <pc2:cmMk id="{E5D74854-C40B-47A1-81E9-E450D0D07091}"/>
              </pc2:cmMkLst>
            </pc226:cmChg>
          </p:ext>
        </pc:extLst>
      </pc:sldChg>
      <pc:sldChg chg="modSp mod addCm">
        <pc:chgData name="Bloechl-Anderson, Stephanie - DOA" userId="68ed4fda-e4b0-4e94-91b4-b8a1995407fc" providerId="ADAL" clId="{6308EACB-12FC-495B-B616-D2C3A12BC3CE}" dt="2023-04-27T16:15:00.613" v="315"/>
        <pc:sldMkLst>
          <pc:docMk/>
          <pc:sldMk cId="2251188424" sldId="320"/>
        </pc:sldMkLst>
        <pc:spChg chg="mod">
          <ac:chgData name="Bloechl-Anderson, Stephanie - DOA" userId="68ed4fda-e4b0-4e94-91b4-b8a1995407fc" providerId="ADAL" clId="{6308EACB-12FC-495B-B616-D2C3A12BC3CE}" dt="2023-04-27T16:14:56.180" v="314" actId="207"/>
          <ac:spMkLst>
            <pc:docMk/>
            <pc:sldMk cId="2251188424" sldId="320"/>
            <ac:spMk id="2" creationId="{4FC4FBBB-5FB0-4F8A-AA17-862458815A7B}"/>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6308EACB-12FC-495B-B616-D2C3A12BC3CE}" dt="2023-04-27T16:15:00.613" v="315"/>
              <pc2:cmMkLst xmlns:pc2="http://schemas.microsoft.com/office/powerpoint/2019/9/main/command">
                <pc:docMk/>
                <pc:sldMk cId="2251188424" sldId="320"/>
                <pc2:cmMk id="{3E92570C-E58C-4A61-9AD3-B6CC48010769}"/>
              </pc2:cmMkLst>
            </pc226:cmChg>
          </p:ext>
        </pc:extLst>
      </pc:sldChg>
      <pc:sldChg chg="modSp mod addCm">
        <pc:chgData name="Bloechl-Anderson, Stephanie - DOA" userId="68ed4fda-e4b0-4e94-91b4-b8a1995407fc" providerId="ADAL" clId="{6308EACB-12FC-495B-B616-D2C3A12BC3CE}" dt="2023-04-27T16:15:49.466" v="346"/>
        <pc:sldMkLst>
          <pc:docMk/>
          <pc:sldMk cId="2212064556" sldId="322"/>
        </pc:sldMkLst>
        <pc:spChg chg="mod">
          <ac:chgData name="Bloechl-Anderson, Stephanie - DOA" userId="68ed4fda-e4b0-4e94-91b4-b8a1995407fc" providerId="ADAL" clId="{6308EACB-12FC-495B-B616-D2C3A12BC3CE}" dt="2023-04-27T16:15:43.082" v="345" actId="207"/>
          <ac:spMkLst>
            <pc:docMk/>
            <pc:sldMk cId="2212064556" sldId="322"/>
            <ac:spMk id="2" creationId="{4FC4FBBB-5FB0-4F8A-AA17-862458815A7B}"/>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6308EACB-12FC-495B-B616-D2C3A12BC3CE}" dt="2023-04-27T16:15:49.466" v="346"/>
              <pc2:cmMkLst xmlns:pc2="http://schemas.microsoft.com/office/powerpoint/2019/9/main/command">
                <pc:docMk/>
                <pc:sldMk cId="2212064556" sldId="322"/>
                <pc2:cmMk id="{55C01D5E-C56A-4347-904D-F9BF8A549394}"/>
              </pc2:cmMkLst>
            </pc226:cmChg>
          </p:ext>
        </pc:extLst>
      </pc:sldChg>
      <pc:sldChg chg="modSp mod addCm">
        <pc:chgData name="Bloechl-Anderson, Stephanie - DOA" userId="68ed4fda-e4b0-4e94-91b4-b8a1995407fc" providerId="ADAL" clId="{6308EACB-12FC-495B-B616-D2C3A12BC3CE}" dt="2023-04-27T16:26:16.546" v="451"/>
        <pc:sldMkLst>
          <pc:docMk/>
          <pc:sldMk cId="1147758316" sldId="324"/>
        </pc:sldMkLst>
        <pc:spChg chg="mod">
          <ac:chgData name="Bloechl-Anderson, Stephanie - DOA" userId="68ed4fda-e4b0-4e94-91b4-b8a1995407fc" providerId="ADAL" clId="{6308EACB-12FC-495B-B616-D2C3A12BC3CE}" dt="2023-04-27T16:26:11.938" v="450" actId="404"/>
          <ac:spMkLst>
            <pc:docMk/>
            <pc:sldMk cId="1147758316" sldId="324"/>
            <ac:spMk id="2" creationId="{6DD542D2-7A0C-40FC-92FD-1C912A038A83}"/>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6308EACB-12FC-495B-B616-D2C3A12BC3CE}" dt="2023-04-27T16:26:16.546" v="451"/>
              <pc2:cmMkLst xmlns:pc2="http://schemas.microsoft.com/office/powerpoint/2019/9/main/command">
                <pc:docMk/>
                <pc:sldMk cId="1147758316" sldId="324"/>
                <pc2:cmMk id="{F0E52068-4720-4244-BC64-EF6F485BC03F}"/>
              </pc2:cmMkLst>
            </pc226:cmChg>
          </p:ext>
        </pc:extLst>
      </pc:sldChg>
      <pc:sldChg chg="modSp mod addCm modCm">
        <pc:chgData name="Bloechl-Anderson, Stephanie - DOA" userId="68ed4fda-e4b0-4e94-91b4-b8a1995407fc" providerId="ADAL" clId="{6308EACB-12FC-495B-B616-D2C3A12BC3CE}" dt="2023-04-27T16:06:13.902" v="43" actId="207"/>
        <pc:sldMkLst>
          <pc:docMk/>
          <pc:sldMk cId="2500163105" sldId="329"/>
        </pc:sldMkLst>
        <pc:spChg chg="mod">
          <ac:chgData name="Bloechl-Anderson, Stephanie - DOA" userId="68ed4fda-e4b0-4e94-91b4-b8a1995407fc" providerId="ADAL" clId="{6308EACB-12FC-495B-B616-D2C3A12BC3CE}" dt="2023-04-27T16:04:54.091" v="15" actId="207"/>
          <ac:spMkLst>
            <pc:docMk/>
            <pc:sldMk cId="2500163105" sldId="329"/>
            <ac:spMk id="2" creationId="{CFCF7FDA-CA0B-4EB3-A774-6FA713BA2D1D}"/>
          </ac:spMkLst>
        </pc:spChg>
        <pc:spChg chg="mod">
          <ac:chgData name="Bloechl-Anderson, Stephanie - DOA" userId="68ed4fda-e4b0-4e94-91b4-b8a1995407fc" providerId="ADAL" clId="{6308EACB-12FC-495B-B616-D2C3A12BC3CE}" dt="2023-04-27T16:06:13.902" v="43" actId="207"/>
          <ac:spMkLst>
            <pc:docMk/>
            <pc:sldMk cId="2500163105" sldId="329"/>
            <ac:spMk id="4" creationId="{27410B04-C532-4D1A-BCC9-69553E7EC059}"/>
          </ac:spMkLst>
        </pc:spChg>
        <pc:extLst>
          <p:ext xmlns:p="http://schemas.openxmlformats.org/presentationml/2006/main" uri="{D6D511B9-2390-475A-947B-AFAB55BFBCF1}">
            <pc226:cmChg xmlns:pc226="http://schemas.microsoft.com/office/powerpoint/2022/06/main/command" xmlns="" chg="add mod">
              <pc226:chgData name="Bloechl-Anderson, Stephanie - DOA" userId="68ed4fda-e4b0-4e94-91b4-b8a1995407fc" providerId="ADAL" clId="{6308EACB-12FC-495B-B616-D2C3A12BC3CE}" dt="2023-04-27T16:04:50.871" v="14" actId="20577"/>
              <pc2:cmMkLst xmlns:pc2="http://schemas.microsoft.com/office/powerpoint/2019/9/main/command">
                <pc:docMk/>
                <pc:sldMk cId="2500163105" sldId="329"/>
                <pc2:cmMk id="{D19BA7C5-C21C-4FC8-9ECB-E66BB34A1E6A}"/>
              </pc2:cmMkLst>
            </pc226:cmChg>
            <pc226:cmChg xmlns:pc226="http://schemas.microsoft.com/office/powerpoint/2022/06/main/command" xmlns="" chg="add mod">
              <pc226:chgData name="Bloechl-Anderson, Stephanie - DOA" userId="68ed4fda-e4b0-4e94-91b4-b8a1995407fc" providerId="ADAL" clId="{6308EACB-12FC-495B-B616-D2C3A12BC3CE}" dt="2023-04-27T16:06:01.615" v="42" actId="20577"/>
              <pc2:cmMkLst xmlns:pc2="http://schemas.microsoft.com/office/powerpoint/2019/9/main/command">
                <pc:docMk/>
                <pc:sldMk cId="2500163105" sldId="329"/>
                <pc2:cmMk id="{7739B0E4-67E0-4B56-BB95-6797E5D769E8}"/>
              </pc2:cmMkLst>
            </pc226:cmChg>
          </p:ext>
        </pc:extLst>
      </pc:sldChg>
      <pc:sldChg chg="modCm">
        <pc:chgData name="Bloechl-Anderson, Stephanie - DOA" userId="68ed4fda-e4b0-4e94-91b4-b8a1995407fc" providerId="ADAL" clId="{6308EACB-12FC-495B-B616-D2C3A12BC3CE}" dt="2023-04-27T16:06:52.101" v="44"/>
        <pc:sldMkLst>
          <pc:docMk/>
          <pc:sldMk cId="3635274752" sldId="330"/>
        </pc:sldMkLst>
        <pc:extLst>
          <p:ext xmlns:p="http://schemas.openxmlformats.org/presentationml/2006/main" uri="{D6D511B9-2390-475A-947B-AFAB55BFBCF1}">
            <pc226:cmChg xmlns:pc226="http://schemas.microsoft.com/office/powerpoint/2022/06/main/command" xmlns="" chg="mod">
              <pc226:chgData name="Bloechl-Anderson, Stephanie - DOA" userId="68ed4fda-e4b0-4e94-91b4-b8a1995407fc" providerId="ADAL" clId="{6308EACB-12FC-495B-B616-D2C3A12BC3CE}" dt="2023-04-27T16:06:52.101" v="44"/>
              <pc2:cmMkLst xmlns:pc2="http://schemas.microsoft.com/office/powerpoint/2019/9/main/command">
                <pc:docMk/>
                <pc:sldMk cId="3635274752" sldId="330"/>
                <pc2:cmMk id="{338E9B02-3FDC-4395-A40D-C846529FD2FE}"/>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1CD96-0FAA-42AD-8760-4C4F48EA8BD1}" type="datetimeFigureOut">
              <a:rPr lang="en-US" smtClean="0"/>
              <a:t>5/2/2023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27591-DBB9-45B4-9091-E724E8EB4673}" type="slidenum">
              <a:rPr lang="en-US" smtClean="0"/>
              <a:t>‹#›</a:t>
            </a:fld>
            <a:endParaRPr lang="en-US" dirty="0"/>
          </a:p>
        </p:txBody>
      </p:sp>
    </p:spTree>
    <p:extLst>
      <p:ext uri="{BB962C8B-B14F-4D97-AF65-F5344CB8AC3E}">
        <p14:creationId xmlns:p14="http://schemas.microsoft.com/office/powerpoint/2010/main" val="386762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a:t>
            </a:fld>
            <a:endParaRPr lang="en-US" dirty="0"/>
          </a:p>
        </p:txBody>
      </p:sp>
    </p:spTree>
    <p:extLst>
      <p:ext uri="{BB962C8B-B14F-4D97-AF65-F5344CB8AC3E}">
        <p14:creationId xmlns:p14="http://schemas.microsoft.com/office/powerpoint/2010/main" val="348715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a:t>
            </a:fld>
            <a:endParaRPr lang="en-US" dirty="0"/>
          </a:p>
        </p:txBody>
      </p:sp>
    </p:spTree>
    <p:extLst>
      <p:ext uri="{BB962C8B-B14F-4D97-AF65-F5344CB8AC3E}">
        <p14:creationId xmlns:p14="http://schemas.microsoft.com/office/powerpoint/2010/main" val="331160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3</a:t>
            </a:fld>
            <a:endParaRPr lang="en-US" dirty="0"/>
          </a:p>
        </p:txBody>
      </p:sp>
    </p:spTree>
    <p:extLst>
      <p:ext uri="{BB962C8B-B14F-4D97-AF65-F5344CB8AC3E}">
        <p14:creationId xmlns:p14="http://schemas.microsoft.com/office/powerpoint/2010/main" val="143931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11</a:t>
            </a:fld>
            <a:endParaRPr lang="en-US" dirty="0"/>
          </a:p>
        </p:txBody>
      </p:sp>
    </p:spTree>
    <p:extLst>
      <p:ext uri="{BB962C8B-B14F-4D97-AF65-F5344CB8AC3E}">
        <p14:creationId xmlns:p14="http://schemas.microsoft.com/office/powerpoint/2010/main" val="95105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12</a:t>
            </a:fld>
            <a:endParaRPr lang="en-US" dirty="0"/>
          </a:p>
        </p:txBody>
      </p:sp>
    </p:spTree>
    <p:extLst>
      <p:ext uri="{BB962C8B-B14F-4D97-AF65-F5344CB8AC3E}">
        <p14:creationId xmlns:p14="http://schemas.microsoft.com/office/powerpoint/2010/main" val="2264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13</a:t>
            </a:fld>
            <a:endParaRPr lang="en-US" dirty="0"/>
          </a:p>
        </p:txBody>
      </p:sp>
    </p:spTree>
    <p:extLst>
      <p:ext uri="{BB962C8B-B14F-4D97-AF65-F5344CB8AC3E}">
        <p14:creationId xmlns:p14="http://schemas.microsoft.com/office/powerpoint/2010/main" val="884248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40</a:t>
            </a:fld>
            <a:endParaRPr lang="en-US" dirty="0"/>
          </a:p>
        </p:txBody>
      </p:sp>
    </p:spTree>
    <p:extLst>
      <p:ext uri="{BB962C8B-B14F-4D97-AF65-F5344CB8AC3E}">
        <p14:creationId xmlns:p14="http://schemas.microsoft.com/office/powerpoint/2010/main" val="392376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41</a:t>
            </a:fld>
            <a:endParaRPr lang="en-US" dirty="0"/>
          </a:p>
        </p:txBody>
      </p:sp>
    </p:spTree>
    <p:extLst>
      <p:ext uri="{BB962C8B-B14F-4D97-AF65-F5344CB8AC3E}">
        <p14:creationId xmlns:p14="http://schemas.microsoft.com/office/powerpoint/2010/main" val="3842072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5439979"/>
            <a:ext cx="11236960" cy="785035"/>
          </a:xfrm>
          <a:prstGeom prst="rect">
            <a:avLst/>
          </a:prstGeom>
        </p:spPr>
        <p:txBody>
          <a:bodyPr tIns="0" bIns="0" anchor="ctr" anchorCtr="0">
            <a:normAutofit/>
          </a:bodyPr>
          <a:lstStyle>
            <a:lvl1pPr algn="l">
              <a:defRPr sz="40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6225014"/>
            <a:ext cx="11236959" cy="400119"/>
          </a:xfrm>
          <a:prstGeom prst="rect">
            <a:avLst/>
          </a:prstGeo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red and black logo&#10;&#10;Description automatically generated with low confidence">
            <a:extLst>
              <a:ext uri="{FF2B5EF4-FFF2-40B4-BE49-F238E27FC236}">
                <a16:creationId xmlns:a16="http://schemas.microsoft.com/office/drawing/2014/main" id="{6D335231-B2B0-7839-AF6A-A52BD3A235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7077" y="2223683"/>
            <a:ext cx="4015410" cy="785035"/>
          </a:xfrm>
          <a:prstGeom prst="rect">
            <a:avLst/>
          </a:prstGeom>
        </p:spPr>
      </p:pic>
      <p:sp>
        <p:nvSpPr>
          <p:cNvPr id="6" name="Rectangle 5">
            <a:extLst>
              <a:ext uri="{FF2B5EF4-FFF2-40B4-BE49-F238E27FC236}">
                <a16:creationId xmlns:a16="http://schemas.microsoft.com/office/drawing/2014/main" id="{EFBF6E3E-DC53-7581-6544-23C2C8C3396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9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ive Layout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rgbClr val="D42B1E"/>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9" name="Picture 8" descr="Shape, background pattern&#10;&#10;Description automatically generated">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50324" y="480675"/>
            <a:ext cx="1213831" cy="1965960"/>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E855D0FC-E4D6-147E-F010-37435EF5166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09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lling Question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C9FC29-F210-ACE0-3839-AFB26854AB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21" y="580942"/>
            <a:ext cx="2411454" cy="440193"/>
          </a:xfrm>
          <a:prstGeom prst="rect">
            <a:avLst/>
          </a:prstGeom>
        </p:spPr>
        <p:txBody>
          <a:bodyPr tIns="0" bIns="0">
            <a:noAutofit/>
          </a:bodyPr>
          <a:lstStyle>
            <a:lvl1pPr>
              <a:defRPr sz="4000">
                <a:solidFill>
                  <a:schemeClr val="bg1"/>
                </a:solidFill>
              </a:defRPr>
            </a:lvl1pPr>
          </a:lstStyle>
          <a:p>
            <a:r>
              <a:rPr lang="en-US"/>
              <a:t>POLLING</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775792"/>
            <a:ext cx="11236959" cy="1060174"/>
          </a:xfrm>
          <a:prstGeom prst="rect">
            <a:avLst/>
          </a:prstGeom>
        </p:spPr>
        <p:txBody>
          <a:bodyPr anchor="ctr" anchorCtr="0">
            <a:normAutofit/>
          </a:bodyPr>
          <a:lstStyle>
            <a:lvl1pPr marL="0" indent="0">
              <a:spcAft>
                <a:spcPts val="300"/>
              </a:spcAft>
              <a:buNone/>
              <a:defRPr sz="2500" b="1"/>
            </a:lvl1pPr>
            <a:lvl2pPr>
              <a:spcAft>
                <a:spcPts val="300"/>
              </a:spcAft>
              <a:defRPr/>
            </a:lvl2pPr>
          </a:lstStyle>
          <a:p>
            <a:pPr lvl="0"/>
            <a:r>
              <a:rPr lang="en-US"/>
              <a:t>Click to edit Master text styles</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3366496" y="568407"/>
            <a:ext cx="8653670" cy="465263"/>
          </a:xfrm>
          <a:prstGeom prst="rect">
            <a:avLst/>
          </a:prstGeom>
        </p:spPr>
        <p:txBody>
          <a:bodyPr tIns="0" bIns="0" anchor="ctr" anchorCtr="0">
            <a:noAutofit/>
          </a:bodyPr>
          <a:lstStyle>
            <a:lvl1pPr marL="0" indent="0">
              <a:spcAft>
                <a:spcPts val="300"/>
              </a:spcAft>
              <a:buNone/>
              <a:defRPr sz="4000" b="1" i="0">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2" name="Content Placeholder 2">
            <a:extLst>
              <a:ext uri="{FF2B5EF4-FFF2-40B4-BE49-F238E27FC236}">
                <a16:creationId xmlns:a16="http://schemas.microsoft.com/office/drawing/2014/main" id="{82DA3BB1-0193-88DA-0A4B-3AEB04067EAC}"/>
              </a:ext>
            </a:extLst>
          </p:cNvPr>
          <p:cNvSpPr>
            <a:spLocks noGrp="1"/>
          </p:cNvSpPr>
          <p:nvPr>
            <p:ph idx="14"/>
          </p:nvPr>
        </p:nvSpPr>
        <p:spPr>
          <a:xfrm>
            <a:off x="1364974" y="3045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14" name="Picture 13" descr="Shape, arrow&#10;&#10;Description automatically generated">
            <a:extLst>
              <a:ext uri="{FF2B5EF4-FFF2-40B4-BE49-F238E27FC236}">
                <a16:creationId xmlns:a16="http://schemas.microsoft.com/office/drawing/2014/main" id="{884C7CBF-90B7-9FF0-045E-F94DDC1867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175000"/>
            <a:ext cx="217511" cy="352288"/>
          </a:xfrm>
          <a:prstGeom prst="rect">
            <a:avLst/>
          </a:prstGeom>
        </p:spPr>
      </p:pic>
      <p:sp>
        <p:nvSpPr>
          <p:cNvPr id="15" name="TextBox 14">
            <a:extLst>
              <a:ext uri="{FF2B5EF4-FFF2-40B4-BE49-F238E27FC236}">
                <a16:creationId xmlns:a16="http://schemas.microsoft.com/office/drawing/2014/main" id="{CB343AEE-B64E-2287-B156-151646CBB86D}"/>
              </a:ext>
            </a:extLst>
          </p:cNvPr>
          <p:cNvSpPr txBox="1"/>
          <p:nvPr userDrawn="1"/>
        </p:nvSpPr>
        <p:spPr>
          <a:xfrm>
            <a:off x="477519" y="3074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A</a:t>
            </a:r>
          </a:p>
        </p:txBody>
      </p:sp>
      <p:sp>
        <p:nvSpPr>
          <p:cNvPr id="16" name="Content Placeholder 2">
            <a:extLst>
              <a:ext uri="{FF2B5EF4-FFF2-40B4-BE49-F238E27FC236}">
                <a16:creationId xmlns:a16="http://schemas.microsoft.com/office/drawing/2014/main" id="{795FD510-1411-36FD-7B4A-865F68F923BF}"/>
              </a:ext>
            </a:extLst>
          </p:cNvPr>
          <p:cNvSpPr>
            <a:spLocks noGrp="1"/>
          </p:cNvSpPr>
          <p:nvPr>
            <p:ph idx="15"/>
          </p:nvPr>
        </p:nvSpPr>
        <p:spPr>
          <a:xfrm>
            <a:off x="1364974" y="3807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17" name="Picture 16" descr="Shape, arrow&#10;&#10;Description automatically generated">
            <a:extLst>
              <a:ext uri="{FF2B5EF4-FFF2-40B4-BE49-F238E27FC236}">
                <a16:creationId xmlns:a16="http://schemas.microsoft.com/office/drawing/2014/main" id="{1D1745B8-0849-B0E0-F946-F62E726E85E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937000"/>
            <a:ext cx="217511" cy="352288"/>
          </a:xfrm>
          <a:prstGeom prst="rect">
            <a:avLst/>
          </a:prstGeom>
        </p:spPr>
      </p:pic>
      <p:sp>
        <p:nvSpPr>
          <p:cNvPr id="18" name="TextBox 17">
            <a:extLst>
              <a:ext uri="{FF2B5EF4-FFF2-40B4-BE49-F238E27FC236}">
                <a16:creationId xmlns:a16="http://schemas.microsoft.com/office/drawing/2014/main" id="{95750F69-DB10-3A64-40F5-2F401B7D63C4}"/>
              </a:ext>
            </a:extLst>
          </p:cNvPr>
          <p:cNvSpPr txBox="1"/>
          <p:nvPr userDrawn="1"/>
        </p:nvSpPr>
        <p:spPr>
          <a:xfrm>
            <a:off x="477519" y="3836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B</a:t>
            </a:r>
          </a:p>
        </p:txBody>
      </p:sp>
      <p:sp>
        <p:nvSpPr>
          <p:cNvPr id="19" name="Content Placeholder 2">
            <a:extLst>
              <a:ext uri="{FF2B5EF4-FFF2-40B4-BE49-F238E27FC236}">
                <a16:creationId xmlns:a16="http://schemas.microsoft.com/office/drawing/2014/main" id="{A3A4CB6F-D7AD-BD40-11E0-53E89FC0933D}"/>
              </a:ext>
            </a:extLst>
          </p:cNvPr>
          <p:cNvSpPr>
            <a:spLocks noGrp="1"/>
          </p:cNvSpPr>
          <p:nvPr>
            <p:ph idx="16"/>
          </p:nvPr>
        </p:nvSpPr>
        <p:spPr>
          <a:xfrm>
            <a:off x="1364974" y="4565110"/>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20" name="Picture 19" descr="Shape, arrow&#10;&#10;Description automatically generated">
            <a:extLst>
              <a:ext uri="{FF2B5EF4-FFF2-40B4-BE49-F238E27FC236}">
                <a16:creationId xmlns:a16="http://schemas.microsoft.com/office/drawing/2014/main" id="{04850AC9-120F-5B9A-D793-63BCFA8B2A0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4694347"/>
            <a:ext cx="217511" cy="352288"/>
          </a:xfrm>
          <a:prstGeom prst="rect">
            <a:avLst/>
          </a:prstGeom>
        </p:spPr>
      </p:pic>
      <p:sp>
        <p:nvSpPr>
          <p:cNvPr id="21" name="TextBox 20">
            <a:extLst>
              <a:ext uri="{FF2B5EF4-FFF2-40B4-BE49-F238E27FC236}">
                <a16:creationId xmlns:a16="http://schemas.microsoft.com/office/drawing/2014/main" id="{324BCA82-597C-4F4F-DCC6-F4E07E412552}"/>
              </a:ext>
            </a:extLst>
          </p:cNvPr>
          <p:cNvSpPr txBox="1"/>
          <p:nvPr userDrawn="1"/>
        </p:nvSpPr>
        <p:spPr>
          <a:xfrm>
            <a:off x="477519" y="4593492"/>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C</a:t>
            </a:r>
          </a:p>
        </p:txBody>
      </p:sp>
      <p:sp>
        <p:nvSpPr>
          <p:cNvPr id="22" name="Content Placeholder 2">
            <a:extLst>
              <a:ext uri="{FF2B5EF4-FFF2-40B4-BE49-F238E27FC236}">
                <a16:creationId xmlns:a16="http://schemas.microsoft.com/office/drawing/2014/main" id="{9EEF9466-6BB4-C6EC-423D-2A93B5B11E5A}"/>
              </a:ext>
            </a:extLst>
          </p:cNvPr>
          <p:cNvSpPr>
            <a:spLocks noGrp="1"/>
          </p:cNvSpPr>
          <p:nvPr>
            <p:ph idx="17"/>
          </p:nvPr>
        </p:nvSpPr>
        <p:spPr>
          <a:xfrm>
            <a:off x="1364974" y="5344408"/>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23" name="Picture 22" descr="Shape, arrow&#10;&#10;Description automatically generated">
            <a:extLst>
              <a:ext uri="{FF2B5EF4-FFF2-40B4-BE49-F238E27FC236}">
                <a16:creationId xmlns:a16="http://schemas.microsoft.com/office/drawing/2014/main" id="{A420CE9F-6302-4224-AEFB-E08D1D065D6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5473645"/>
            <a:ext cx="217511" cy="352288"/>
          </a:xfrm>
          <a:prstGeom prst="rect">
            <a:avLst/>
          </a:prstGeom>
        </p:spPr>
      </p:pic>
      <p:sp>
        <p:nvSpPr>
          <p:cNvPr id="24" name="TextBox 23">
            <a:extLst>
              <a:ext uri="{FF2B5EF4-FFF2-40B4-BE49-F238E27FC236}">
                <a16:creationId xmlns:a16="http://schemas.microsoft.com/office/drawing/2014/main" id="{D09689F9-C825-A4E4-064F-78D02BBF2319}"/>
              </a:ext>
            </a:extLst>
          </p:cNvPr>
          <p:cNvSpPr txBox="1"/>
          <p:nvPr userDrawn="1"/>
        </p:nvSpPr>
        <p:spPr>
          <a:xfrm>
            <a:off x="477519" y="5372790"/>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D</a:t>
            </a:r>
          </a:p>
        </p:txBody>
      </p:sp>
      <p:sp>
        <p:nvSpPr>
          <p:cNvPr id="25" name="Rectangle 24">
            <a:extLst>
              <a:ext uri="{FF2B5EF4-FFF2-40B4-BE49-F238E27FC236}">
                <a16:creationId xmlns:a16="http://schemas.microsoft.com/office/drawing/2014/main" id="{76356A77-01EA-6FF5-0C67-E73D92DCA67E}"/>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44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308861"/>
            <a:ext cx="6114083" cy="1712636"/>
          </a:xfrm>
          <a:prstGeom prst="rect">
            <a:avLst/>
          </a:prstGeom>
        </p:spPr>
        <p:txBody>
          <a:bodyPr tIns="0" bIns="0" anchor="b" anchorCtr="0">
            <a:noAutofit/>
          </a:bodyPr>
          <a:lstStyle>
            <a:lvl1pPr algn="l">
              <a:defRPr sz="6000"/>
            </a:lvl1pPr>
          </a:lstStyle>
          <a:p>
            <a:r>
              <a:rPr lang="en-US"/>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B37EAEE5-589F-1610-357C-DB11E582B4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cxnSp>
        <p:nvCxnSpPr>
          <p:cNvPr id="11" name="Straight Connector 10">
            <a:extLst>
              <a:ext uri="{FF2B5EF4-FFF2-40B4-BE49-F238E27FC236}">
                <a16:creationId xmlns:a16="http://schemas.microsoft.com/office/drawing/2014/main" id="{69DB3C1B-BCC2-B0D9-E70F-9DD8043BF5D4}"/>
              </a:ext>
            </a:extLst>
          </p:cNvPr>
          <p:cNvCxnSpPr/>
          <p:nvPr userDrawn="1"/>
        </p:nvCxnSpPr>
        <p:spPr>
          <a:xfrm>
            <a:off x="477519" y="3429000"/>
            <a:ext cx="5618481" cy="0"/>
          </a:xfrm>
          <a:prstGeom prst="line">
            <a:avLst/>
          </a:prstGeom>
          <a:ln w="12700">
            <a:solidFill>
              <a:srgbClr val="D42B1E"/>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1CC8D3-2B7D-4BBD-1C77-EF0573CE5D60}"/>
              </a:ext>
            </a:extLst>
          </p:cNvPr>
          <p:cNvSpPr/>
          <p:nvPr userDrawn="1"/>
        </p:nvSpPr>
        <p:spPr>
          <a:xfrm>
            <a:off x="477519" y="6508115"/>
            <a:ext cx="6096000" cy="349885"/>
          </a:xfrm>
          <a:prstGeom prst="rect">
            <a:avLst/>
          </a:prstGeom>
        </p:spPr>
        <p:txBody>
          <a:bodyPr lIns="0" tIns="0" rIns="0" bIns="0" anchor="ctr" anchorCtr="0">
            <a:no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44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
            <a:ext cx="7401896" cy="5582264"/>
          </a:xfrm>
          <a:prstGeom prst="rect">
            <a:avLst/>
          </a:prstGeom>
        </p:spPr>
        <p:txBody>
          <a:bodyPr tIns="0" bIns="0" anchor="ctr" anchorCtr="0">
            <a:noAutofit/>
          </a:bodyPr>
          <a:lstStyle>
            <a:lvl1pPr algn="l">
              <a:defRPr sz="6000">
                <a:solidFill>
                  <a:schemeClr val="bg1"/>
                </a:solidFill>
              </a:defRPr>
            </a:lvl1pPr>
          </a:lstStyle>
          <a:p>
            <a:r>
              <a:rPr lang="en-US"/>
              <a:t>Click to edit Master title style</a:t>
            </a:r>
          </a:p>
        </p:txBody>
      </p:sp>
      <p:pic>
        <p:nvPicPr>
          <p:cNvPr id="6" name="Picture 5" descr="A red and black logo&#10;&#10;Description automatically generated with low confidence">
            <a:extLst>
              <a:ext uri="{FF2B5EF4-FFF2-40B4-BE49-F238E27FC236}">
                <a16:creationId xmlns:a16="http://schemas.microsoft.com/office/drawing/2014/main" id="{2DB7F521-96BD-101D-DDEA-BC42A048B0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87839" y="5732922"/>
            <a:ext cx="2263848" cy="442595"/>
          </a:xfrm>
          <a:prstGeom prst="rect">
            <a:avLst/>
          </a:prstGeom>
        </p:spPr>
      </p:pic>
      <p:sp>
        <p:nvSpPr>
          <p:cNvPr id="4" name="TextBox 3">
            <a:extLst>
              <a:ext uri="{FF2B5EF4-FFF2-40B4-BE49-F238E27FC236}">
                <a16:creationId xmlns:a16="http://schemas.microsoft.com/office/drawing/2014/main" id="{C6ACEFC9-10D0-7144-C754-1E0129D8E277}"/>
              </a:ext>
            </a:extLst>
          </p:cNvPr>
          <p:cNvSpPr txBox="1"/>
          <p:nvPr userDrawn="1"/>
        </p:nvSpPr>
        <p:spPr>
          <a:xfrm>
            <a:off x="8777323" y="6358663"/>
            <a:ext cx="3484880" cy="153888"/>
          </a:xfrm>
          <a:prstGeom prst="rect">
            <a:avLst/>
          </a:prstGeom>
          <a:noFill/>
        </p:spPr>
        <p:txBody>
          <a:bodyPr wrap="square" lIns="0" tIns="0" rIns="0" bIns="0" rtlCol="0" anchor="b" anchorCtr="0">
            <a:spAutoFit/>
          </a:bodyPr>
          <a:lstStyle/>
          <a:p>
            <a:pPr algn="ctr"/>
            <a:r>
              <a:rPr lang="en-US" sz="1000" b="1" i="0" dirty="0">
                <a:solidFill>
                  <a:srgbClr val="606264"/>
                </a:solidFill>
                <a:latin typeface="Arial" panose="020B0604020202020204" pitchFamily="34" charset="0"/>
                <a:cs typeface="Arial" panose="020B0604020202020204" pitchFamily="34" charset="0"/>
              </a:rPr>
              <a:t>Assurance  /  Tax  /  Advisory</a:t>
            </a:r>
          </a:p>
        </p:txBody>
      </p:sp>
      <p:sp>
        <p:nvSpPr>
          <p:cNvPr id="12" name="TextBox 11">
            <a:extLst>
              <a:ext uri="{FF2B5EF4-FFF2-40B4-BE49-F238E27FC236}">
                <a16:creationId xmlns:a16="http://schemas.microsoft.com/office/drawing/2014/main" id="{7375AA6C-879D-F65F-9B31-775DA55C80FD}"/>
              </a:ext>
            </a:extLst>
          </p:cNvPr>
          <p:cNvSpPr txBox="1"/>
          <p:nvPr userDrawn="1"/>
        </p:nvSpPr>
        <p:spPr>
          <a:xfrm>
            <a:off x="458994" y="5527413"/>
            <a:ext cx="3484880" cy="307777"/>
          </a:xfrm>
          <a:prstGeom prst="rect">
            <a:avLst/>
          </a:prstGeom>
          <a:noFill/>
        </p:spPr>
        <p:txBody>
          <a:bodyPr wrap="square" lIns="0" tIns="0" rIns="0" bIns="0" rtlCol="0" anchor="b" anchorCtr="0">
            <a:spAutoFit/>
          </a:bodyPr>
          <a:lstStyle/>
          <a:p>
            <a:pPr algn="l"/>
            <a:r>
              <a:rPr lang="en-US" sz="2000" b="1" i="0" dirty="0">
                <a:solidFill>
                  <a:schemeClr val="bg1"/>
                </a:solidFill>
                <a:latin typeface="Arial" panose="020B0604020202020204" pitchFamily="34" charset="0"/>
                <a:cs typeface="Arial" panose="020B0604020202020204" pitchFamily="34" charset="0"/>
              </a:rPr>
              <a:t>forvis.com</a:t>
            </a:r>
          </a:p>
        </p:txBody>
      </p:sp>
    </p:spTree>
    <p:extLst>
      <p:ext uri="{BB962C8B-B14F-4D97-AF65-F5344CB8AC3E}">
        <p14:creationId xmlns:p14="http://schemas.microsoft.com/office/powerpoint/2010/main" val="2875595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esenter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8019-646D-4124-A9E3-01C2E7BEE10A}"/>
              </a:ext>
            </a:extLst>
          </p:cNvPr>
          <p:cNvSpPr>
            <a:spLocks noGrp="1"/>
          </p:cNvSpPr>
          <p:nvPr>
            <p:ph type="title" hasCustomPrompt="1"/>
          </p:nvPr>
        </p:nvSpPr>
        <p:spPr>
          <a:xfrm>
            <a:off x="342899" y="393542"/>
            <a:ext cx="11363325" cy="768096"/>
          </a:xfrm>
        </p:spPr>
        <p:txBody>
          <a:bodyPr/>
          <a:lstStyle>
            <a:lvl1pPr>
              <a:defRPr/>
            </a:lvl1pPr>
          </a:lstStyle>
          <a:p>
            <a:r>
              <a:rPr lang="en-US"/>
              <a:t>Meet the Presenters</a:t>
            </a:r>
          </a:p>
        </p:txBody>
      </p:sp>
      <p:sp>
        <p:nvSpPr>
          <p:cNvPr id="5" name="Picture Placeholder 4">
            <a:extLst>
              <a:ext uri="{FF2B5EF4-FFF2-40B4-BE49-F238E27FC236}">
                <a16:creationId xmlns:a16="http://schemas.microsoft.com/office/drawing/2014/main" id="{6D304A2A-7C97-497E-A9D7-8DD819FEA767}"/>
              </a:ext>
            </a:extLst>
          </p:cNvPr>
          <p:cNvSpPr>
            <a:spLocks noGrp="1"/>
          </p:cNvSpPr>
          <p:nvPr>
            <p:ph type="pic" sz="quarter" idx="13"/>
          </p:nvPr>
        </p:nvSpPr>
        <p:spPr>
          <a:xfrm>
            <a:off x="342900" y="1820920"/>
            <a:ext cx="1692275" cy="1836680"/>
          </a:xfrm>
        </p:spPr>
        <p:txBody>
          <a:bodyPr/>
          <a:lstStyle/>
          <a:p>
            <a:endParaRPr lang="en-US" dirty="0"/>
          </a:p>
        </p:txBody>
      </p:sp>
      <p:sp>
        <p:nvSpPr>
          <p:cNvPr id="9" name="Text Placeholder 8">
            <a:extLst>
              <a:ext uri="{FF2B5EF4-FFF2-40B4-BE49-F238E27FC236}">
                <a16:creationId xmlns:a16="http://schemas.microsoft.com/office/drawing/2014/main" id="{B81BDB01-21A7-432D-9033-7C15E22F17D7}"/>
              </a:ext>
            </a:extLst>
          </p:cNvPr>
          <p:cNvSpPr>
            <a:spLocks noGrp="1"/>
          </p:cNvSpPr>
          <p:nvPr>
            <p:ph type="body" sz="quarter" idx="14"/>
          </p:nvPr>
        </p:nvSpPr>
        <p:spPr>
          <a:xfrm>
            <a:off x="2208212" y="1820921"/>
            <a:ext cx="3735388" cy="365126"/>
          </a:xfrm>
        </p:spPr>
        <p:txBody>
          <a:bodyPr>
            <a:noAutofit/>
          </a:bodyPr>
          <a:lstStyle>
            <a:lvl1pPr marL="0" indent="0">
              <a:buFontTx/>
              <a:buNone/>
              <a:defRPr sz="2400" b="1"/>
            </a:lvl1pPr>
          </a:lstStyle>
          <a:p>
            <a:pPr lvl="0"/>
            <a:endParaRPr lang="en-US"/>
          </a:p>
        </p:txBody>
      </p:sp>
      <p:sp>
        <p:nvSpPr>
          <p:cNvPr id="17" name="Text Placeholder 8">
            <a:extLst>
              <a:ext uri="{FF2B5EF4-FFF2-40B4-BE49-F238E27FC236}">
                <a16:creationId xmlns:a16="http://schemas.microsoft.com/office/drawing/2014/main" id="{3933E2AC-216C-4C31-9BCD-36E7E230EAC1}"/>
              </a:ext>
            </a:extLst>
          </p:cNvPr>
          <p:cNvSpPr>
            <a:spLocks noGrp="1"/>
          </p:cNvSpPr>
          <p:nvPr>
            <p:ph type="body" sz="quarter" idx="20"/>
          </p:nvPr>
        </p:nvSpPr>
        <p:spPr>
          <a:xfrm>
            <a:off x="2206685" y="2315689"/>
            <a:ext cx="3735388" cy="365126"/>
          </a:xfrm>
        </p:spPr>
        <p:txBody>
          <a:bodyPr>
            <a:normAutofit/>
          </a:bodyPr>
          <a:lstStyle>
            <a:lvl1pPr marL="0" indent="0">
              <a:buFontTx/>
              <a:buNone/>
              <a:defRPr sz="2000" b="0"/>
            </a:lvl1pPr>
          </a:lstStyle>
          <a:p>
            <a:pPr lvl="0"/>
            <a:endParaRPr lang="en-US"/>
          </a:p>
        </p:txBody>
      </p:sp>
      <p:sp>
        <p:nvSpPr>
          <p:cNvPr id="21" name="Picture Placeholder 4">
            <a:extLst>
              <a:ext uri="{FF2B5EF4-FFF2-40B4-BE49-F238E27FC236}">
                <a16:creationId xmlns:a16="http://schemas.microsoft.com/office/drawing/2014/main" id="{7F268179-CF99-4D49-85F0-1AE79120462F}"/>
              </a:ext>
            </a:extLst>
          </p:cNvPr>
          <p:cNvSpPr>
            <a:spLocks noGrp="1"/>
          </p:cNvSpPr>
          <p:nvPr>
            <p:ph type="pic" sz="quarter" idx="21"/>
          </p:nvPr>
        </p:nvSpPr>
        <p:spPr>
          <a:xfrm>
            <a:off x="6248402" y="1820920"/>
            <a:ext cx="1692275" cy="1836680"/>
          </a:xfrm>
        </p:spPr>
        <p:txBody>
          <a:bodyPr/>
          <a:lstStyle/>
          <a:p>
            <a:endParaRPr lang="en-US" dirty="0"/>
          </a:p>
        </p:txBody>
      </p:sp>
      <p:sp>
        <p:nvSpPr>
          <p:cNvPr id="24" name="Picture Placeholder 4">
            <a:extLst>
              <a:ext uri="{FF2B5EF4-FFF2-40B4-BE49-F238E27FC236}">
                <a16:creationId xmlns:a16="http://schemas.microsoft.com/office/drawing/2014/main" id="{C5DB1B80-7633-4B45-AB30-15069450A9B4}"/>
              </a:ext>
            </a:extLst>
          </p:cNvPr>
          <p:cNvSpPr>
            <a:spLocks noGrp="1"/>
          </p:cNvSpPr>
          <p:nvPr>
            <p:ph type="pic" sz="quarter" idx="24"/>
          </p:nvPr>
        </p:nvSpPr>
        <p:spPr>
          <a:xfrm>
            <a:off x="341373" y="3935941"/>
            <a:ext cx="1692275" cy="1836680"/>
          </a:xfrm>
        </p:spPr>
        <p:txBody>
          <a:bodyPr/>
          <a:lstStyle/>
          <a:p>
            <a:endParaRPr lang="en-US" dirty="0"/>
          </a:p>
        </p:txBody>
      </p:sp>
      <p:sp>
        <p:nvSpPr>
          <p:cNvPr id="27" name="Picture Placeholder 4">
            <a:extLst>
              <a:ext uri="{FF2B5EF4-FFF2-40B4-BE49-F238E27FC236}">
                <a16:creationId xmlns:a16="http://schemas.microsoft.com/office/drawing/2014/main" id="{4178D786-C117-4D16-8069-2D2353E69DC3}"/>
              </a:ext>
            </a:extLst>
          </p:cNvPr>
          <p:cNvSpPr>
            <a:spLocks noGrp="1"/>
          </p:cNvSpPr>
          <p:nvPr>
            <p:ph type="pic" sz="quarter" idx="27"/>
          </p:nvPr>
        </p:nvSpPr>
        <p:spPr>
          <a:xfrm>
            <a:off x="6252309" y="4016431"/>
            <a:ext cx="1692275" cy="1836680"/>
          </a:xfrm>
        </p:spPr>
        <p:txBody>
          <a:bodyPr/>
          <a:lstStyle/>
          <a:p>
            <a:endParaRPr lang="en-US" dirty="0"/>
          </a:p>
        </p:txBody>
      </p:sp>
      <p:sp>
        <p:nvSpPr>
          <p:cNvPr id="30" name="Text Placeholder 8">
            <a:extLst>
              <a:ext uri="{FF2B5EF4-FFF2-40B4-BE49-F238E27FC236}">
                <a16:creationId xmlns:a16="http://schemas.microsoft.com/office/drawing/2014/main" id="{0FEAC918-DB4B-4C9D-A037-38AE3ABC17C8}"/>
              </a:ext>
            </a:extLst>
          </p:cNvPr>
          <p:cNvSpPr>
            <a:spLocks noGrp="1"/>
          </p:cNvSpPr>
          <p:nvPr>
            <p:ph type="body" sz="quarter" idx="30"/>
          </p:nvPr>
        </p:nvSpPr>
        <p:spPr>
          <a:xfrm>
            <a:off x="8113712" y="1832974"/>
            <a:ext cx="3735388" cy="365126"/>
          </a:xfrm>
        </p:spPr>
        <p:txBody>
          <a:bodyPr>
            <a:noAutofit/>
          </a:bodyPr>
          <a:lstStyle>
            <a:lvl1pPr marL="0" indent="0">
              <a:buFontTx/>
              <a:buNone/>
              <a:defRPr sz="2400" b="1"/>
            </a:lvl1pPr>
          </a:lstStyle>
          <a:p>
            <a:pPr lvl="0"/>
            <a:endParaRPr lang="en-US"/>
          </a:p>
        </p:txBody>
      </p:sp>
      <p:sp>
        <p:nvSpPr>
          <p:cNvPr id="31" name="Text Placeholder 8">
            <a:extLst>
              <a:ext uri="{FF2B5EF4-FFF2-40B4-BE49-F238E27FC236}">
                <a16:creationId xmlns:a16="http://schemas.microsoft.com/office/drawing/2014/main" id="{797BE107-5A18-4851-A2AC-0A3B4278D417}"/>
              </a:ext>
            </a:extLst>
          </p:cNvPr>
          <p:cNvSpPr>
            <a:spLocks noGrp="1"/>
          </p:cNvSpPr>
          <p:nvPr>
            <p:ph type="body" sz="quarter" idx="31"/>
          </p:nvPr>
        </p:nvSpPr>
        <p:spPr>
          <a:xfrm>
            <a:off x="8112185" y="2327742"/>
            <a:ext cx="3735388" cy="365126"/>
          </a:xfrm>
        </p:spPr>
        <p:txBody>
          <a:bodyPr>
            <a:normAutofit/>
          </a:bodyPr>
          <a:lstStyle>
            <a:lvl1pPr marL="0" indent="0">
              <a:buFontTx/>
              <a:buNone/>
              <a:defRPr sz="2000" b="0"/>
            </a:lvl1pPr>
          </a:lstStyle>
          <a:p>
            <a:pPr lvl="0"/>
            <a:endParaRPr lang="en-US"/>
          </a:p>
        </p:txBody>
      </p:sp>
      <p:sp>
        <p:nvSpPr>
          <p:cNvPr id="32" name="Text Placeholder 8">
            <a:extLst>
              <a:ext uri="{FF2B5EF4-FFF2-40B4-BE49-F238E27FC236}">
                <a16:creationId xmlns:a16="http://schemas.microsoft.com/office/drawing/2014/main" id="{263689DE-7349-48F4-BC2F-784875DB7F28}"/>
              </a:ext>
            </a:extLst>
          </p:cNvPr>
          <p:cNvSpPr>
            <a:spLocks noGrp="1"/>
          </p:cNvSpPr>
          <p:nvPr>
            <p:ph type="body" sz="quarter" idx="32"/>
          </p:nvPr>
        </p:nvSpPr>
        <p:spPr>
          <a:xfrm>
            <a:off x="2204304" y="3935941"/>
            <a:ext cx="3735388" cy="365126"/>
          </a:xfrm>
        </p:spPr>
        <p:txBody>
          <a:bodyPr>
            <a:noAutofit/>
          </a:bodyPr>
          <a:lstStyle>
            <a:lvl1pPr marL="0" indent="0">
              <a:buFontTx/>
              <a:buNone/>
              <a:defRPr sz="2400" b="1"/>
            </a:lvl1pPr>
          </a:lstStyle>
          <a:p>
            <a:pPr lvl="0"/>
            <a:endParaRPr lang="en-US"/>
          </a:p>
        </p:txBody>
      </p:sp>
      <p:sp>
        <p:nvSpPr>
          <p:cNvPr id="33" name="Text Placeholder 8">
            <a:extLst>
              <a:ext uri="{FF2B5EF4-FFF2-40B4-BE49-F238E27FC236}">
                <a16:creationId xmlns:a16="http://schemas.microsoft.com/office/drawing/2014/main" id="{DE3E86B1-7EE9-4F24-93BB-E72E9CA5ED3A}"/>
              </a:ext>
            </a:extLst>
          </p:cNvPr>
          <p:cNvSpPr>
            <a:spLocks noGrp="1"/>
          </p:cNvSpPr>
          <p:nvPr>
            <p:ph type="body" sz="quarter" idx="33"/>
          </p:nvPr>
        </p:nvSpPr>
        <p:spPr>
          <a:xfrm>
            <a:off x="2202777" y="4430709"/>
            <a:ext cx="3735388" cy="365126"/>
          </a:xfrm>
        </p:spPr>
        <p:txBody>
          <a:bodyPr>
            <a:normAutofit/>
          </a:bodyPr>
          <a:lstStyle>
            <a:lvl1pPr marL="0" indent="0">
              <a:buFontTx/>
              <a:buNone/>
              <a:defRPr sz="2000" b="0"/>
            </a:lvl1pPr>
          </a:lstStyle>
          <a:p>
            <a:pPr lvl="0"/>
            <a:endParaRPr lang="en-US"/>
          </a:p>
        </p:txBody>
      </p:sp>
      <p:sp>
        <p:nvSpPr>
          <p:cNvPr id="34" name="Text Placeholder 8">
            <a:extLst>
              <a:ext uri="{FF2B5EF4-FFF2-40B4-BE49-F238E27FC236}">
                <a16:creationId xmlns:a16="http://schemas.microsoft.com/office/drawing/2014/main" id="{EF03F97F-AD6D-445C-806B-F22DCD724555}"/>
              </a:ext>
            </a:extLst>
          </p:cNvPr>
          <p:cNvSpPr>
            <a:spLocks noGrp="1"/>
          </p:cNvSpPr>
          <p:nvPr>
            <p:ph type="body" sz="quarter" idx="34"/>
          </p:nvPr>
        </p:nvSpPr>
        <p:spPr>
          <a:xfrm>
            <a:off x="8109804" y="3947994"/>
            <a:ext cx="3735388" cy="365126"/>
          </a:xfrm>
        </p:spPr>
        <p:txBody>
          <a:bodyPr>
            <a:noAutofit/>
          </a:bodyPr>
          <a:lstStyle>
            <a:lvl1pPr marL="0" indent="0">
              <a:buFontTx/>
              <a:buNone/>
              <a:defRPr sz="2400" b="1"/>
            </a:lvl1pPr>
          </a:lstStyle>
          <a:p>
            <a:pPr lvl="0"/>
            <a:endParaRPr lang="en-US"/>
          </a:p>
        </p:txBody>
      </p:sp>
      <p:sp>
        <p:nvSpPr>
          <p:cNvPr id="35" name="Text Placeholder 8">
            <a:extLst>
              <a:ext uri="{FF2B5EF4-FFF2-40B4-BE49-F238E27FC236}">
                <a16:creationId xmlns:a16="http://schemas.microsoft.com/office/drawing/2014/main" id="{B237B923-38C7-41C3-8AFD-53EA4E2D930E}"/>
              </a:ext>
            </a:extLst>
          </p:cNvPr>
          <p:cNvSpPr>
            <a:spLocks noGrp="1"/>
          </p:cNvSpPr>
          <p:nvPr>
            <p:ph type="body" sz="quarter" idx="35"/>
          </p:nvPr>
        </p:nvSpPr>
        <p:spPr>
          <a:xfrm>
            <a:off x="8108277" y="4442762"/>
            <a:ext cx="3735388" cy="365126"/>
          </a:xfrm>
        </p:spPr>
        <p:txBody>
          <a:bodyPr>
            <a:normAutofit/>
          </a:bodyPr>
          <a:lstStyle>
            <a:lvl1pPr marL="0" indent="0">
              <a:buFontTx/>
              <a:buNone/>
              <a:defRPr sz="2000" b="0"/>
            </a:lvl1pPr>
          </a:lstStyle>
          <a:p>
            <a:pPr lvl="0"/>
            <a:endParaRPr lang="en-US"/>
          </a:p>
        </p:txBody>
      </p:sp>
      <p:sp>
        <p:nvSpPr>
          <p:cNvPr id="25" name="Slide Number Placeholder 5">
            <a:extLst>
              <a:ext uri="{FF2B5EF4-FFF2-40B4-BE49-F238E27FC236}">
                <a16:creationId xmlns:a16="http://schemas.microsoft.com/office/drawing/2014/main" id="{0F948DA0-6C3C-4A68-9A17-FE587F86AE02}"/>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t>‹#›</a:t>
            </a:fld>
            <a:endParaRPr lang="en-US" dirty="0"/>
          </a:p>
        </p:txBody>
      </p:sp>
      <p:pic>
        <p:nvPicPr>
          <p:cNvPr id="29" name="Picture 28">
            <a:extLst>
              <a:ext uri="{FF2B5EF4-FFF2-40B4-BE49-F238E27FC236}">
                <a16:creationId xmlns:a16="http://schemas.microsoft.com/office/drawing/2014/main" id="{6B05FD7E-ABA5-4519-97E1-C8105630917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01"/>
          <a:stretch/>
        </p:blipFill>
        <p:spPr>
          <a:xfrm>
            <a:off x="7799750" y="-13335"/>
            <a:ext cx="4354150" cy="274320"/>
          </a:xfrm>
          <a:prstGeom prst="rect">
            <a:avLst/>
          </a:prstGeom>
        </p:spPr>
      </p:pic>
      <p:pic>
        <p:nvPicPr>
          <p:cNvPr id="23" name="Picture 22">
            <a:extLst>
              <a:ext uri="{FF2B5EF4-FFF2-40B4-BE49-F238E27FC236}">
                <a16:creationId xmlns:a16="http://schemas.microsoft.com/office/drawing/2014/main" id="{61BD2093-3C89-48F4-8B9D-23C589989D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44908" y="6089175"/>
            <a:ext cx="1976576" cy="777240"/>
          </a:xfrm>
          <a:prstGeom prst="rect">
            <a:avLst/>
          </a:prstGeom>
        </p:spPr>
      </p:pic>
    </p:spTree>
    <p:extLst>
      <p:ext uri="{BB962C8B-B14F-4D97-AF65-F5344CB8AC3E}">
        <p14:creationId xmlns:p14="http://schemas.microsoft.com/office/powerpoint/2010/main" val="626251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580C9CC-1B8B-4FBD-AFA4-CBA841DE4E84}"/>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Tree>
    <p:extLst>
      <p:ext uri="{BB962C8B-B14F-4D97-AF65-F5344CB8AC3E}">
        <p14:creationId xmlns:p14="http://schemas.microsoft.com/office/powerpoint/2010/main" val="44200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39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F9F61C-5A69-ED64-2B37-82F1D25CA6B6}"/>
              </a:ext>
            </a:extLst>
          </p:cNvPr>
          <p:cNvSpPr>
            <a:spLocks noGrp="1"/>
          </p:cNvSpPr>
          <p:nvPr>
            <p:ph type="title" hasCustomPrompt="1"/>
          </p:nvPr>
        </p:nvSpPr>
        <p:spPr>
          <a:xfrm>
            <a:off x="0" y="370839"/>
            <a:ext cx="2703443" cy="620395"/>
          </a:xfrm>
          <a:prstGeom prst="rect">
            <a:avLst/>
          </a:prstGeom>
        </p:spPr>
        <p:txBody>
          <a:bodyPr/>
          <a:lstStyle>
            <a:lvl1pPr algn="ctr">
              <a:defRPr>
                <a:solidFill>
                  <a:schemeClr val="bg1"/>
                </a:solidFill>
              </a:defRPr>
            </a:lvl1pPr>
          </a:lstStyle>
          <a:p>
            <a:r>
              <a:rPr lang="en-US"/>
              <a:t>AGENDA</a:t>
            </a:r>
          </a:p>
        </p:txBody>
      </p:sp>
      <p:sp>
        <p:nvSpPr>
          <p:cNvPr id="3" name="Content Placeholder 2">
            <a:extLst>
              <a:ext uri="{FF2B5EF4-FFF2-40B4-BE49-F238E27FC236}">
                <a16:creationId xmlns:a16="http://schemas.microsoft.com/office/drawing/2014/main" id="{E4DB107F-26EA-9E45-462D-AD2F1242205F}"/>
              </a:ext>
            </a:extLst>
          </p:cNvPr>
          <p:cNvSpPr>
            <a:spLocks noGrp="1"/>
          </p:cNvSpPr>
          <p:nvPr>
            <p:ph idx="1"/>
          </p:nvPr>
        </p:nvSpPr>
        <p:spPr>
          <a:xfrm>
            <a:off x="3064748" y="1264977"/>
            <a:ext cx="8649732" cy="5112327"/>
          </a:xfrm>
          <a:prstGeom prst="rect">
            <a:avLst/>
          </a:prstGeom>
        </p:spPr>
        <p:txBody>
          <a:bodyPr>
            <a:normAutofit/>
          </a:bodyPr>
          <a:lstStyle>
            <a:lvl1pPr marL="0" indent="0">
              <a:spcAft>
                <a:spcPts val="3000"/>
              </a:spcAft>
              <a:buNone/>
              <a:defRPr sz="2000"/>
            </a:lvl1pPr>
          </a:lstStyle>
          <a:p>
            <a:pPr lvl="0"/>
            <a:r>
              <a:rPr lang="en-US"/>
              <a:t>Click to edit Master text styles</a:t>
            </a:r>
          </a:p>
        </p:txBody>
      </p:sp>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8971280" y="6377304"/>
            <a:ext cx="2743200" cy="130811"/>
          </a:xfrm>
        </p:spPr>
        <p:txBody>
          <a:bodyPr/>
          <a:lstStyle/>
          <a:p>
            <a:fld id="{B212C38A-D241-7041-9EFC-6446870ABFAA}" type="slidenum">
              <a:rPr lang="en-US" smtClean="0"/>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ADCC08C-B55C-9AED-651C-5DA27B7481B7}"/>
              </a:ext>
            </a:extLst>
          </p:cNvPr>
          <p:cNvSpPr>
            <a:spLocks noGrp="1"/>
          </p:cNvSpPr>
          <p:nvPr>
            <p:ph idx="13"/>
          </p:nvPr>
        </p:nvSpPr>
        <p:spPr>
          <a:xfrm>
            <a:off x="238539" y="1264977"/>
            <a:ext cx="2137896" cy="5112327"/>
          </a:xfrm>
          <a:prstGeom prst="rect">
            <a:avLst/>
          </a:prstGeom>
        </p:spPr>
        <p:txBody>
          <a:bodyPr>
            <a:normAutofit/>
          </a:bodyPr>
          <a:lstStyle>
            <a:lvl1pPr marL="0" indent="0" algn="r">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200700C7-8850-6CD7-4D16-45C6CEC77327}"/>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7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p:txBody>
          <a:bodyPr/>
          <a:lstStyle>
            <a:lvl1pPr>
              <a:defRPr>
                <a:solidFill>
                  <a:schemeClr val="bg1"/>
                </a:solidFill>
              </a:defRPr>
            </a:lvl1pPr>
          </a:lstStyle>
          <a:p>
            <a:fld id="{B212C38A-D241-7041-9EFC-6446870ABFAA}" type="slidenum">
              <a:rPr lang="en-US" smtClean="0"/>
              <a:pPr/>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14B05A9-E987-D1DF-83EF-D59B43A24892}"/>
              </a:ext>
            </a:extLst>
          </p:cNvPr>
          <p:cNvSpPr txBox="1">
            <a:spLocks/>
          </p:cNvSpPr>
          <p:nvPr userDrawn="1"/>
        </p:nvSpPr>
        <p:spPr>
          <a:xfrm>
            <a:off x="477520" y="1"/>
            <a:ext cx="7731760" cy="1605280"/>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Agenda</a:t>
            </a:r>
          </a:p>
        </p:txBody>
      </p:sp>
      <p:sp>
        <p:nvSpPr>
          <p:cNvPr id="12" name="Content Placeholder 2">
            <a:extLst>
              <a:ext uri="{FF2B5EF4-FFF2-40B4-BE49-F238E27FC236}">
                <a16:creationId xmlns:a16="http://schemas.microsoft.com/office/drawing/2014/main" id="{9249B6EC-7E38-5D3A-815E-EBD1852A3F09}"/>
              </a:ext>
            </a:extLst>
          </p:cNvPr>
          <p:cNvSpPr>
            <a:spLocks noGrp="1"/>
          </p:cNvSpPr>
          <p:nvPr>
            <p:ph idx="1"/>
          </p:nvPr>
        </p:nvSpPr>
        <p:spPr>
          <a:xfrm>
            <a:off x="477520" y="1869440"/>
            <a:ext cx="11236959" cy="416792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red and black logo&#10;&#10;Description automatically generated with low confidence">
            <a:extLst>
              <a:ext uri="{FF2B5EF4-FFF2-40B4-BE49-F238E27FC236}">
                <a16:creationId xmlns:a16="http://schemas.microsoft.com/office/drawing/2014/main" id="{CF069490-6DE8-4164-40D4-8003E3BC3D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1" name="Rectangle 10">
            <a:extLst>
              <a:ext uri="{FF2B5EF4-FFF2-40B4-BE49-F238E27FC236}">
                <a16:creationId xmlns:a16="http://schemas.microsoft.com/office/drawing/2014/main" id="{7A69186C-5399-A21F-446E-5635703C9771}"/>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25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564D8BDC-FB7A-6A02-DBF1-16A0D4638BEB}"/>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46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1"/>
            <a:ext cx="11236960" cy="1574800"/>
          </a:xfrm>
          <a:prstGeom prst="rect">
            <a:avLst/>
          </a:prstGeo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838960"/>
            <a:ext cx="11236959" cy="419840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8BB06BA-F47B-A211-DA0A-9ED757401BD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42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9313"/>
            <a:ext cx="3535680" cy="903445"/>
          </a:xfrm>
          <a:prstGeom prst="rect">
            <a:avLst/>
          </a:prstGeom>
        </p:spPr>
        <p:txBody>
          <a:bodyPr/>
          <a:lstStyle>
            <a:lvl1pPr>
              <a:defRPr>
                <a:solidFill>
                  <a:schemeClr val="bg1"/>
                </a:solidFill>
              </a:defRPr>
            </a:lvl1pPr>
          </a:lstStyle>
          <a:p>
            <a:r>
              <a:rPr lang="en-US"/>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846320" y="229313"/>
            <a:ext cx="6868159" cy="580805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E7FFD8CA-83AB-B2F6-D4F2-2BB5F8D510C9}"/>
              </a:ext>
            </a:extLst>
          </p:cNvPr>
          <p:cNvSpPr/>
          <p:nvPr userDrawn="1"/>
        </p:nvSpPr>
        <p:spPr>
          <a:xfrm>
            <a:off x="5618479"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5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5743"/>
            <a:ext cx="4084320" cy="903445"/>
          </a:xfrm>
          <a:prstGeom prst="rect">
            <a:avLst/>
          </a:prstGeom>
        </p:spPr>
        <p:txBody>
          <a:bodyPr/>
          <a:lstStyle>
            <a:lvl1pPr>
              <a:defRPr>
                <a:solidFill>
                  <a:schemeClr val="bg1"/>
                </a:solidFill>
              </a:defRPr>
            </a:lvl1pPr>
          </a:lstStyle>
          <a:p>
            <a:r>
              <a:rPr lang="en-US"/>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5176684" y="225743"/>
            <a:ext cx="6537795" cy="581162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EE6C1460-991B-AFD5-E7B0-0C7ADBE1A854}"/>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84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e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chemeClr val="tx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solidFill>
                  <a:schemeClr val="bg1"/>
                </a:solidFill>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9" name="Picture 8">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rcRect/>
          <a:stretch/>
        </p:blipFill>
        <p:spPr>
          <a:xfrm>
            <a:off x="10450324" y="480675"/>
            <a:ext cx="1213831" cy="1965959"/>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C548AB90-4F34-4CA9-C328-0023F2709A7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53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F6444B-3F7B-196B-D97A-08724F3F3978}"/>
              </a:ext>
            </a:extLst>
          </p:cNvPr>
          <p:cNvPicPr>
            <a:picLocks noChangeAspect="1"/>
          </p:cNvPicPr>
          <p:nvPr userDrawn="1"/>
        </p:nvPicPr>
        <p:blipFill>
          <a:blip r:embed="rId16"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1CBC320-6B43-64FF-C652-CE895AACBB47}"/>
              </a:ext>
            </a:extLst>
          </p:cNvPr>
          <p:cNvSpPr>
            <a:spLocks noGrp="1"/>
          </p:cNvSpPr>
          <p:nvPr>
            <p:ph type="title"/>
          </p:nvPr>
        </p:nvSpPr>
        <p:spPr>
          <a:xfrm>
            <a:off x="477520" y="370839"/>
            <a:ext cx="11236960" cy="620395"/>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8E74F-5752-44DB-8373-56078698ADF6}"/>
              </a:ext>
            </a:extLst>
          </p:cNvPr>
          <p:cNvSpPr>
            <a:spLocks noGrp="1"/>
          </p:cNvSpPr>
          <p:nvPr>
            <p:ph type="body" idx="1"/>
          </p:nvPr>
        </p:nvSpPr>
        <p:spPr>
          <a:xfrm>
            <a:off x="477520" y="1253331"/>
            <a:ext cx="1123696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5FE36E-96EA-501B-B129-550ED613D77E}"/>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pic>
        <p:nvPicPr>
          <p:cNvPr id="12" name="Picture 11" descr="A red and black logo&#10;&#10;Description automatically generated with low confidence">
            <a:extLst>
              <a:ext uri="{FF2B5EF4-FFF2-40B4-BE49-F238E27FC236}">
                <a16:creationId xmlns:a16="http://schemas.microsoft.com/office/drawing/2014/main" id="{5F46FF60-E4E9-9F9F-7779-34C3CC5192DE}"/>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1FDD23F-F2EB-FA93-4F91-8F40F930A842}"/>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987340"/>
      </p:ext>
    </p:extLst>
  </p:cSld>
  <p:clrMap bg1="lt1" tx1="dk1" bg2="lt2" tx2="dk2" accent1="accent1" accent2="accent2" accent3="accent3" accent4="accent4" accent5="accent5" accent6="accent6" hlink="hlink" folHlink="folHlink"/>
  <p:sldLayoutIdLst>
    <p:sldLayoutId id="2147483668" r:id="rId1"/>
    <p:sldLayoutId id="2147483679" r:id="rId2"/>
    <p:sldLayoutId id="2147483669" r:id="rId3"/>
    <p:sldLayoutId id="2147483683" r:id="rId4"/>
    <p:sldLayoutId id="2147483684" r:id="rId5"/>
    <p:sldLayoutId id="2147483685" r:id="rId6"/>
    <p:sldLayoutId id="2147483686" r:id="rId7"/>
    <p:sldLayoutId id="2147483687" r:id="rId8"/>
    <p:sldLayoutId id="2147483688" r:id="rId9"/>
    <p:sldLayoutId id="2147483681" r:id="rId10"/>
    <p:sldLayoutId id="2147483682" r:id="rId11"/>
    <p:sldLayoutId id="2147483680" r:id="rId12"/>
    <p:sldLayoutId id="2147483689" r:id="rId13"/>
    <p:sldLayoutId id="2147483698" r:id="rId14"/>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lnSpc>
          <a:spcPct val="100000"/>
        </a:lnSpc>
        <a:spcBef>
          <a:spcPts val="1000"/>
        </a:spcBef>
        <a:buFont typeface="Wingdings" panose="05000000000000000000"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SzPct val="100000"/>
        <a:buFont typeface="System Font Regular"/>
        <a:buNone/>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B71AFC-5ACC-430D-9593-05CCC51775D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red and black logo&#10;&#10;Description automatically generated with low confidence">
            <a:extLst>
              <a:ext uri="{FF2B5EF4-FFF2-40B4-BE49-F238E27FC236}">
                <a16:creationId xmlns:a16="http://schemas.microsoft.com/office/drawing/2014/main" id="{D9A07CEB-207D-4E27-9983-6B50DAFA113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4451272-AA2F-4D28-BCBD-710FAE129584}"/>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275693C8-D3B5-473D-AA2F-27A33E229D67}"/>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
        <p:nvSpPr>
          <p:cNvPr id="11" name="Rectangle 10">
            <a:extLst>
              <a:ext uri="{FF2B5EF4-FFF2-40B4-BE49-F238E27FC236}">
                <a16:creationId xmlns:a16="http://schemas.microsoft.com/office/drawing/2014/main" id="{06A646AF-4956-4503-9CDB-274536106114}"/>
              </a:ext>
            </a:extLst>
          </p:cNvPr>
          <p:cNvSpPr/>
          <p:nvPr userDrawn="1"/>
        </p:nvSpPr>
        <p:spPr>
          <a:xfrm>
            <a:off x="183173" y="325314"/>
            <a:ext cx="11825654" cy="5618610"/>
          </a:xfrm>
          <a:prstGeom prst="rect">
            <a:avLst/>
          </a:prstGeom>
          <a:solidFill>
            <a:srgbClr val="6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606264"/>
              </a:solidFill>
            </a:endParaRPr>
          </a:p>
        </p:txBody>
      </p:sp>
    </p:spTree>
    <p:extLst>
      <p:ext uri="{BB962C8B-B14F-4D97-AF65-F5344CB8AC3E}">
        <p14:creationId xmlns:p14="http://schemas.microsoft.com/office/powerpoint/2010/main" val="1973437904"/>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2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whitehouse.gov/wp-content/uploads/2022/05/2022-Compliance-Supplement_PDF_Rev_05.11.22.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ecfr.gov/current/title-2/subtitle-A/chapter-II/part-20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D1FB-7A2A-4B1D-B9D6-0777BDC37EE2}"/>
              </a:ext>
            </a:extLst>
          </p:cNvPr>
          <p:cNvSpPr>
            <a:spLocks noGrp="1"/>
          </p:cNvSpPr>
          <p:nvPr>
            <p:ph type="ctrTitle"/>
          </p:nvPr>
        </p:nvSpPr>
        <p:spPr/>
        <p:txBody>
          <a:bodyPr>
            <a:normAutofit/>
          </a:bodyPr>
          <a:lstStyle/>
          <a:p>
            <a:r>
              <a:rPr lang="en-US" dirty="0"/>
              <a:t>Financial &amp; Single Audit Preparation</a:t>
            </a:r>
          </a:p>
        </p:txBody>
      </p:sp>
      <p:sp>
        <p:nvSpPr>
          <p:cNvPr id="3" name="Subtitle 2">
            <a:extLst>
              <a:ext uri="{FF2B5EF4-FFF2-40B4-BE49-F238E27FC236}">
                <a16:creationId xmlns:a16="http://schemas.microsoft.com/office/drawing/2014/main" id="{4FB4C798-2122-7EB1-1DF3-0E20D25E152B}"/>
              </a:ext>
            </a:extLst>
          </p:cNvPr>
          <p:cNvSpPr>
            <a:spLocks noGrp="1"/>
          </p:cNvSpPr>
          <p:nvPr>
            <p:ph type="subTitle" idx="1"/>
          </p:nvPr>
        </p:nvSpPr>
        <p:spPr/>
        <p:txBody>
          <a:bodyPr>
            <a:normAutofit/>
          </a:bodyPr>
          <a:lstStyle/>
          <a:p>
            <a:pPr algn="r"/>
            <a:r>
              <a:rPr lang="en-US" dirty="0"/>
              <a:t>May 4, 2023</a:t>
            </a:r>
          </a:p>
        </p:txBody>
      </p:sp>
      <p:sp>
        <p:nvSpPr>
          <p:cNvPr id="5" name="Subtitle 2">
            <a:extLst>
              <a:ext uri="{FF2B5EF4-FFF2-40B4-BE49-F238E27FC236}">
                <a16:creationId xmlns:a16="http://schemas.microsoft.com/office/drawing/2014/main" id="{0501C336-0C98-4925-81D9-4982C0957E87}"/>
              </a:ext>
            </a:extLst>
          </p:cNvPr>
          <p:cNvSpPr txBox="1">
            <a:spLocks/>
          </p:cNvSpPr>
          <p:nvPr/>
        </p:nvSpPr>
        <p:spPr>
          <a:xfrm>
            <a:off x="5165455" y="4059399"/>
            <a:ext cx="6597054" cy="917893"/>
          </a:xfrm>
          <a:prstGeom prst="rect">
            <a:avLst/>
          </a:prstGeom>
        </p:spPr>
        <p:txBody>
          <a:bodyPr vert="horz" lIns="0" tIns="0" rIns="0" bIns="0" rtlCol="0" anchor="b" anchorCtr="0">
            <a:normAutofit fontScale="85000" lnSpcReduction="20000"/>
          </a:bodyPr>
          <a:lstStyle>
            <a:lvl1pPr marL="0" indent="0" algn="l" defTabSz="914400" rtl="0" eaLnBrk="1" latinLnBrk="0" hangingPunct="1">
              <a:lnSpc>
                <a:spcPct val="100000"/>
              </a:lnSpc>
              <a:spcBef>
                <a:spcPts val="1000"/>
              </a:spcBef>
              <a:buFont typeface="Wingdings" panose="05000000000000000000" pitchFamily="2" charset="2"/>
              <a:buNone/>
              <a:tabLst/>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System Font Regular"/>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SzPct val="100000"/>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System Font Regular"/>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dirty="0">
                <a:solidFill>
                  <a:schemeClr val="bg1"/>
                </a:solidFill>
                <a:latin typeface="Arial"/>
                <a:cs typeface="Arial"/>
              </a:rPr>
              <a:t>Presented in conjunction with:</a:t>
            </a:r>
          </a:p>
          <a:p>
            <a:pPr algn="r"/>
            <a:r>
              <a:rPr lang="en-US" b="1" dirty="0">
                <a:solidFill>
                  <a:schemeClr val="bg1"/>
                </a:solidFill>
                <a:latin typeface="Arial"/>
                <a:cs typeface="Arial"/>
              </a:rPr>
              <a:t>Wisconsin Department of Administration (DOA)</a:t>
            </a:r>
          </a:p>
          <a:p>
            <a:pPr algn="r"/>
            <a:r>
              <a:rPr lang="en-US" b="1" dirty="0">
                <a:solidFill>
                  <a:schemeClr val="bg1"/>
                </a:solidFill>
                <a:latin typeface="Arial"/>
                <a:cs typeface="Arial"/>
              </a:rPr>
              <a:t>Wisconsin Economic Development Corporation (WEDC) </a:t>
            </a:r>
            <a:endParaRPr lang="en-US" b="1" dirty="0">
              <a:solidFill>
                <a:schemeClr val="bg1"/>
              </a:solidFill>
            </a:endParaRPr>
          </a:p>
          <a:p>
            <a:pPr algn="r"/>
            <a:endParaRPr lang="en-US" b="1" dirty="0">
              <a:solidFill>
                <a:schemeClr val="bg1"/>
              </a:solidFill>
            </a:endParaRPr>
          </a:p>
        </p:txBody>
      </p:sp>
      <p:pic>
        <p:nvPicPr>
          <p:cNvPr id="4" name="Picture 3">
            <a:extLst>
              <a:ext uri="{FF2B5EF4-FFF2-40B4-BE49-F238E27FC236}">
                <a16:creationId xmlns:a16="http://schemas.microsoft.com/office/drawing/2014/main" id="{BBEDE8F1-D22F-451F-AD06-64978C7AFDE6}"/>
              </a:ext>
            </a:extLst>
          </p:cNvPr>
          <p:cNvPicPr>
            <a:picLocks noChangeAspect="1"/>
          </p:cNvPicPr>
          <p:nvPr/>
        </p:nvPicPr>
        <p:blipFill>
          <a:blip r:embed="rId3"/>
          <a:stretch>
            <a:fillRect/>
          </a:stretch>
        </p:blipFill>
        <p:spPr>
          <a:xfrm>
            <a:off x="330047" y="3152097"/>
            <a:ext cx="1736455" cy="1736455"/>
          </a:xfrm>
          <a:prstGeom prst="rect">
            <a:avLst/>
          </a:prstGeom>
        </p:spPr>
      </p:pic>
      <p:pic>
        <p:nvPicPr>
          <p:cNvPr id="6" name="Picture 5">
            <a:extLst>
              <a:ext uri="{FF2B5EF4-FFF2-40B4-BE49-F238E27FC236}">
                <a16:creationId xmlns:a16="http://schemas.microsoft.com/office/drawing/2014/main" id="{AC266E5E-C29A-4B44-AC7C-755198D75E4E}"/>
              </a:ext>
            </a:extLst>
          </p:cNvPr>
          <p:cNvPicPr>
            <a:picLocks noChangeAspect="1"/>
          </p:cNvPicPr>
          <p:nvPr/>
        </p:nvPicPr>
        <p:blipFill rotWithShape="1">
          <a:blip r:embed="rId4"/>
          <a:srcRect l="30095" t="4869" r="29364" b="-2999"/>
          <a:stretch/>
        </p:blipFill>
        <p:spPr>
          <a:xfrm>
            <a:off x="2224081" y="3666881"/>
            <a:ext cx="2783794" cy="785035"/>
          </a:xfrm>
          <a:prstGeom prst="rect">
            <a:avLst/>
          </a:prstGeom>
        </p:spPr>
      </p:pic>
    </p:spTree>
    <p:extLst>
      <p:ext uri="{BB962C8B-B14F-4D97-AF65-F5344CB8AC3E}">
        <p14:creationId xmlns:p14="http://schemas.microsoft.com/office/powerpoint/2010/main" val="133909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251B-E472-41B6-B053-893A74DE93FA}"/>
              </a:ext>
            </a:extLst>
          </p:cNvPr>
          <p:cNvSpPr>
            <a:spLocks noGrp="1"/>
          </p:cNvSpPr>
          <p:nvPr>
            <p:ph type="title"/>
          </p:nvPr>
        </p:nvSpPr>
        <p:spPr/>
        <p:txBody>
          <a:bodyPr/>
          <a:lstStyle/>
          <a:p>
            <a:r>
              <a:rPr lang="en-US" sz="5400" dirty="0"/>
              <a:t>Single Audit Overview – Best</a:t>
            </a:r>
            <a:br>
              <a:rPr lang="en-US" sz="5400" dirty="0"/>
            </a:br>
            <a:r>
              <a:rPr lang="en-US" sz="5400" dirty="0"/>
              <a:t>Practice Under</a:t>
            </a:r>
            <a:br>
              <a:rPr lang="en-US" sz="5400" dirty="0"/>
            </a:br>
            <a:r>
              <a:rPr lang="en-US" sz="5400" dirty="0"/>
              <a:t>Uniform Guidance</a:t>
            </a:r>
          </a:p>
        </p:txBody>
      </p:sp>
    </p:spTree>
    <p:extLst>
      <p:ext uri="{BB962C8B-B14F-4D97-AF65-F5344CB8AC3E}">
        <p14:creationId xmlns:p14="http://schemas.microsoft.com/office/powerpoint/2010/main" val="3508575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F74307-49C6-FC65-3285-190595A0731A}"/>
              </a:ext>
            </a:extLst>
          </p:cNvPr>
          <p:cNvSpPr>
            <a:spLocks noGrp="1"/>
          </p:cNvSpPr>
          <p:nvPr>
            <p:ph type="title"/>
          </p:nvPr>
        </p:nvSpPr>
        <p:spPr/>
        <p:txBody>
          <a:bodyPr>
            <a:normAutofit fontScale="90000"/>
          </a:bodyPr>
          <a:lstStyle/>
          <a:p>
            <a:r>
              <a:rPr lang="en-US" dirty="0"/>
              <a:t>What is a Single Audit?</a:t>
            </a:r>
          </a:p>
        </p:txBody>
      </p:sp>
      <p:sp>
        <p:nvSpPr>
          <p:cNvPr id="4" name="Slide Number Placeholder 3">
            <a:extLst>
              <a:ext uri="{FF2B5EF4-FFF2-40B4-BE49-F238E27FC236}">
                <a16:creationId xmlns:a16="http://schemas.microsoft.com/office/drawing/2014/main" id="{893BE70A-9CA2-866C-5A25-FCC24C8ECC01}"/>
              </a:ext>
            </a:extLst>
          </p:cNvPr>
          <p:cNvSpPr>
            <a:spLocks noGrp="1"/>
          </p:cNvSpPr>
          <p:nvPr>
            <p:ph type="sldNum" sz="quarter" idx="12"/>
          </p:nvPr>
        </p:nvSpPr>
        <p:spPr/>
        <p:txBody>
          <a:bodyPr/>
          <a:lstStyle/>
          <a:p>
            <a:fld id="{B212C38A-D241-7041-9EFC-6446870ABFAA}" type="slidenum">
              <a:rPr lang="en-US" smtClean="0"/>
              <a:pPr/>
              <a:t>11</a:t>
            </a:fld>
            <a:endParaRPr lang="en-US" dirty="0"/>
          </a:p>
        </p:txBody>
      </p:sp>
      <p:sp>
        <p:nvSpPr>
          <p:cNvPr id="7" name="Content Placeholder 6">
            <a:extLst>
              <a:ext uri="{FF2B5EF4-FFF2-40B4-BE49-F238E27FC236}">
                <a16:creationId xmlns:a16="http://schemas.microsoft.com/office/drawing/2014/main" id="{E9C3F200-67EB-2C6F-23F0-CFC6AC264037}"/>
              </a:ext>
            </a:extLst>
          </p:cNvPr>
          <p:cNvSpPr>
            <a:spLocks noGrp="1"/>
          </p:cNvSpPr>
          <p:nvPr>
            <p:ph idx="1"/>
          </p:nvPr>
        </p:nvSpPr>
        <p:spPr/>
        <p:txBody>
          <a:bodyPr/>
          <a:lstStyle/>
          <a:p>
            <a:r>
              <a:rPr lang="en-US" dirty="0"/>
              <a:t>Specific Audit for Federal Grants under the Uniform Guidance</a:t>
            </a:r>
          </a:p>
          <a:p>
            <a:r>
              <a:rPr lang="en-US" dirty="0"/>
              <a:t>Required for entities that expend more than $750,000 in federal awards in a single fiscal year</a:t>
            </a:r>
          </a:p>
          <a:p>
            <a:r>
              <a:rPr lang="en-US" dirty="0"/>
              <a:t>Considers financial statements, internal controls, and compliance with laws and regulations surrounding the federal award</a:t>
            </a:r>
          </a:p>
          <a:p>
            <a:r>
              <a:rPr lang="en-US" dirty="0"/>
              <a:t>Does not rely on materiality and is more focused on if the auditee is complying </a:t>
            </a:r>
          </a:p>
          <a:p>
            <a:endParaRPr lang="en-US" dirty="0"/>
          </a:p>
        </p:txBody>
      </p:sp>
      <p:pic>
        <p:nvPicPr>
          <p:cNvPr id="5" name="Picture 4" descr="Icon&#10;&#10;Description automatically generated">
            <a:extLst>
              <a:ext uri="{FF2B5EF4-FFF2-40B4-BE49-F238E27FC236}">
                <a16:creationId xmlns:a16="http://schemas.microsoft.com/office/drawing/2014/main" id="{7E2B4787-2F6F-4C32-97B4-FD86B928EA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37750" y="426527"/>
            <a:ext cx="509017" cy="509017"/>
          </a:xfrm>
          <a:prstGeom prst="rect">
            <a:avLst/>
          </a:prstGeom>
        </p:spPr>
      </p:pic>
    </p:spTree>
    <p:extLst>
      <p:ext uri="{BB962C8B-B14F-4D97-AF65-F5344CB8AC3E}">
        <p14:creationId xmlns:p14="http://schemas.microsoft.com/office/powerpoint/2010/main" val="13269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F74307-49C6-FC65-3285-190595A0731A}"/>
              </a:ext>
            </a:extLst>
          </p:cNvPr>
          <p:cNvSpPr>
            <a:spLocks noGrp="1"/>
          </p:cNvSpPr>
          <p:nvPr>
            <p:ph type="title"/>
          </p:nvPr>
        </p:nvSpPr>
        <p:spPr>
          <a:xfrm>
            <a:off x="477519" y="370839"/>
            <a:ext cx="11419619" cy="620395"/>
          </a:xfrm>
        </p:spPr>
        <p:txBody>
          <a:bodyPr>
            <a:normAutofit fontScale="90000"/>
          </a:bodyPr>
          <a:lstStyle/>
          <a:p>
            <a:r>
              <a:rPr lang="en-US" dirty="0"/>
              <a:t>What is a Schedule of Expenditures of Federal Awards (SEFA)?</a:t>
            </a:r>
          </a:p>
        </p:txBody>
      </p:sp>
      <p:sp>
        <p:nvSpPr>
          <p:cNvPr id="4" name="Slide Number Placeholder 3">
            <a:extLst>
              <a:ext uri="{FF2B5EF4-FFF2-40B4-BE49-F238E27FC236}">
                <a16:creationId xmlns:a16="http://schemas.microsoft.com/office/drawing/2014/main" id="{893BE70A-9CA2-866C-5A25-FCC24C8ECC01}"/>
              </a:ext>
            </a:extLst>
          </p:cNvPr>
          <p:cNvSpPr>
            <a:spLocks noGrp="1"/>
          </p:cNvSpPr>
          <p:nvPr>
            <p:ph type="sldNum" sz="quarter" idx="12"/>
          </p:nvPr>
        </p:nvSpPr>
        <p:spPr/>
        <p:txBody>
          <a:bodyPr/>
          <a:lstStyle/>
          <a:p>
            <a:fld id="{B212C38A-D241-7041-9EFC-6446870ABFAA}" type="slidenum">
              <a:rPr lang="en-US" smtClean="0"/>
              <a:pPr/>
              <a:t>12</a:t>
            </a:fld>
            <a:endParaRPr lang="en-US" dirty="0"/>
          </a:p>
        </p:txBody>
      </p:sp>
      <p:sp>
        <p:nvSpPr>
          <p:cNvPr id="7" name="Content Placeholder 6">
            <a:extLst>
              <a:ext uri="{FF2B5EF4-FFF2-40B4-BE49-F238E27FC236}">
                <a16:creationId xmlns:a16="http://schemas.microsoft.com/office/drawing/2014/main" id="{E9C3F200-67EB-2C6F-23F0-CFC6AC264037}"/>
              </a:ext>
            </a:extLst>
          </p:cNvPr>
          <p:cNvSpPr>
            <a:spLocks noGrp="1"/>
          </p:cNvSpPr>
          <p:nvPr>
            <p:ph idx="1"/>
          </p:nvPr>
        </p:nvSpPr>
        <p:spPr/>
        <p:txBody>
          <a:bodyPr>
            <a:normAutofit/>
          </a:bodyPr>
          <a:lstStyle/>
          <a:p>
            <a:r>
              <a:rPr lang="en-US" dirty="0"/>
              <a:t>Supplemental schedule to an organization’s financial statements that recaps expenditures of federal funds for the fiscal year</a:t>
            </a:r>
          </a:p>
          <a:p>
            <a:r>
              <a:rPr lang="en-US" dirty="0"/>
              <a:t>Key reporting package component required by Uniform Guidance</a:t>
            </a:r>
          </a:p>
          <a:p>
            <a:r>
              <a:rPr lang="en-US" dirty="0"/>
              <a:t>Used to determine which programs will be audited as part of the single audit</a:t>
            </a:r>
          </a:p>
          <a:p>
            <a:r>
              <a:rPr lang="en-US" dirty="0"/>
              <a:t>Provides assurance to agencies that award financial assistance that their grants are included in the audit</a:t>
            </a:r>
          </a:p>
          <a:p>
            <a:endParaRPr lang="en-US" dirty="0"/>
          </a:p>
          <a:p>
            <a:endParaRPr lang="en-US" dirty="0"/>
          </a:p>
        </p:txBody>
      </p:sp>
      <p:pic>
        <p:nvPicPr>
          <p:cNvPr id="5" name="Picture 4" descr="Icon&#10;&#10;Description automatically generated">
            <a:extLst>
              <a:ext uri="{FF2B5EF4-FFF2-40B4-BE49-F238E27FC236}">
                <a16:creationId xmlns:a16="http://schemas.microsoft.com/office/drawing/2014/main" id="{7E2B4787-2F6F-4C32-97B4-FD86B928EA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37750" y="426527"/>
            <a:ext cx="509017" cy="509017"/>
          </a:xfrm>
          <a:prstGeom prst="rect">
            <a:avLst/>
          </a:prstGeom>
        </p:spPr>
      </p:pic>
    </p:spTree>
    <p:extLst>
      <p:ext uri="{BB962C8B-B14F-4D97-AF65-F5344CB8AC3E}">
        <p14:creationId xmlns:p14="http://schemas.microsoft.com/office/powerpoint/2010/main" val="199131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4E1B-E8F4-4F17-A670-C7F9A914973F}"/>
              </a:ext>
            </a:extLst>
          </p:cNvPr>
          <p:cNvSpPr>
            <a:spLocks noGrp="1"/>
          </p:cNvSpPr>
          <p:nvPr>
            <p:ph type="title"/>
          </p:nvPr>
        </p:nvSpPr>
        <p:spPr/>
        <p:txBody>
          <a:bodyPr/>
          <a:lstStyle/>
          <a:p>
            <a:r>
              <a:rPr lang="en-US" dirty="0"/>
              <a:t>SEFA Requirements – (Uniform Guidance at Subpart F)</a:t>
            </a:r>
          </a:p>
        </p:txBody>
      </p:sp>
      <p:sp>
        <p:nvSpPr>
          <p:cNvPr id="3" name="Slide Number Placeholder 2">
            <a:extLst>
              <a:ext uri="{FF2B5EF4-FFF2-40B4-BE49-F238E27FC236}">
                <a16:creationId xmlns:a16="http://schemas.microsoft.com/office/drawing/2014/main" id="{2827CA48-C303-4322-82E0-EF1B9C36FF74}"/>
              </a:ext>
            </a:extLst>
          </p:cNvPr>
          <p:cNvSpPr>
            <a:spLocks noGrp="1"/>
          </p:cNvSpPr>
          <p:nvPr>
            <p:ph type="sldNum" sz="quarter" idx="12"/>
          </p:nvPr>
        </p:nvSpPr>
        <p:spPr/>
        <p:txBody>
          <a:bodyPr/>
          <a:lstStyle/>
          <a:p>
            <a:fld id="{B212C38A-D241-7041-9EFC-6446870ABFAA}" type="slidenum">
              <a:rPr lang="en-US" smtClean="0"/>
              <a:t>13</a:t>
            </a:fld>
            <a:endParaRPr lang="en-US" dirty="0"/>
          </a:p>
        </p:txBody>
      </p:sp>
      <p:sp>
        <p:nvSpPr>
          <p:cNvPr id="4" name="Content Placeholder 3">
            <a:extLst>
              <a:ext uri="{FF2B5EF4-FFF2-40B4-BE49-F238E27FC236}">
                <a16:creationId xmlns:a16="http://schemas.microsoft.com/office/drawing/2014/main" id="{3BD3BBC8-6F84-4A84-BD0D-D1AD1E520612}"/>
              </a:ext>
            </a:extLst>
          </p:cNvPr>
          <p:cNvSpPr>
            <a:spLocks noGrp="1"/>
          </p:cNvSpPr>
          <p:nvPr>
            <p:ph idx="1"/>
          </p:nvPr>
        </p:nvSpPr>
        <p:spPr/>
        <p:txBody>
          <a:bodyPr>
            <a:normAutofit fontScale="85000" lnSpcReduction="20000"/>
          </a:bodyPr>
          <a:lstStyle/>
          <a:p>
            <a:r>
              <a:rPr lang="en-US" dirty="0"/>
              <a:t>List individual programs by federal agency</a:t>
            </a:r>
          </a:p>
          <a:p>
            <a:r>
              <a:rPr lang="en-US" dirty="0"/>
              <a:t>If award is received as a subrecipient, the name and ID number assigned by the pass-through entity must be listed</a:t>
            </a:r>
          </a:p>
          <a:p>
            <a:r>
              <a:rPr lang="en-US" dirty="0"/>
              <a:t>Provide total amount expended and the Assistance Listings Number for each federal award</a:t>
            </a:r>
          </a:p>
          <a:p>
            <a:r>
              <a:rPr lang="en-US" dirty="0"/>
              <a:t>Include the total amount by federal award for each subrecipient</a:t>
            </a:r>
          </a:p>
          <a:p>
            <a:r>
              <a:rPr lang="en-US" dirty="0"/>
              <a:t>In addition to listing the expenditures for loan programs, identify in the notes any balances outstanding at the end of the period</a:t>
            </a:r>
          </a:p>
          <a:p>
            <a:r>
              <a:rPr lang="en-US" dirty="0"/>
              <a:t>Identify accounting policies used to prepare the SEFA and identify the federal agency-approved indirect cost rate used</a:t>
            </a:r>
          </a:p>
          <a:p>
            <a:endParaRPr lang="en-US" dirty="0"/>
          </a:p>
        </p:txBody>
      </p:sp>
    </p:spTree>
    <p:extLst>
      <p:ext uri="{BB962C8B-B14F-4D97-AF65-F5344CB8AC3E}">
        <p14:creationId xmlns:p14="http://schemas.microsoft.com/office/powerpoint/2010/main" val="169401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BCDE-9E10-441C-9BB5-180F2DD72690}"/>
              </a:ext>
            </a:extLst>
          </p:cNvPr>
          <p:cNvSpPr>
            <a:spLocks noGrp="1"/>
          </p:cNvSpPr>
          <p:nvPr>
            <p:ph type="title"/>
          </p:nvPr>
        </p:nvSpPr>
        <p:spPr/>
        <p:txBody>
          <a:bodyPr/>
          <a:lstStyle/>
          <a:p>
            <a:r>
              <a:rPr lang="en-US" dirty="0"/>
              <a:t>Single Audit – Uniform Guidance, Recipient and Subrecipient Responsibilities</a:t>
            </a:r>
          </a:p>
        </p:txBody>
      </p:sp>
      <p:sp>
        <p:nvSpPr>
          <p:cNvPr id="3" name="Slide Number Placeholder 2">
            <a:extLst>
              <a:ext uri="{FF2B5EF4-FFF2-40B4-BE49-F238E27FC236}">
                <a16:creationId xmlns:a16="http://schemas.microsoft.com/office/drawing/2014/main" id="{ACC2D15C-C869-4676-8475-38BC1CFDB7B2}"/>
              </a:ext>
            </a:extLst>
          </p:cNvPr>
          <p:cNvSpPr>
            <a:spLocks noGrp="1"/>
          </p:cNvSpPr>
          <p:nvPr>
            <p:ph type="sldNum" sz="quarter" idx="12"/>
          </p:nvPr>
        </p:nvSpPr>
        <p:spPr/>
        <p:txBody>
          <a:bodyPr/>
          <a:lstStyle/>
          <a:p>
            <a:fld id="{B212C38A-D241-7041-9EFC-6446870ABFAA}" type="slidenum">
              <a:rPr lang="en-US" smtClean="0"/>
              <a:t>14</a:t>
            </a:fld>
            <a:endParaRPr lang="en-US" dirty="0"/>
          </a:p>
        </p:txBody>
      </p:sp>
      <p:sp>
        <p:nvSpPr>
          <p:cNvPr id="4" name="Content Placeholder 3">
            <a:extLst>
              <a:ext uri="{FF2B5EF4-FFF2-40B4-BE49-F238E27FC236}">
                <a16:creationId xmlns:a16="http://schemas.microsoft.com/office/drawing/2014/main" id="{40366DB7-8A4A-4304-80E0-87FA98A8986B}"/>
              </a:ext>
            </a:extLst>
          </p:cNvPr>
          <p:cNvSpPr>
            <a:spLocks noGrp="1"/>
          </p:cNvSpPr>
          <p:nvPr>
            <p:ph idx="1"/>
          </p:nvPr>
        </p:nvSpPr>
        <p:spPr/>
        <p:txBody>
          <a:bodyPr>
            <a:normAutofit/>
          </a:bodyPr>
          <a:lstStyle/>
          <a:p>
            <a:r>
              <a:rPr lang="en-US" dirty="0"/>
              <a:t>Confirm that the Single Audit is properly performed and submitted when due</a:t>
            </a:r>
          </a:p>
          <a:p>
            <a:r>
              <a:rPr lang="en-US" dirty="0"/>
              <a:t>Procure the Single Audit using the procurement standards found in UG </a:t>
            </a:r>
          </a:p>
          <a:p>
            <a:r>
              <a:rPr lang="en-US" dirty="0"/>
              <a:t>Prepare appropriate financial statements, including the SEFA </a:t>
            </a:r>
          </a:p>
          <a:p>
            <a:r>
              <a:rPr lang="en-US" dirty="0"/>
              <a:t>Provide the auditor with appropriate documents to review</a:t>
            </a:r>
          </a:p>
          <a:p>
            <a:r>
              <a:rPr lang="en-US" dirty="0"/>
              <a:t>Promptly follow up and take corrective action on audit findings</a:t>
            </a:r>
          </a:p>
          <a:p>
            <a:endParaRPr lang="en-US" dirty="0"/>
          </a:p>
        </p:txBody>
      </p:sp>
    </p:spTree>
    <p:extLst>
      <p:ext uri="{BB962C8B-B14F-4D97-AF65-F5344CB8AC3E}">
        <p14:creationId xmlns:p14="http://schemas.microsoft.com/office/powerpoint/2010/main" val="2769620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0440F-D44A-4F12-966A-F55676F88A2E}"/>
              </a:ext>
            </a:extLst>
          </p:cNvPr>
          <p:cNvSpPr>
            <a:spLocks noGrp="1"/>
          </p:cNvSpPr>
          <p:nvPr>
            <p:ph type="title"/>
          </p:nvPr>
        </p:nvSpPr>
        <p:spPr>
          <a:xfrm>
            <a:off x="552825" y="2367213"/>
            <a:ext cx="3535680" cy="1532252"/>
          </a:xfrm>
        </p:spPr>
        <p:txBody>
          <a:bodyPr>
            <a:normAutofit fontScale="90000"/>
          </a:bodyPr>
          <a:lstStyle/>
          <a:p>
            <a:pPr algn="ctr"/>
            <a:r>
              <a:rPr lang="en-US" dirty="0"/>
              <a:t>Items to Provide to the Auditor</a:t>
            </a:r>
          </a:p>
        </p:txBody>
      </p:sp>
      <p:sp>
        <p:nvSpPr>
          <p:cNvPr id="3" name="Slide Number Placeholder 2">
            <a:extLst>
              <a:ext uri="{FF2B5EF4-FFF2-40B4-BE49-F238E27FC236}">
                <a16:creationId xmlns:a16="http://schemas.microsoft.com/office/drawing/2014/main" id="{08EABBB8-F76A-40E2-8DF1-9C4CD190BE72}"/>
              </a:ext>
            </a:extLst>
          </p:cNvPr>
          <p:cNvSpPr>
            <a:spLocks noGrp="1"/>
          </p:cNvSpPr>
          <p:nvPr>
            <p:ph type="sldNum" sz="quarter" idx="12"/>
          </p:nvPr>
        </p:nvSpPr>
        <p:spPr/>
        <p:txBody>
          <a:bodyPr/>
          <a:lstStyle/>
          <a:p>
            <a:fld id="{B212C38A-D241-7041-9EFC-6446870ABFAA}" type="slidenum">
              <a:rPr lang="en-US" smtClean="0"/>
              <a:t>15</a:t>
            </a:fld>
            <a:endParaRPr lang="en-US" dirty="0"/>
          </a:p>
        </p:txBody>
      </p:sp>
      <p:sp>
        <p:nvSpPr>
          <p:cNvPr id="4" name="Content Placeholder 3">
            <a:extLst>
              <a:ext uri="{FF2B5EF4-FFF2-40B4-BE49-F238E27FC236}">
                <a16:creationId xmlns:a16="http://schemas.microsoft.com/office/drawing/2014/main" id="{75D22943-ABB5-4F94-B738-6A3A26FE1CA4}"/>
              </a:ext>
            </a:extLst>
          </p:cNvPr>
          <p:cNvSpPr>
            <a:spLocks noGrp="1"/>
          </p:cNvSpPr>
          <p:nvPr>
            <p:ph idx="1"/>
          </p:nvPr>
        </p:nvSpPr>
        <p:spPr>
          <a:xfrm>
            <a:off x="4846320" y="1506071"/>
            <a:ext cx="6868159" cy="4531295"/>
          </a:xfrm>
        </p:spPr>
        <p:txBody>
          <a:bodyPr/>
          <a:lstStyle/>
          <a:p>
            <a:r>
              <a:rPr lang="en-US" dirty="0"/>
              <a:t>Staff available to answer questions during the audit</a:t>
            </a:r>
          </a:p>
          <a:p>
            <a:r>
              <a:rPr lang="en-US" dirty="0"/>
              <a:t>Financial Statements</a:t>
            </a:r>
          </a:p>
          <a:p>
            <a:r>
              <a:rPr lang="en-US" dirty="0"/>
              <a:t>General Ledgers</a:t>
            </a:r>
          </a:p>
          <a:p>
            <a:r>
              <a:rPr lang="en-US" dirty="0"/>
              <a:t>Supporting Documentation</a:t>
            </a:r>
          </a:p>
          <a:p>
            <a:r>
              <a:rPr lang="en-US" dirty="0"/>
              <a:t>Other Requested Documents</a:t>
            </a:r>
          </a:p>
          <a:p>
            <a:r>
              <a:rPr lang="en-US" dirty="0"/>
              <a:t>Policies and Procedures</a:t>
            </a:r>
          </a:p>
          <a:p>
            <a:endParaRPr lang="en-US" dirty="0"/>
          </a:p>
        </p:txBody>
      </p:sp>
      <p:pic>
        <p:nvPicPr>
          <p:cNvPr id="6" name="Picture 5">
            <a:extLst>
              <a:ext uri="{FF2B5EF4-FFF2-40B4-BE49-F238E27FC236}">
                <a16:creationId xmlns:a16="http://schemas.microsoft.com/office/drawing/2014/main" id="{0DB1C71D-58BF-447F-9327-292F3958BFC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066156" y="3899465"/>
            <a:ext cx="509017" cy="509017"/>
          </a:xfrm>
          <a:prstGeom prst="rect">
            <a:avLst/>
          </a:prstGeom>
        </p:spPr>
      </p:pic>
    </p:spTree>
    <p:extLst>
      <p:ext uri="{BB962C8B-B14F-4D97-AF65-F5344CB8AC3E}">
        <p14:creationId xmlns:p14="http://schemas.microsoft.com/office/powerpoint/2010/main" val="3682713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251B-E472-41B6-B053-893A74DE93FA}"/>
              </a:ext>
            </a:extLst>
          </p:cNvPr>
          <p:cNvSpPr>
            <a:spLocks noGrp="1"/>
          </p:cNvSpPr>
          <p:nvPr>
            <p:ph type="title"/>
          </p:nvPr>
        </p:nvSpPr>
        <p:spPr/>
        <p:txBody>
          <a:bodyPr/>
          <a:lstStyle/>
          <a:p>
            <a:r>
              <a:rPr lang="en-US" dirty="0"/>
              <a:t>Compliance Supplement</a:t>
            </a:r>
          </a:p>
        </p:txBody>
      </p:sp>
    </p:spTree>
    <p:extLst>
      <p:ext uri="{BB962C8B-B14F-4D97-AF65-F5344CB8AC3E}">
        <p14:creationId xmlns:p14="http://schemas.microsoft.com/office/powerpoint/2010/main" val="1020169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AB8F-48A8-4066-A39B-156CB39DA7E0}"/>
              </a:ext>
            </a:extLst>
          </p:cNvPr>
          <p:cNvSpPr>
            <a:spLocks noGrp="1"/>
          </p:cNvSpPr>
          <p:nvPr>
            <p:ph type="title"/>
          </p:nvPr>
        </p:nvSpPr>
        <p:spPr/>
        <p:txBody>
          <a:bodyPr>
            <a:normAutofit fontScale="90000"/>
          </a:bodyPr>
          <a:lstStyle/>
          <a:p>
            <a:r>
              <a:rPr lang="en-US" dirty="0"/>
              <a:t>What is the Compliance Supplement?</a:t>
            </a:r>
          </a:p>
        </p:txBody>
      </p:sp>
      <p:sp>
        <p:nvSpPr>
          <p:cNvPr id="3" name="Slide Number Placeholder 2">
            <a:extLst>
              <a:ext uri="{FF2B5EF4-FFF2-40B4-BE49-F238E27FC236}">
                <a16:creationId xmlns:a16="http://schemas.microsoft.com/office/drawing/2014/main" id="{743AEADE-FFAC-4EF3-923C-976DD63E3521}"/>
              </a:ext>
            </a:extLst>
          </p:cNvPr>
          <p:cNvSpPr>
            <a:spLocks noGrp="1"/>
          </p:cNvSpPr>
          <p:nvPr>
            <p:ph type="sldNum" sz="quarter" idx="12"/>
          </p:nvPr>
        </p:nvSpPr>
        <p:spPr/>
        <p:txBody>
          <a:bodyPr/>
          <a:lstStyle/>
          <a:p>
            <a:fld id="{B212C38A-D241-7041-9EFC-6446870ABFAA}" type="slidenum">
              <a:rPr lang="en-US" smtClean="0"/>
              <a:t>17</a:t>
            </a:fld>
            <a:endParaRPr lang="en-US" dirty="0"/>
          </a:p>
        </p:txBody>
      </p:sp>
      <p:sp>
        <p:nvSpPr>
          <p:cNvPr id="4" name="Content Placeholder 3">
            <a:extLst>
              <a:ext uri="{FF2B5EF4-FFF2-40B4-BE49-F238E27FC236}">
                <a16:creationId xmlns:a16="http://schemas.microsoft.com/office/drawing/2014/main" id="{CE7FDE71-CF9E-480B-A558-40A7BB8B795A}"/>
              </a:ext>
            </a:extLst>
          </p:cNvPr>
          <p:cNvSpPr>
            <a:spLocks noGrp="1"/>
          </p:cNvSpPr>
          <p:nvPr>
            <p:ph idx="1"/>
          </p:nvPr>
        </p:nvSpPr>
        <p:spPr/>
        <p:txBody>
          <a:bodyPr/>
          <a:lstStyle/>
          <a:p>
            <a:r>
              <a:rPr lang="en-US" dirty="0"/>
              <a:t>Issued yearly by the Office of Management and Budget (OMB)</a:t>
            </a:r>
          </a:p>
          <a:p>
            <a:r>
              <a:rPr lang="en-US" dirty="0"/>
              <a:t>Tool for auditors to use when performing the Single Audit</a:t>
            </a:r>
          </a:p>
          <a:p>
            <a:r>
              <a:rPr lang="en-US" dirty="0"/>
              <a:t>Outlines what auditors should look for from selected programs</a:t>
            </a:r>
          </a:p>
          <a:p>
            <a:endParaRPr lang="en-US" dirty="0"/>
          </a:p>
        </p:txBody>
      </p:sp>
    </p:spTree>
    <p:extLst>
      <p:ext uri="{BB962C8B-B14F-4D97-AF65-F5344CB8AC3E}">
        <p14:creationId xmlns:p14="http://schemas.microsoft.com/office/powerpoint/2010/main" val="2832117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D797-9217-4813-8A48-64E932D906F8}"/>
              </a:ext>
            </a:extLst>
          </p:cNvPr>
          <p:cNvSpPr>
            <a:spLocks noGrp="1"/>
          </p:cNvSpPr>
          <p:nvPr>
            <p:ph type="title"/>
          </p:nvPr>
        </p:nvSpPr>
        <p:spPr/>
        <p:txBody>
          <a:bodyPr>
            <a:normAutofit fontScale="90000"/>
          </a:bodyPr>
          <a:lstStyle/>
          <a:p>
            <a:r>
              <a:rPr lang="en-US" dirty="0"/>
              <a:t>How to Navigate the Compliance Supplement</a:t>
            </a:r>
          </a:p>
        </p:txBody>
      </p:sp>
      <p:sp>
        <p:nvSpPr>
          <p:cNvPr id="3" name="Slide Number Placeholder 2">
            <a:extLst>
              <a:ext uri="{FF2B5EF4-FFF2-40B4-BE49-F238E27FC236}">
                <a16:creationId xmlns:a16="http://schemas.microsoft.com/office/drawing/2014/main" id="{E66B1BDB-ECEE-4837-8D04-BC8F8EA14E4B}"/>
              </a:ext>
            </a:extLst>
          </p:cNvPr>
          <p:cNvSpPr>
            <a:spLocks noGrp="1"/>
          </p:cNvSpPr>
          <p:nvPr>
            <p:ph type="sldNum" sz="quarter" idx="12"/>
          </p:nvPr>
        </p:nvSpPr>
        <p:spPr/>
        <p:txBody>
          <a:bodyPr/>
          <a:lstStyle/>
          <a:p>
            <a:fld id="{B212C38A-D241-7041-9EFC-6446870ABFAA}" type="slidenum">
              <a:rPr lang="en-US" smtClean="0"/>
              <a:t>18</a:t>
            </a:fld>
            <a:endParaRPr lang="en-US" dirty="0"/>
          </a:p>
        </p:txBody>
      </p:sp>
      <p:sp>
        <p:nvSpPr>
          <p:cNvPr id="4" name="Content Placeholder 3">
            <a:extLst>
              <a:ext uri="{FF2B5EF4-FFF2-40B4-BE49-F238E27FC236}">
                <a16:creationId xmlns:a16="http://schemas.microsoft.com/office/drawing/2014/main" id="{12C0CB5D-D1AE-44B9-9F4D-1E92B6F86C0B}"/>
              </a:ext>
            </a:extLst>
          </p:cNvPr>
          <p:cNvSpPr>
            <a:spLocks noGrp="1"/>
          </p:cNvSpPr>
          <p:nvPr>
            <p:ph idx="1"/>
          </p:nvPr>
        </p:nvSpPr>
        <p:spPr>
          <a:xfrm>
            <a:off x="477520" y="1250297"/>
            <a:ext cx="11236959" cy="4784035"/>
          </a:xfrm>
        </p:spPr>
        <p:txBody>
          <a:bodyPr/>
          <a:lstStyle/>
          <a:p>
            <a:r>
              <a:rPr lang="en-US" dirty="0"/>
              <a:t>Part 1 gives background and guidance for how to use the compliance supplement</a:t>
            </a:r>
          </a:p>
          <a:p>
            <a:r>
              <a:rPr lang="en-US" dirty="0"/>
              <a:t>Part 2 is a Matrix showing which parts of each program will be audited</a:t>
            </a:r>
          </a:p>
          <a:p>
            <a:r>
              <a:rPr lang="en-US" dirty="0"/>
              <a:t>Part 3 provides guidance for how each area of compliance should be audited </a:t>
            </a:r>
          </a:p>
          <a:p>
            <a:r>
              <a:rPr lang="en-US" dirty="0"/>
              <a:t>Part 4 lists specific grants by CFDA number and outlines their specific considerations</a:t>
            </a:r>
          </a:p>
          <a:p>
            <a:endParaRPr lang="en-US" dirty="0"/>
          </a:p>
        </p:txBody>
      </p:sp>
      <p:pic>
        <p:nvPicPr>
          <p:cNvPr id="5" name="Picture 4" descr="Icon&#10;&#10;Description automatically generated">
            <a:extLst>
              <a:ext uri="{FF2B5EF4-FFF2-40B4-BE49-F238E27FC236}">
                <a16:creationId xmlns:a16="http://schemas.microsoft.com/office/drawing/2014/main" id="{8A338F3A-D785-4229-8AAA-F00CF4DC1B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65776" y="566125"/>
            <a:ext cx="509017" cy="509017"/>
          </a:xfrm>
          <a:prstGeom prst="rect">
            <a:avLst/>
          </a:prstGeom>
        </p:spPr>
      </p:pic>
    </p:spTree>
    <p:extLst>
      <p:ext uri="{BB962C8B-B14F-4D97-AF65-F5344CB8AC3E}">
        <p14:creationId xmlns:p14="http://schemas.microsoft.com/office/powerpoint/2010/main" val="261457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E6F8-A89A-4D1A-A25D-C5498175E451}"/>
              </a:ext>
            </a:extLst>
          </p:cNvPr>
          <p:cNvSpPr>
            <a:spLocks noGrp="1"/>
          </p:cNvSpPr>
          <p:nvPr>
            <p:ph type="title"/>
          </p:nvPr>
        </p:nvSpPr>
        <p:spPr/>
        <p:txBody>
          <a:bodyPr>
            <a:normAutofit fontScale="90000"/>
          </a:bodyPr>
          <a:lstStyle/>
          <a:p>
            <a:r>
              <a:rPr lang="en-US" dirty="0"/>
              <a:t>American Rescue Plan Act (ARPA) State and Local Fiscal Recovery Funds (SLFRF) Compliance Supplement</a:t>
            </a:r>
          </a:p>
        </p:txBody>
      </p:sp>
      <p:sp>
        <p:nvSpPr>
          <p:cNvPr id="3" name="Slide Number Placeholder 2">
            <a:extLst>
              <a:ext uri="{FF2B5EF4-FFF2-40B4-BE49-F238E27FC236}">
                <a16:creationId xmlns:a16="http://schemas.microsoft.com/office/drawing/2014/main" id="{D13C6A61-63F8-4E12-8D9D-7042574606AA}"/>
              </a:ext>
            </a:extLst>
          </p:cNvPr>
          <p:cNvSpPr>
            <a:spLocks noGrp="1"/>
          </p:cNvSpPr>
          <p:nvPr>
            <p:ph type="sldNum" sz="quarter" idx="12"/>
          </p:nvPr>
        </p:nvSpPr>
        <p:spPr/>
        <p:txBody>
          <a:bodyPr/>
          <a:lstStyle/>
          <a:p>
            <a:fld id="{B212C38A-D241-7041-9EFC-6446870ABFAA}" type="slidenum">
              <a:rPr lang="en-US" smtClean="0"/>
              <a:t>19</a:t>
            </a:fld>
            <a:endParaRPr lang="en-US" dirty="0"/>
          </a:p>
        </p:txBody>
      </p:sp>
      <p:pic>
        <p:nvPicPr>
          <p:cNvPr id="5" name="Picture 4">
            <a:extLst>
              <a:ext uri="{FF2B5EF4-FFF2-40B4-BE49-F238E27FC236}">
                <a16:creationId xmlns:a16="http://schemas.microsoft.com/office/drawing/2014/main" id="{1E204D83-EE08-4B89-BA43-49AF025BF273}"/>
              </a:ext>
            </a:extLst>
          </p:cNvPr>
          <p:cNvPicPr>
            <a:picLocks noChangeAspect="1"/>
          </p:cNvPicPr>
          <p:nvPr/>
        </p:nvPicPr>
        <p:blipFill>
          <a:blip r:embed="rId2"/>
          <a:stretch>
            <a:fillRect/>
          </a:stretch>
        </p:blipFill>
        <p:spPr>
          <a:xfrm>
            <a:off x="1876313" y="2235198"/>
            <a:ext cx="8663522" cy="3098875"/>
          </a:xfrm>
          <a:prstGeom prst="rect">
            <a:avLst/>
          </a:prstGeom>
        </p:spPr>
      </p:pic>
    </p:spTree>
    <p:extLst>
      <p:ext uri="{BB962C8B-B14F-4D97-AF65-F5344CB8AC3E}">
        <p14:creationId xmlns:p14="http://schemas.microsoft.com/office/powerpoint/2010/main" val="384351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8629DA-2697-4F64-B563-56D732416677}"/>
              </a:ext>
            </a:extLst>
          </p:cNvPr>
          <p:cNvSpPr>
            <a:spLocks noGrp="1"/>
          </p:cNvSpPr>
          <p:nvPr>
            <p:ph type="title"/>
          </p:nvPr>
        </p:nvSpPr>
        <p:spPr>
          <a:ln>
            <a:solidFill>
              <a:schemeClr val="tx2"/>
            </a:solidFill>
          </a:ln>
        </p:spPr>
        <p:txBody>
          <a:bodyPr/>
          <a:lstStyle/>
          <a:p>
            <a:r>
              <a:rPr lang="en-US" dirty="0"/>
              <a:t>Presenters</a:t>
            </a:r>
          </a:p>
        </p:txBody>
      </p:sp>
      <p:sp>
        <p:nvSpPr>
          <p:cNvPr id="9" name="Text Placeholder 8">
            <a:extLst>
              <a:ext uri="{FF2B5EF4-FFF2-40B4-BE49-F238E27FC236}">
                <a16:creationId xmlns:a16="http://schemas.microsoft.com/office/drawing/2014/main" id="{B142ECC0-2758-487B-A875-96ADD432C077}"/>
              </a:ext>
            </a:extLst>
          </p:cNvPr>
          <p:cNvSpPr>
            <a:spLocks noGrp="1"/>
          </p:cNvSpPr>
          <p:nvPr>
            <p:ph type="body" sz="quarter" idx="14"/>
          </p:nvPr>
        </p:nvSpPr>
        <p:spPr>
          <a:xfrm>
            <a:off x="2208212" y="1820921"/>
            <a:ext cx="4040190" cy="365126"/>
          </a:xfrm>
        </p:spPr>
        <p:txBody>
          <a:bodyPr/>
          <a:lstStyle/>
          <a:p>
            <a:r>
              <a:rPr lang="en-US" dirty="0"/>
              <a:t>Julie Murdock</a:t>
            </a:r>
          </a:p>
        </p:txBody>
      </p:sp>
      <p:sp>
        <p:nvSpPr>
          <p:cNvPr id="11" name="Text Placeholder 10">
            <a:extLst>
              <a:ext uri="{FF2B5EF4-FFF2-40B4-BE49-F238E27FC236}">
                <a16:creationId xmlns:a16="http://schemas.microsoft.com/office/drawing/2014/main" id="{B54A4DEB-8809-4FC7-A860-08F45504D748}"/>
              </a:ext>
            </a:extLst>
          </p:cNvPr>
          <p:cNvSpPr>
            <a:spLocks noGrp="1"/>
          </p:cNvSpPr>
          <p:nvPr>
            <p:ph type="body" sz="quarter" idx="20"/>
          </p:nvPr>
        </p:nvSpPr>
        <p:spPr>
          <a:xfrm>
            <a:off x="2289173" y="2327741"/>
            <a:ext cx="3735388" cy="678971"/>
          </a:xfrm>
        </p:spPr>
        <p:txBody>
          <a:bodyPr>
            <a:normAutofit/>
          </a:bodyPr>
          <a:lstStyle/>
          <a:p>
            <a:r>
              <a:rPr lang="en-US" sz="1700" dirty="0"/>
              <a:t>Managing Director, Practice Leader National Grants Management Services</a:t>
            </a:r>
          </a:p>
        </p:txBody>
      </p:sp>
      <p:sp>
        <p:nvSpPr>
          <p:cNvPr id="12" name="Text Placeholder 11">
            <a:extLst>
              <a:ext uri="{FF2B5EF4-FFF2-40B4-BE49-F238E27FC236}">
                <a16:creationId xmlns:a16="http://schemas.microsoft.com/office/drawing/2014/main" id="{CE67664C-B8F7-4EE1-AC71-5954711CA96C}"/>
              </a:ext>
            </a:extLst>
          </p:cNvPr>
          <p:cNvSpPr>
            <a:spLocks noGrp="1"/>
          </p:cNvSpPr>
          <p:nvPr>
            <p:ph type="body" sz="quarter" idx="30"/>
          </p:nvPr>
        </p:nvSpPr>
        <p:spPr/>
        <p:txBody>
          <a:bodyPr/>
          <a:lstStyle/>
          <a:p>
            <a:r>
              <a:rPr lang="en-US" dirty="0"/>
              <a:t>Leslie Seaborn</a:t>
            </a:r>
          </a:p>
        </p:txBody>
      </p:sp>
      <p:sp>
        <p:nvSpPr>
          <p:cNvPr id="13" name="Text Placeholder 12">
            <a:extLst>
              <a:ext uri="{FF2B5EF4-FFF2-40B4-BE49-F238E27FC236}">
                <a16:creationId xmlns:a16="http://schemas.microsoft.com/office/drawing/2014/main" id="{C3CC0980-5BED-4BA8-A287-BEDD39F22839}"/>
              </a:ext>
            </a:extLst>
          </p:cNvPr>
          <p:cNvSpPr>
            <a:spLocks noGrp="1"/>
          </p:cNvSpPr>
          <p:nvPr>
            <p:ph type="body" sz="quarter" idx="31"/>
          </p:nvPr>
        </p:nvSpPr>
        <p:spPr>
          <a:xfrm>
            <a:off x="8112185" y="2327741"/>
            <a:ext cx="3735388" cy="768096"/>
          </a:xfrm>
        </p:spPr>
        <p:txBody>
          <a:bodyPr>
            <a:noAutofit/>
          </a:bodyPr>
          <a:lstStyle/>
          <a:p>
            <a:pPr>
              <a:lnSpc>
                <a:spcPct val="90000"/>
              </a:lnSpc>
            </a:pPr>
            <a:r>
              <a:rPr lang="en-US" sz="1700" dirty="0"/>
              <a:t>Managing Consultant, National Grants Management Services</a:t>
            </a:r>
          </a:p>
        </p:txBody>
      </p:sp>
      <p:sp>
        <p:nvSpPr>
          <p:cNvPr id="3" name="Slide Number Placeholder 2">
            <a:extLst>
              <a:ext uri="{FF2B5EF4-FFF2-40B4-BE49-F238E27FC236}">
                <a16:creationId xmlns:a16="http://schemas.microsoft.com/office/drawing/2014/main" id="{B0B77192-DAC6-46C0-9B5F-E99ED91A08F8}"/>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pPr/>
              <a:t>2</a:t>
            </a:fld>
            <a:endParaRPr lang="en-US" dirty="0"/>
          </a:p>
        </p:txBody>
      </p:sp>
      <p:pic>
        <p:nvPicPr>
          <p:cNvPr id="14" name="Picture 13" descr="Icon&#10;&#10;Description automatically generated">
            <a:extLst>
              <a:ext uri="{FF2B5EF4-FFF2-40B4-BE49-F238E27FC236}">
                <a16:creationId xmlns:a16="http://schemas.microsoft.com/office/drawing/2014/main" id="{194163EF-8309-4CB0-90F1-3F1AC0655C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8859" y="523081"/>
            <a:ext cx="509017" cy="509017"/>
          </a:xfrm>
          <a:prstGeom prst="rect">
            <a:avLst/>
          </a:prstGeom>
        </p:spPr>
      </p:pic>
      <p:pic>
        <p:nvPicPr>
          <p:cNvPr id="10" name="Picture 2">
            <a:extLst>
              <a:ext uri="{FF2B5EF4-FFF2-40B4-BE49-F238E27FC236}">
                <a16:creationId xmlns:a16="http://schemas.microsoft.com/office/drawing/2014/main" id="{9E27C018-E772-459D-A3E2-85AC4FCD8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53" y="1820921"/>
            <a:ext cx="1309246" cy="1810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erson and person posing for a picture&#10;&#10;Description automatically generated with low confidence">
            <a:extLst>
              <a:ext uri="{FF2B5EF4-FFF2-40B4-BE49-F238E27FC236}">
                <a16:creationId xmlns:a16="http://schemas.microsoft.com/office/drawing/2014/main" id="{E71EB436-7A07-47D7-9EFD-F91C4B462B15}"/>
              </a:ext>
            </a:extLst>
          </p:cNvPr>
          <p:cNvPicPr>
            <a:picLocks noChangeAspect="1"/>
          </p:cNvPicPr>
          <p:nvPr/>
        </p:nvPicPr>
        <p:blipFill rotWithShape="1">
          <a:blip r:embed="rId5">
            <a:extLst>
              <a:ext uri="{28A0092B-C50C-407E-A947-70E740481C1C}">
                <a14:useLocalDpi xmlns:a14="http://schemas.microsoft.com/office/drawing/2010/main" val="0"/>
              </a:ext>
            </a:extLst>
          </a:blip>
          <a:srcRect t="9361" r="11030"/>
          <a:stretch/>
        </p:blipFill>
        <p:spPr>
          <a:xfrm rot="16200000">
            <a:off x="6175170" y="2126927"/>
            <a:ext cx="1907652" cy="1295640"/>
          </a:xfrm>
          <a:prstGeom prst="rect">
            <a:avLst/>
          </a:prstGeom>
        </p:spPr>
      </p:pic>
    </p:spTree>
    <p:extLst>
      <p:ext uri="{BB962C8B-B14F-4D97-AF65-F5344CB8AC3E}">
        <p14:creationId xmlns:p14="http://schemas.microsoft.com/office/powerpoint/2010/main" val="55172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B029-795B-49A9-8D03-E224D974F6A1}"/>
              </a:ext>
            </a:extLst>
          </p:cNvPr>
          <p:cNvSpPr>
            <a:spLocks noGrp="1"/>
          </p:cNvSpPr>
          <p:nvPr>
            <p:ph type="title"/>
          </p:nvPr>
        </p:nvSpPr>
        <p:spPr/>
        <p:txBody>
          <a:bodyPr/>
          <a:lstStyle/>
          <a:p>
            <a:r>
              <a:rPr lang="en-US" dirty="0"/>
              <a:t>Compliance Supplement for Recipients and Subrecipients</a:t>
            </a:r>
          </a:p>
        </p:txBody>
      </p:sp>
      <p:sp>
        <p:nvSpPr>
          <p:cNvPr id="3" name="Slide Number Placeholder 2">
            <a:extLst>
              <a:ext uri="{FF2B5EF4-FFF2-40B4-BE49-F238E27FC236}">
                <a16:creationId xmlns:a16="http://schemas.microsoft.com/office/drawing/2014/main" id="{224FB671-2D7D-438B-B2D8-CCFF79707A3D}"/>
              </a:ext>
            </a:extLst>
          </p:cNvPr>
          <p:cNvSpPr>
            <a:spLocks noGrp="1"/>
          </p:cNvSpPr>
          <p:nvPr>
            <p:ph type="sldNum" sz="quarter" idx="12"/>
          </p:nvPr>
        </p:nvSpPr>
        <p:spPr/>
        <p:txBody>
          <a:bodyPr/>
          <a:lstStyle/>
          <a:p>
            <a:fld id="{B212C38A-D241-7041-9EFC-6446870ABFAA}" type="slidenum">
              <a:rPr lang="en-US" smtClean="0"/>
              <a:t>20</a:t>
            </a:fld>
            <a:endParaRPr lang="en-US" dirty="0"/>
          </a:p>
        </p:txBody>
      </p:sp>
      <p:sp>
        <p:nvSpPr>
          <p:cNvPr id="4" name="Content Placeholder 3">
            <a:extLst>
              <a:ext uri="{FF2B5EF4-FFF2-40B4-BE49-F238E27FC236}">
                <a16:creationId xmlns:a16="http://schemas.microsoft.com/office/drawing/2014/main" id="{26D5BD88-B0CE-4BEB-9B57-E3C18EFF467A}"/>
              </a:ext>
            </a:extLst>
          </p:cNvPr>
          <p:cNvSpPr>
            <a:spLocks noGrp="1"/>
          </p:cNvSpPr>
          <p:nvPr>
            <p:ph idx="1"/>
          </p:nvPr>
        </p:nvSpPr>
        <p:spPr/>
        <p:txBody>
          <a:bodyPr/>
          <a:lstStyle/>
          <a:p>
            <a:r>
              <a:rPr lang="en-US" dirty="0"/>
              <a:t>The compliance supplement is a valuable tool for recipients and subrecipients of federal awards</a:t>
            </a:r>
          </a:p>
          <a:p>
            <a:r>
              <a:rPr lang="en-US" dirty="0"/>
              <a:t>Recipients/subrecipients can use it to:</a:t>
            </a:r>
          </a:p>
          <a:p>
            <a:pPr lvl="1"/>
            <a:r>
              <a:rPr lang="en-US" dirty="0"/>
              <a:t>Know which areas will be on the audit</a:t>
            </a:r>
          </a:p>
          <a:p>
            <a:pPr lvl="1"/>
            <a:r>
              <a:rPr lang="en-US" dirty="0"/>
              <a:t>Identify specific criteria that the auditor will be looking for in each of the areas of compliance</a:t>
            </a:r>
          </a:p>
          <a:p>
            <a:pPr lvl="1"/>
            <a:r>
              <a:rPr lang="en-US" dirty="0"/>
              <a:t>Design more effective policies and procedures</a:t>
            </a:r>
          </a:p>
          <a:p>
            <a:endParaRPr lang="en-US" dirty="0"/>
          </a:p>
        </p:txBody>
      </p:sp>
    </p:spTree>
    <p:extLst>
      <p:ext uri="{BB962C8B-B14F-4D97-AF65-F5344CB8AC3E}">
        <p14:creationId xmlns:p14="http://schemas.microsoft.com/office/powerpoint/2010/main" val="368350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FBBB-5FB0-4F8A-AA17-862458815A7B}"/>
              </a:ext>
            </a:extLst>
          </p:cNvPr>
          <p:cNvSpPr>
            <a:spLocks noGrp="1"/>
          </p:cNvSpPr>
          <p:nvPr>
            <p:ph type="title"/>
          </p:nvPr>
        </p:nvSpPr>
        <p:spPr/>
        <p:txBody>
          <a:bodyPr/>
          <a:lstStyle/>
          <a:p>
            <a:r>
              <a:rPr lang="en-US" sz="4800" dirty="0"/>
              <a:t>Preparing For A Single Audit</a:t>
            </a:r>
            <a:br>
              <a:rPr lang="en-US" sz="4800" dirty="0"/>
            </a:br>
            <a:r>
              <a:rPr lang="en-US" sz="4800" dirty="0"/>
              <a:t>Under the Uniform Guidance</a:t>
            </a:r>
          </a:p>
        </p:txBody>
      </p:sp>
    </p:spTree>
    <p:extLst>
      <p:ext uri="{BB962C8B-B14F-4D97-AF65-F5344CB8AC3E}">
        <p14:creationId xmlns:p14="http://schemas.microsoft.com/office/powerpoint/2010/main" val="173910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88AF-7D43-4E24-A6FB-C5E2170062C9}"/>
              </a:ext>
            </a:extLst>
          </p:cNvPr>
          <p:cNvSpPr>
            <a:spLocks noGrp="1"/>
          </p:cNvSpPr>
          <p:nvPr>
            <p:ph type="title"/>
          </p:nvPr>
        </p:nvSpPr>
        <p:spPr/>
        <p:txBody>
          <a:bodyPr>
            <a:normAutofit fontScale="90000"/>
          </a:bodyPr>
          <a:lstStyle/>
          <a:p>
            <a:r>
              <a:rPr lang="en-US" dirty="0"/>
              <a:t>Single Audit Preparation Keys</a:t>
            </a:r>
          </a:p>
        </p:txBody>
      </p:sp>
      <p:sp>
        <p:nvSpPr>
          <p:cNvPr id="3" name="Slide Number Placeholder 2">
            <a:extLst>
              <a:ext uri="{FF2B5EF4-FFF2-40B4-BE49-F238E27FC236}">
                <a16:creationId xmlns:a16="http://schemas.microsoft.com/office/drawing/2014/main" id="{F1BD96EC-6B10-4C8C-B0DC-099617A8F4D0}"/>
              </a:ext>
            </a:extLst>
          </p:cNvPr>
          <p:cNvSpPr>
            <a:spLocks noGrp="1"/>
          </p:cNvSpPr>
          <p:nvPr>
            <p:ph type="sldNum" sz="quarter" idx="12"/>
          </p:nvPr>
        </p:nvSpPr>
        <p:spPr/>
        <p:txBody>
          <a:bodyPr/>
          <a:lstStyle/>
          <a:p>
            <a:fld id="{B212C38A-D241-7041-9EFC-6446870ABFAA}" type="slidenum">
              <a:rPr lang="en-US" smtClean="0"/>
              <a:t>22</a:t>
            </a:fld>
            <a:endParaRPr lang="en-US" dirty="0"/>
          </a:p>
        </p:txBody>
      </p:sp>
      <p:sp>
        <p:nvSpPr>
          <p:cNvPr id="4" name="Content Placeholder 3">
            <a:extLst>
              <a:ext uri="{FF2B5EF4-FFF2-40B4-BE49-F238E27FC236}">
                <a16:creationId xmlns:a16="http://schemas.microsoft.com/office/drawing/2014/main" id="{ECD651AB-E90C-424F-9FAA-E341FCCE79F1}"/>
              </a:ext>
            </a:extLst>
          </p:cNvPr>
          <p:cNvSpPr>
            <a:spLocks noGrp="1"/>
          </p:cNvSpPr>
          <p:nvPr>
            <p:ph idx="1"/>
          </p:nvPr>
        </p:nvSpPr>
        <p:spPr/>
        <p:txBody>
          <a:bodyPr/>
          <a:lstStyle/>
          <a:p>
            <a:r>
              <a:rPr lang="en-US" dirty="0"/>
              <a:t>Compliance Requirements and Related Controls</a:t>
            </a:r>
          </a:p>
          <a:p>
            <a:r>
              <a:rPr lang="en-US" dirty="0"/>
              <a:t>Six of the most frequently tested Direct and Material Compliance requirements:</a:t>
            </a:r>
          </a:p>
          <a:p>
            <a:pPr lvl="1"/>
            <a:r>
              <a:rPr lang="en-US" dirty="0"/>
              <a:t>Internal Controls</a:t>
            </a:r>
          </a:p>
          <a:p>
            <a:pPr lvl="1"/>
            <a:r>
              <a:rPr lang="en-US" dirty="0"/>
              <a:t>Allowable Costs/Activities</a:t>
            </a:r>
          </a:p>
          <a:p>
            <a:pPr lvl="1"/>
            <a:r>
              <a:rPr lang="en-US" dirty="0"/>
              <a:t>Cash Management</a:t>
            </a:r>
          </a:p>
          <a:p>
            <a:pPr lvl="1"/>
            <a:r>
              <a:rPr lang="en-US" dirty="0"/>
              <a:t>Period of Performance</a:t>
            </a:r>
          </a:p>
          <a:p>
            <a:pPr lvl="1"/>
            <a:r>
              <a:rPr lang="en-US" dirty="0"/>
              <a:t>Procurement</a:t>
            </a:r>
          </a:p>
          <a:p>
            <a:pPr lvl="1"/>
            <a:r>
              <a:rPr lang="en-US" dirty="0"/>
              <a:t>Reporting</a:t>
            </a:r>
          </a:p>
          <a:p>
            <a:endParaRPr lang="en-US" dirty="0"/>
          </a:p>
        </p:txBody>
      </p:sp>
    </p:spTree>
    <p:extLst>
      <p:ext uri="{BB962C8B-B14F-4D97-AF65-F5344CB8AC3E}">
        <p14:creationId xmlns:p14="http://schemas.microsoft.com/office/powerpoint/2010/main" val="2140536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FBBB-5FB0-4F8A-AA17-862458815A7B}"/>
              </a:ext>
            </a:extLst>
          </p:cNvPr>
          <p:cNvSpPr>
            <a:spLocks noGrp="1"/>
          </p:cNvSpPr>
          <p:nvPr>
            <p:ph type="title"/>
          </p:nvPr>
        </p:nvSpPr>
        <p:spPr/>
        <p:txBody>
          <a:bodyPr/>
          <a:lstStyle/>
          <a:p>
            <a:r>
              <a:rPr lang="en-US" sz="5400" dirty="0"/>
              <a:t>Internal Controls</a:t>
            </a:r>
            <a:br>
              <a:rPr lang="en-US" sz="5400" dirty="0"/>
            </a:br>
            <a:r>
              <a:rPr lang="en-US" sz="5400" dirty="0"/>
              <a:t>Under the Uniform Guidance</a:t>
            </a:r>
          </a:p>
        </p:txBody>
      </p:sp>
    </p:spTree>
    <p:extLst>
      <p:ext uri="{BB962C8B-B14F-4D97-AF65-F5344CB8AC3E}">
        <p14:creationId xmlns:p14="http://schemas.microsoft.com/office/powerpoint/2010/main" val="2239217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8D03-AAE6-4D3C-A216-4D2300961C29}"/>
              </a:ext>
            </a:extLst>
          </p:cNvPr>
          <p:cNvSpPr>
            <a:spLocks noGrp="1"/>
          </p:cNvSpPr>
          <p:nvPr>
            <p:ph type="title"/>
          </p:nvPr>
        </p:nvSpPr>
        <p:spPr>
          <a:xfrm>
            <a:off x="477519" y="603195"/>
            <a:ext cx="11236960" cy="620395"/>
          </a:xfrm>
        </p:spPr>
        <p:txBody>
          <a:bodyPr>
            <a:normAutofit fontScale="90000"/>
          </a:bodyPr>
          <a:lstStyle/>
          <a:p>
            <a:r>
              <a:rPr lang="en-US" dirty="0"/>
              <a:t>Compliance Requirements Versus Internal Controls Over Compliance</a:t>
            </a:r>
          </a:p>
        </p:txBody>
      </p:sp>
      <p:sp>
        <p:nvSpPr>
          <p:cNvPr id="3" name="Slide Number Placeholder 2">
            <a:extLst>
              <a:ext uri="{FF2B5EF4-FFF2-40B4-BE49-F238E27FC236}">
                <a16:creationId xmlns:a16="http://schemas.microsoft.com/office/drawing/2014/main" id="{9F1A5FA7-B906-44EB-9091-02799EB96199}"/>
              </a:ext>
            </a:extLst>
          </p:cNvPr>
          <p:cNvSpPr>
            <a:spLocks noGrp="1"/>
          </p:cNvSpPr>
          <p:nvPr>
            <p:ph type="sldNum" sz="quarter" idx="12"/>
          </p:nvPr>
        </p:nvSpPr>
        <p:spPr/>
        <p:txBody>
          <a:bodyPr/>
          <a:lstStyle/>
          <a:p>
            <a:fld id="{B212C38A-D241-7041-9EFC-6446870ABFAA}" type="slidenum">
              <a:rPr lang="en-US" smtClean="0"/>
              <a:t>24</a:t>
            </a:fld>
            <a:endParaRPr lang="en-US" dirty="0"/>
          </a:p>
        </p:txBody>
      </p:sp>
      <p:graphicFrame>
        <p:nvGraphicFramePr>
          <p:cNvPr id="7" name="Table 7">
            <a:extLst>
              <a:ext uri="{FF2B5EF4-FFF2-40B4-BE49-F238E27FC236}">
                <a16:creationId xmlns:a16="http://schemas.microsoft.com/office/drawing/2014/main" id="{78C624E0-6F32-4BAD-B250-A6FC26A0EFDB}"/>
              </a:ext>
            </a:extLst>
          </p:cNvPr>
          <p:cNvGraphicFramePr>
            <a:graphicFrameLocks noGrp="1"/>
          </p:cNvGraphicFramePr>
          <p:nvPr>
            <p:extLst>
              <p:ext uri="{D42A27DB-BD31-4B8C-83A1-F6EECF244321}">
                <p14:modId xmlns:p14="http://schemas.microsoft.com/office/powerpoint/2010/main" val="1711010701"/>
              </p:ext>
            </p:extLst>
          </p:nvPr>
        </p:nvGraphicFramePr>
        <p:xfrm>
          <a:off x="945477" y="2316480"/>
          <a:ext cx="4734561" cy="1651000"/>
        </p:xfrm>
        <a:graphic>
          <a:graphicData uri="http://schemas.openxmlformats.org/drawingml/2006/table">
            <a:tbl>
              <a:tblPr firstRow="1" bandRow="1">
                <a:tableStyleId>{5C22544A-7EE6-4342-B048-85BDC9FD1C3A}</a:tableStyleId>
              </a:tblPr>
              <a:tblGrid>
                <a:gridCol w="4734561">
                  <a:extLst>
                    <a:ext uri="{9D8B030D-6E8A-4147-A177-3AD203B41FA5}">
                      <a16:colId xmlns:a16="http://schemas.microsoft.com/office/drawing/2014/main" val="972197464"/>
                    </a:ext>
                  </a:extLst>
                </a:gridCol>
              </a:tblGrid>
              <a:tr h="370840">
                <a:tc>
                  <a:txBody>
                    <a:bodyPr/>
                    <a:lstStyle/>
                    <a:p>
                      <a:r>
                        <a:rPr lang="en-US" dirty="0"/>
                        <a:t>Compliance</a:t>
                      </a:r>
                    </a:p>
                  </a:txBody>
                  <a:tcPr/>
                </a:tc>
                <a:extLst>
                  <a:ext uri="{0D108BD9-81ED-4DB2-BD59-A6C34878D82A}">
                    <a16:rowId xmlns:a16="http://schemas.microsoft.com/office/drawing/2014/main" val="4259392141"/>
                  </a:ext>
                </a:extLst>
              </a:tr>
              <a:tr h="370840">
                <a:tc>
                  <a:txBody>
                    <a:bodyPr/>
                    <a:lstStyle/>
                    <a:p>
                      <a:r>
                        <a:rPr lang="en-US" dirty="0"/>
                        <a:t>The Requirements listed in the compliance supplement (ex. allowable costs, eligibility, etc.)</a:t>
                      </a:r>
                    </a:p>
                  </a:txBody>
                  <a:tcPr/>
                </a:tc>
                <a:extLst>
                  <a:ext uri="{0D108BD9-81ED-4DB2-BD59-A6C34878D82A}">
                    <a16:rowId xmlns:a16="http://schemas.microsoft.com/office/drawing/2014/main" val="1469343609"/>
                  </a:ext>
                </a:extLst>
              </a:tr>
              <a:tr h="370840">
                <a:tc>
                  <a:txBody>
                    <a:bodyPr/>
                    <a:lstStyle/>
                    <a:p>
                      <a:r>
                        <a:rPr lang="en-US" dirty="0"/>
                        <a:t>Things that are required to be done per the compliance supplement/grant agreement</a:t>
                      </a:r>
                    </a:p>
                  </a:txBody>
                  <a:tcPr/>
                </a:tc>
                <a:extLst>
                  <a:ext uri="{0D108BD9-81ED-4DB2-BD59-A6C34878D82A}">
                    <a16:rowId xmlns:a16="http://schemas.microsoft.com/office/drawing/2014/main" val="2895301028"/>
                  </a:ext>
                </a:extLst>
              </a:tr>
            </a:tbl>
          </a:graphicData>
        </a:graphic>
      </p:graphicFrame>
      <p:graphicFrame>
        <p:nvGraphicFramePr>
          <p:cNvPr id="8" name="Table 7">
            <a:extLst>
              <a:ext uri="{FF2B5EF4-FFF2-40B4-BE49-F238E27FC236}">
                <a16:creationId xmlns:a16="http://schemas.microsoft.com/office/drawing/2014/main" id="{873AF3A9-9610-4AD8-9758-B2ED5A4539EA}"/>
              </a:ext>
            </a:extLst>
          </p:cNvPr>
          <p:cNvGraphicFramePr>
            <a:graphicFrameLocks noGrp="1"/>
          </p:cNvGraphicFramePr>
          <p:nvPr>
            <p:extLst>
              <p:ext uri="{D42A27DB-BD31-4B8C-83A1-F6EECF244321}">
                <p14:modId xmlns:p14="http://schemas.microsoft.com/office/powerpoint/2010/main" val="3383221111"/>
              </p:ext>
            </p:extLst>
          </p:nvPr>
        </p:nvGraphicFramePr>
        <p:xfrm>
          <a:off x="6095999" y="2316480"/>
          <a:ext cx="4734561" cy="2392468"/>
        </p:xfrm>
        <a:graphic>
          <a:graphicData uri="http://schemas.openxmlformats.org/drawingml/2006/table">
            <a:tbl>
              <a:tblPr firstRow="1" bandRow="1">
                <a:tableStyleId>{5C22544A-7EE6-4342-B048-85BDC9FD1C3A}</a:tableStyleId>
              </a:tblPr>
              <a:tblGrid>
                <a:gridCol w="4734561">
                  <a:extLst>
                    <a:ext uri="{9D8B030D-6E8A-4147-A177-3AD203B41FA5}">
                      <a16:colId xmlns:a16="http://schemas.microsoft.com/office/drawing/2014/main" val="972197464"/>
                    </a:ext>
                  </a:extLst>
                </a:gridCol>
              </a:tblGrid>
              <a:tr h="346193">
                <a:tc>
                  <a:txBody>
                    <a:bodyPr/>
                    <a:lstStyle/>
                    <a:p>
                      <a:r>
                        <a:rPr lang="en-US" dirty="0"/>
                        <a:t>Internal Controls</a:t>
                      </a:r>
                    </a:p>
                  </a:txBody>
                  <a:tcPr/>
                </a:tc>
                <a:extLst>
                  <a:ext uri="{0D108BD9-81ED-4DB2-BD59-A6C34878D82A}">
                    <a16:rowId xmlns:a16="http://schemas.microsoft.com/office/drawing/2014/main" val="4259392141"/>
                  </a:ext>
                </a:extLst>
              </a:tr>
              <a:tr h="1125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Controls in place to make sure each compliance requirement is met (ex. adequate segregation of duties in review and authorization of costs, computations checked for accuracy, etc.)</a:t>
                      </a:r>
                    </a:p>
                  </a:txBody>
                  <a:tcPr/>
                </a:tc>
                <a:extLst>
                  <a:ext uri="{0D108BD9-81ED-4DB2-BD59-A6C34878D82A}">
                    <a16:rowId xmlns:a16="http://schemas.microsoft.com/office/drawing/2014/main" val="1469343609"/>
                  </a:ext>
                </a:extLst>
              </a:tr>
              <a:tr h="837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Designed to prevent or detect and correct instances of noncompliance</a:t>
                      </a:r>
                    </a:p>
                  </a:txBody>
                  <a:tcPr/>
                </a:tc>
                <a:extLst>
                  <a:ext uri="{0D108BD9-81ED-4DB2-BD59-A6C34878D82A}">
                    <a16:rowId xmlns:a16="http://schemas.microsoft.com/office/drawing/2014/main" val="2895301028"/>
                  </a:ext>
                </a:extLst>
              </a:tr>
            </a:tbl>
          </a:graphicData>
        </a:graphic>
      </p:graphicFrame>
    </p:spTree>
    <p:extLst>
      <p:ext uri="{BB962C8B-B14F-4D97-AF65-F5344CB8AC3E}">
        <p14:creationId xmlns:p14="http://schemas.microsoft.com/office/powerpoint/2010/main" val="227694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916025-F9D3-CE84-A78C-29A4CF2B4781}"/>
              </a:ext>
            </a:extLst>
          </p:cNvPr>
          <p:cNvSpPr>
            <a:spLocks noGrp="1"/>
          </p:cNvSpPr>
          <p:nvPr>
            <p:ph type="title"/>
          </p:nvPr>
        </p:nvSpPr>
        <p:spPr>
          <a:xfrm>
            <a:off x="209725" y="370839"/>
            <a:ext cx="11920755" cy="620395"/>
          </a:xfrm>
        </p:spPr>
        <p:txBody>
          <a:bodyPr>
            <a:normAutofit fontScale="90000"/>
          </a:bodyPr>
          <a:lstStyle/>
          <a:p>
            <a:r>
              <a:rPr lang="en-US" dirty="0"/>
              <a:t>What the Auditors are Looking For</a:t>
            </a:r>
          </a:p>
        </p:txBody>
      </p:sp>
      <p:sp>
        <p:nvSpPr>
          <p:cNvPr id="3" name="Slide Number Placeholder 2">
            <a:extLst>
              <a:ext uri="{FF2B5EF4-FFF2-40B4-BE49-F238E27FC236}">
                <a16:creationId xmlns:a16="http://schemas.microsoft.com/office/drawing/2014/main" id="{F5267654-5FDE-2643-DDE8-66061FEB90E8}"/>
              </a:ext>
            </a:extLst>
          </p:cNvPr>
          <p:cNvSpPr>
            <a:spLocks noGrp="1"/>
          </p:cNvSpPr>
          <p:nvPr>
            <p:ph type="sldNum" sz="quarter" idx="12"/>
          </p:nvPr>
        </p:nvSpPr>
        <p:spPr/>
        <p:txBody>
          <a:bodyPr/>
          <a:lstStyle/>
          <a:p>
            <a:fld id="{B212C38A-D241-7041-9EFC-6446870ABFAA}" type="slidenum">
              <a:rPr lang="en-US" smtClean="0"/>
              <a:pPr/>
              <a:t>25</a:t>
            </a:fld>
            <a:endParaRPr lang="en-US" dirty="0"/>
          </a:p>
        </p:txBody>
      </p:sp>
      <p:sp>
        <p:nvSpPr>
          <p:cNvPr id="7" name="Content Placeholder 6">
            <a:extLst>
              <a:ext uri="{FF2B5EF4-FFF2-40B4-BE49-F238E27FC236}">
                <a16:creationId xmlns:a16="http://schemas.microsoft.com/office/drawing/2014/main" id="{5D2B84E6-F675-7816-2958-55EDD0E5EA92}"/>
              </a:ext>
            </a:extLst>
          </p:cNvPr>
          <p:cNvSpPr>
            <a:spLocks noGrp="1"/>
          </p:cNvSpPr>
          <p:nvPr>
            <p:ph idx="1"/>
          </p:nvPr>
        </p:nvSpPr>
        <p:spPr>
          <a:xfrm>
            <a:off x="209725" y="1292250"/>
            <a:ext cx="5618480" cy="4784035"/>
          </a:xfrm>
          <a:solidFill>
            <a:schemeClr val="tx2">
              <a:lumMod val="40000"/>
              <a:lumOff val="60000"/>
            </a:schemeClr>
          </a:solidFill>
          <a:ln w="28575">
            <a:solidFill>
              <a:schemeClr val="accent1"/>
            </a:solidFill>
          </a:ln>
        </p:spPr>
        <p:txBody>
          <a:bodyPr/>
          <a:lstStyle/>
          <a:p>
            <a:r>
              <a:rPr lang="en-US" b="1" dirty="0"/>
              <a:t>Compliance</a:t>
            </a:r>
          </a:p>
          <a:p>
            <a:pPr lvl="1"/>
            <a:r>
              <a:rPr lang="en-US" dirty="0"/>
              <a:t>Whether you did what you were required to do (complied with the compliance requirements) </a:t>
            </a:r>
          </a:p>
          <a:p>
            <a:pPr marL="457200" lvl="1" indent="0">
              <a:buNone/>
            </a:pPr>
            <a:endParaRPr lang="en-US" b="1" dirty="0"/>
          </a:p>
        </p:txBody>
      </p:sp>
      <p:sp>
        <p:nvSpPr>
          <p:cNvPr id="5" name="Content Placeholder 6">
            <a:extLst>
              <a:ext uri="{FF2B5EF4-FFF2-40B4-BE49-F238E27FC236}">
                <a16:creationId xmlns:a16="http://schemas.microsoft.com/office/drawing/2014/main" id="{75713039-28FF-4954-A480-FB156A4485D2}"/>
              </a:ext>
            </a:extLst>
          </p:cNvPr>
          <p:cNvSpPr txBox="1">
            <a:spLocks/>
          </p:cNvSpPr>
          <p:nvPr/>
        </p:nvSpPr>
        <p:spPr>
          <a:xfrm>
            <a:off x="6170102" y="1292251"/>
            <a:ext cx="5618480" cy="4784035"/>
          </a:xfrm>
          <a:prstGeom prst="rect">
            <a:avLst/>
          </a:prstGeom>
          <a:solidFill>
            <a:schemeClr val="tx2">
              <a:lumMod val="40000"/>
              <a:lumOff val="60000"/>
            </a:schemeClr>
          </a:solidFill>
          <a:ln w="28575">
            <a:solidFill>
              <a:schemeClr val="accent1"/>
            </a:solidFill>
          </a:ln>
        </p:spPr>
        <p:txBody>
          <a:bodyPr vert="horz" lIns="0" tIns="45720" rIns="0" bIns="45720" rtlCol="0">
            <a:normAutofit/>
          </a:bodyPr>
          <a:lstStyle>
            <a:lvl1pPr marL="457200" indent="-457200" algn="l" defTabSz="914400" rtl="0" eaLnBrk="1" latinLnBrk="0" hangingPunct="1">
              <a:lnSpc>
                <a:spcPct val="100000"/>
              </a:lnSpc>
              <a:spcBef>
                <a:spcPts val="1000"/>
              </a:spcBef>
              <a:spcAft>
                <a:spcPts val="300"/>
              </a:spcAft>
              <a:buFont typeface="Wingdings" panose="05000000000000000000" pitchFamily="2" charset="2"/>
              <a:buChar char="§"/>
              <a:tabLst/>
              <a:defRPr lang="en-US" sz="2800" kern="120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SzPct val="100000"/>
              <a:buFont typeface="System Font Regular"/>
              <a:buNone/>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Internal Controls</a:t>
            </a:r>
          </a:p>
          <a:p>
            <a:pPr lvl="1"/>
            <a:r>
              <a:rPr lang="en-US" dirty="0"/>
              <a:t>Whether controls are effective and operating as designed</a:t>
            </a:r>
          </a:p>
          <a:p>
            <a:pPr lvl="2"/>
            <a:r>
              <a:rPr lang="en-US" b="1" dirty="0"/>
              <a:t>Tip: Provide evidence that controls are in place (Show sign offs that two or more people were involved with key controls)</a:t>
            </a:r>
          </a:p>
          <a:p>
            <a:pPr marL="457200" lvl="1" indent="0">
              <a:buNone/>
            </a:pPr>
            <a:endParaRPr lang="en-US" dirty="0"/>
          </a:p>
        </p:txBody>
      </p:sp>
    </p:spTree>
    <p:extLst>
      <p:ext uri="{BB962C8B-B14F-4D97-AF65-F5344CB8AC3E}">
        <p14:creationId xmlns:p14="http://schemas.microsoft.com/office/powerpoint/2010/main" val="1651763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FBBB-5FB0-4F8A-AA17-862458815A7B}"/>
              </a:ext>
            </a:extLst>
          </p:cNvPr>
          <p:cNvSpPr>
            <a:spLocks noGrp="1"/>
          </p:cNvSpPr>
          <p:nvPr>
            <p:ph type="title"/>
          </p:nvPr>
        </p:nvSpPr>
        <p:spPr/>
        <p:txBody>
          <a:bodyPr/>
          <a:lstStyle/>
          <a:p>
            <a:r>
              <a:rPr lang="en-US" sz="5400" dirty="0"/>
              <a:t>Allowable Costs</a:t>
            </a:r>
            <a:br>
              <a:rPr lang="en-US" sz="5400" dirty="0"/>
            </a:br>
            <a:r>
              <a:rPr lang="en-US" sz="5400" dirty="0"/>
              <a:t>Under the Uniform Guidance</a:t>
            </a:r>
          </a:p>
        </p:txBody>
      </p:sp>
    </p:spTree>
    <p:extLst>
      <p:ext uri="{BB962C8B-B14F-4D97-AF65-F5344CB8AC3E}">
        <p14:creationId xmlns:p14="http://schemas.microsoft.com/office/powerpoint/2010/main" val="225118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0F8A-4E2E-4DC3-BE88-03B326999F9E}"/>
              </a:ext>
            </a:extLst>
          </p:cNvPr>
          <p:cNvSpPr>
            <a:spLocks noGrp="1"/>
          </p:cNvSpPr>
          <p:nvPr>
            <p:ph type="title"/>
          </p:nvPr>
        </p:nvSpPr>
        <p:spPr/>
        <p:txBody>
          <a:bodyPr>
            <a:normAutofit/>
          </a:bodyPr>
          <a:lstStyle/>
          <a:p>
            <a:r>
              <a:rPr lang="en-US" dirty="0"/>
              <a:t>Activities Allowed or Unallowed and Allowable Costs/Cost Principles</a:t>
            </a:r>
          </a:p>
        </p:txBody>
      </p:sp>
      <p:sp>
        <p:nvSpPr>
          <p:cNvPr id="3" name="Slide Number Placeholder 2">
            <a:extLst>
              <a:ext uri="{FF2B5EF4-FFF2-40B4-BE49-F238E27FC236}">
                <a16:creationId xmlns:a16="http://schemas.microsoft.com/office/drawing/2014/main" id="{F82A30A3-4473-41E8-AC3E-F878B7C9FCAF}"/>
              </a:ext>
            </a:extLst>
          </p:cNvPr>
          <p:cNvSpPr>
            <a:spLocks noGrp="1"/>
          </p:cNvSpPr>
          <p:nvPr>
            <p:ph type="sldNum" sz="quarter" idx="12"/>
          </p:nvPr>
        </p:nvSpPr>
        <p:spPr/>
        <p:txBody>
          <a:bodyPr/>
          <a:lstStyle/>
          <a:p>
            <a:fld id="{B212C38A-D241-7041-9EFC-6446870ABFAA}" type="slidenum">
              <a:rPr lang="en-US" smtClean="0"/>
              <a:t>27</a:t>
            </a:fld>
            <a:endParaRPr lang="en-US" dirty="0"/>
          </a:p>
        </p:txBody>
      </p:sp>
      <p:sp>
        <p:nvSpPr>
          <p:cNvPr id="4" name="Content Placeholder 3">
            <a:extLst>
              <a:ext uri="{FF2B5EF4-FFF2-40B4-BE49-F238E27FC236}">
                <a16:creationId xmlns:a16="http://schemas.microsoft.com/office/drawing/2014/main" id="{D705DCA1-1778-41EC-8A91-E99267C24C6E}"/>
              </a:ext>
            </a:extLst>
          </p:cNvPr>
          <p:cNvSpPr>
            <a:spLocks noGrp="1"/>
          </p:cNvSpPr>
          <p:nvPr>
            <p:ph idx="1"/>
          </p:nvPr>
        </p:nvSpPr>
        <p:spPr/>
        <p:txBody>
          <a:bodyPr>
            <a:normAutofit fontScale="92500" lnSpcReduction="10000"/>
          </a:bodyPr>
          <a:lstStyle/>
          <a:p>
            <a:r>
              <a:rPr lang="en-US" dirty="0"/>
              <a:t>Control Objectives</a:t>
            </a:r>
          </a:p>
          <a:p>
            <a:pPr lvl="1"/>
            <a:r>
              <a:rPr lang="en-US" dirty="0"/>
              <a:t>Provide reasonable assurance that the costs of goods and services charged to federal awards are allowable and in accordance with the applicable cost principles</a:t>
            </a:r>
          </a:p>
          <a:p>
            <a:r>
              <a:rPr lang="en-US" dirty="0"/>
              <a:t>Control Examples</a:t>
            </a:r>
          </a:p>
          <a:p>
            <a:pPr lvl="1"/>
            <a:r>
              <a:rPr lang="en-US" dirty="0"/>
              <a:t>Manager must sign off on invoice to indicate approval of expenditure</a:t>
            </a:r>
          </a:p>
          <a:p>
            <a:pPr lvl="1"/>
            <a:r>
              <a:rPr lang="en-US" dirty="0"/>
              <a:t>Training programs for grant staff</a:t>
            </a:r>
          </a:p>
          <a:p>
            <a:r>
              <a:rPr lang="en-US" dirty="0"/>
              <a:t>Illustrative Specific Controls 2022 Compliance Supplement Part 6 – Appendix 2 </a:t>
            </a:r>
          </a:p>
          <a:p>
            <a:endParaRPr lang="en-US" dirty="0"/>
          </a:p>
        </p:txBody>
      </p:sp>
      <p:pic>
        <p:nvPicPr>
          <p:cNvPr id="5" name="Picture 4">
            <a:extLst>
              <a:ext uri="{FF2B5EF4-FFF2-40B4-BE49-F238E27FC236}">
                <a16:creationId xmlns:a16="http://schemas.microsoft.com/office/drawing/2014/main" id="{6A52D5D9-4CC0-4CC8-B555-1EA5AF1721F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938000" y="820634"/>
            <a:ext cx="509017" cy="509017"/>
          </a:xfrm>
          <a:prstGeom prst="rect">
            <a:avLst/>
          </a:prstGeom>
        </p:spPr>
      </p:pic>
    </p:spTree>
    <p:extLst>
      <p:ext uri="{BB962C8B-B14F-4D97-AF65-F5344CB8AC3E}">
        <p14:creationId xmlns:p14="http://schemas.microsoft.com/office/powerpoint/2010/main" val="1636975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99CF-8956-427C-96C6-6DF31EDF07EF}"/>
              </a:ext>
            </a:extLst>
          </p:cNvPr>
          <p:cNvSpPr>
            <a:spLocks noGrp="1"/>
          </p:cNvSpPr>
          <p:nvPr>
            <p:ph type="title"/>
          </p:nvPr>
        </p:nvSpPr>
        <p:spPr/>
        <p:txBody>
          <a:bodyPr>
            <a:normAutofit/>
          </a:bodyPr>
          <a:lstStyle/>
          <a:p>
            <a:r>
              <a:rPr lang="en-US" dirty="0"/>
              <a:t>Activities Allowed or Unallowed and Allowable Costs/Cost Principles Cont’d</a:t>
            </a:r>
          </a:p>
        </p:txBody>
      </p:sp>
      <p:sp>
        <p:nvSpPr>
          <p:cNvPr id="3" name="Slide Number Placeholder 2">
            <a:extLst>
              <a:ext uri="{FF2B5EF4-FFF2-40B4-BE49-F238E27FC236}">
                <a16:creationId xmlns:a16="http://schemas.microsoft.com/office/drawing/2014/main" id="{068767D1-6229-4D55-B90A-70441A69DA18}"/>
              </a:ext>
            </a:extLst>
          </p:cNvPr>
          <p:cNvSpPr>
            <a:spLocks noGrp="1"/>
          </p:cNvSpPr>
          <p:nvPr>
            <p:ph type="sldNum" sz="quarter" idx="12"/>
          </p:nvPr>
        </p:nvSpPr>
        <p:spPr/>
        <p:txBody>
          <a:bodyPr/>
          <a:lstStyle/>
          <a:p>
            <a:fld id="{B212C38A-D241-7041-9EFC-6446870ABFAA}" type="slidenum">
              <a:rPr lang="en-US" smtClean="0"/>
              <a:t>28</a:t>
            </a:fld>
            <a:endParaRPr lang="en-US" dirty="0"/>
          </a:p>
        </p:txBody>
      </p:sp>
      <p:sp>
        <p:nvSpPr>
          <p:cNvPr id="4" name="Content Placeholder 3">
            <a:extLst>
              <a:ext uri="{FF2B5EF4-FFF2-40B4-BE49-F238E27FC236}">
                <a16:creationId xmlns:a16="http://schemas.microsoft.com/office/drawing/2014/main" id="{DD191403-41D9-4180-906D-D30702F620DD}"/>
              </a:ext>
            </a:extLst>
          </p:cNvPr>
          <p:cNvSpPr>
            <a:spLocks noGrp="1"/>
          </p:cNvSpPr>
          <p:nvPr>
            <p:ph idx="1"/>
          </p:nvPr>
        </p:nvSpPr>
        <p:spPr/>
        <p:txBody>
          <a:bodyPr>
            <a:normAutofit lnSpcReduction="10000"/>
          </a:bodyPr>
          <a:lstStyle/>
          <a:p>
            <a:r>
              <a:rPr lang="en-US" dirty="0"/>
              <a:t>Common Control Findings and Exceptions</a:t>
            </a:r>
          </a:p>
          <a:p>
            <a:pPr lvl="1"/>
            <a:r>
              <a:rPr lang="en-US" dirty="0"/>
              <a:t>Absence of evidence of review and approval of payroll (timesheets approved by direct supervisor with knowledge of the program) and nonpayroll expenditures (invoices)</a:t>
            </a:r>
          </a:p>
          <a:p>
            <a:r>
              <a:rPr lang="en-US" dirty="0"/>
              <a:t>Oral representation that you performed review of the transactions is not audit evidence of control</a:t>
            </a:r>
          </a:p>
          <a:p>
            <a:r>
              <a:rPr lang="en-US" dirty="0"/>
              <a:t>Unreconciled SEFA is an indication of control deficiency over SEFA preparation and potentially an activities allowed or unallowable finding</a:t>
            </a:r>
          </a:p>
          <a:p>
            <a:endParaRPr lang="en-US" dirty="0"/>
          </a:p>
        </p:txBody>
      </p:sp>
      <p:pic>
        <p:nvPicPr>
          <p:cNvPr id="5" name="Picture 4">
            <a:extLst>
              <a:ext uri="{FF2B5EF4-FFF2-40B4-BE49-F238E27FC236}">
                <a16:creationId xmlns:a16="http://schemas.microsoft.com/office/drawing/2014/main" id="{F6CC66B4-5D20-4219-8906-EE9E1332F9A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642975" y="820634"/>
            <a:ext cx="509017" cy="509017"/>
          </a:xfrm>
          <a:prstGeom prst="rect">
            <a:avLst/>
          </a:prstGeom>
        </p:spPr>
      </p:pic>
    </p:spTree>
    <p:extLst>
      <p:ext uri="{BB962C8B-B14F-4D97-AF65-F5344CB8AC3E}">
        <p14:creationId xmlns:p14="http://schemas.microsoft.com/office/powerpoint/2010/main" val="2053949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FBBB-5FB0-4F8A-AA17-862458815A7B}"/>
              </a:ext>
            </a:extLst>
          </p:cNvPr>
          <p:cNvSpPr>
            <a:spLocks noGrp="1"/>
          </p:cNvSpPr>
          <p:nvPr>
            <p:ph type="title"/>
          </p:nvPr>
        </p:nvSpPr>
        <p:spPr/>
        <p:txBody>
          <a:bodyPr/>
          <a:lstStyle/>
          <a:p>
            <a:r>
              <a:rPr lang="en-US" sz="4800" dirty="0"/>
              <a:t>Period of Performance</a:t>
            </a:r>
            <a:br>
              <a:rPr lang="en-US" sz="4800" dirty="0"/>
            </a:br>
            <a:r>
              <a:rPr lang="en-US" sz="4800" dirty="0"/>
              <a:t>Under the Uniform Guidance</a:t>
            </a:r>
          </a:p>
        </p:txBody>
      </p:sp>
    </p:spTree>
    <p:extLst>
      <p:ext uri="{BB962C8B-B14F-4D97-AF65-F5344CB8AC3E}">
        <p14:creationId xmlns:p14="http://schemas.microsoft.com/office/powerpoint/2010/main" val="221206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EEF8-AB2C-4628-9637-22E305F5296F}"/>
              </a:ext>
            </a:extLst>
          </p:cNvPr>
          <p:cNvSpPr>
            <a:spLocks noGrp="1"/>
          </p:cNvSpPr>
          <p:nvPr>
            <p:ph type="title"/>
          </p:nvPr>
        </p:nvSpPr>
        <p:spPr/>
        <p:txBody>
          <a:bodyPr/>
          <a:lstStyle/>
          <a:p>
            <a:r>
              <a:rPr lang="en-US" dirty="0"/>
              <a:t>Legal Disclaimer</a:t>
            </a:r>
          </a:p>
        </p:txBody>
      </p:sp>
      <p:sp>
        <p:nvSpPr>
          <p:cNvPr id="3" name="Slide Number Placeholder 2">
            <a:extLst>
              <a:ext uri="{FF2B5EF4-FFF2-40B4-BE49-F238E27FC236}">
                <a16:creationId xmlns:a16="http://schemas.microsoft.com/office/drawing/2014/main" id="{F64FDB7B-9187-4057-A7F1-441FFCB74496}"/>
              </a:ext>
            </a:extLst>
          </p:cNvPr>
          <p:cNvSpPr>
            <a:spLocks noGrp="1"/>
          </p:cNvSpPr>
          <p:nvPr>
            <p:ph type="sldNum" sz="quarter" idx="12"/>
          </p:nvPr>
        </p:nvSpPr>
        <p:spPr/>
        <p:txBody>
          <a:bodyPr/>
          <a:lstStyle/>
          <a:p>
            <a:fld id="{B212C38A-D241-7041-9EFC-6446870ABFAA}" type="slidenum">
              <a:rPr lang="en-US" smtClean="0"/>
              <a:t>3</a:t>
            </a:fld>
            <a:endParaRPr lang="en-US" dirty="0"/>
          </a:p>
        </p:txBody>
      </p:sp>
      <p:sp>
        <p:nvSpPr>
          <p:cNvPr id="4" name="Content Placeholder 3">
            <a:extLst>
              <a:ext uri="{FF2B5EF4-FFF2-40B4-BE49-F238E27FC236}">
                <a16:creationId xmlns:a16="http://schemas.microsoft.com/office/drawing/2014/main" id="{FBC289CF-E76D-4FDA-B81C-58AD69E8F00A}"/>
              </a:ext>
            </a:extLst>
          </p:cNvPr>
          <p:cNvSpPr>
            <a:spLocks noGrp="1"/>
          </p:cNvSpPr>
          <p:nvPr>
            <p:ph idx="1"/>
          </p:nvPr>
        </p:nvSpPr>
        <p:spPr/>
        <p:txBody>
          <a:bodyPr/>
          <a:lstStyle/>
          <a:p>
            <a:r>
              <a:rPr lang="en-US" dirty="0"/>
              <a:t>FORVIS presenters are not providing legal advice. This presentation is meant to be an overview of Financial and Single Audit Preparation for the Wisconsin DOA Program Grantees and should not be taken as legal guidance from DOA, WEDC, or FORVIS. </a:t>
            </a:r>
          </a:p>
          <a:p>
            <a:r>
              <a:rPr lang="en-US" dirty="0"/>
              <a:t>Program Grantees should direct specific questions to the program inbox that they use to correspond with DOA representatives</a:t>
            </a:r>
          </a:p>
          <a:p>
            <a:endParaRPr lang="en-US" dirty="0"/>
          </a:p>
        </p:txBody>
      </p:sp>
    </p:spTree>
    <p:extLst>
      <p:ext uri="{BB962C8B-B14F-4D97-AF65-F5344CB8AC3E}">
        <p14:creationId xmlns:p14="http://schemas.microsoft.com/office/powerpoint/2010/main" val="3982554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176B-D0EB-4D5E-915D-D7D213847DFB}"/>
              </a:ext>
            </a:extLst>
          </p:cNvPr>
          <p:cNvSpPr>
            <a:spLocks noGrp="1"/>
          </p:cNvSpPr>
          <p:nvPr>
            <p:ph type="title"/>
          </p:nvPr>
        </p:nvSpPr>
        <p:spPr>
          <a:xfrm>
            <a:off x="-250452" y="1868113"/>
            <a:ext cx="4084320" cy="903445"/>
          </a:xfrm>
        </p:spPr>
        <p:txBody>
          <a:bodyPr>
            <a:normAutofit fontScale="90000"/>
          </a:bodyPr>
          <a:lstStyle/>
          <a:p>
            <a:pPr algn="ctr"/>
            <a:r>
              <a:rPr lang="en-US" dirty="0"/>
              <a:t>Period of Performance</a:t>
            </a:r>
          </a:p>
        </p:txBody>
      </p:sp>
      <p:sp>
        <p:nvSpPr>
          <p:cNvPr id="3" name="Slide Number Placeholder 2">
            <a:extLst>
              <a:ext uri="{FF2B5EF4-FFF2-40B4-BE49-F238E27FC236}">
                <a16:creationId xmlns:a16="http://schemas.microsoft.com/office/drawing/2014/main" id="{88776048-9285-46B5-ACFD-84F9FCEA384D}"/>
              </a:ext>
            </a:extLst>
          </p:cNvPr>
          <p:cNvSpPr>
            <a:spLocks noGrp="1"/>
          </p:cNvSpPr>
          <p:nvPr>
            <p:ph type="sldNum" sz="quarter" idx="12"/>
          </p:nvPr>
        </p:nvSpPr>
        <p:spPr/>
        <p:txBody>
          <a:bodyPr/>
          <a:lstStyle/>
          <a:p>
            <a:fld id="{B212C38A-D241-7041-9EFC-6446870ABFAA}" type="slidenum">
              <a:rPr lang="en-US" smtClean="0"/>
              <a:t>30</a:t>
            </a:fld>
            <a:endParaRPr lang="en-US" dirty="0"/>
          </a:p>
        </p:txBody>
      </p:sp>
      <p:sp>
        <p:nvSpPr>
          <p:cNvPr id="4" name="Content Placeholder 3">
            <a:extLst>
              <a:ext uri="{FF2B5EF4-FFF2-40B4-BE49-F238E27FC236}">
                <a16:creationId xmlns:a16="http://schemas.microsoft.com/office/drawing/2014/main" id="{930ABA32-2F2F-403E-A1FC-7C2F65C281E7}"/>
              </a:ext>
            </a:extLst>
          </p:cNvPr>
          <p:cNvSpPr>
            <a:spLocks noGrp="1"/>
          </p:cNvSpPr>
          <p:nvPr>
            <p:ph idx="1"/>
          </p:nvPr>
        </p:nvSpPr>
        <p:spPr/>
        <p:txBody>
          <a:bodyPr>
            <a:normAutofit fontScale="92500" lnSpcReduction="10000"/>
          </a:bodyPr>
          <a:lstStyle/>
          <a:p>
            <a:r>
              <a:rPr lang="en-US" dirty="0"/>
              <a:t>Control Objectives</a:t>
            </a:r>
          </a:p>
          <a:p>
            <a:pPr lvl="1"/>
            <a:r>
              <a:rPr lang="en-US" dirty="0"/>
              <a:t>Provide reasonable assurance that federal funds are used only during the authorized period of availability</a:t>
            </a:r>
          </a:p>
          <a:p>
            <a:r>
              <a:rPr lang="en-US" dirty="0"/>
              <a:t>Control Examples</a:t>
            </a:r>
          </a:p>
          <a:p>
            <a:pPr lvl="1"/>
            <a:r>
              <a:rPr lang="en-US" dirty="0"/>
              <a:t>Manager must review expenditures immediately before and after grant cut-off date to ensure compliance</a:t>
            </a:r>
          </a:p>
          <a:p>
            <a:pPr lvl="1"/>
            <a:r>
              <a:rPr lang="en-US" dirty="0"/>
              <a:t>Manager approval of expenditures to ensure it is within period of performance</a:t>
            </a:r>
          </a:p>
          <a:p>
            <a:r>
              <a:rPr lang="en-US" dirty="0"/>
              <a:t>Illustrative Specific Controls 2022 Compliance Supplement Part 6 – Appendix 2 </a:t>
            </a:r>
          </a:p>
          <a:p>
            <a:endParaRPr lang="en-US" dirty="0"/>
          </a:p>
        </p:txBody>
      </p:sp>
      <p:pic>
        <p:nvPicPr>
          <p:cNvPr id="6" name="Picture 5">
            <a:extLst>
              <a:ext uri="{FF2B5EF4-FFF2-40B4-BE49-F238E27FC236}">
                <a16:creationId xmlns:a16="http://schemas.microsoft.com/office/drawing/2014/main" id="{7DBB9CA7-D80B-4191-8326-F1A0C2EB40B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537199" y="3009877"/>
            <a:ext cx="509017" cy="509017"/>
          </a:xfrm>
          <a:prstGeom prst="rect">
            <a:avLst/>
          </a:prstGeom>
        </p:spPr>
      </p:pic>
    </p:spTree>
    <p:extLst>
      <p:ext uri="{BB962C8B-B14F-4D97-AF65-F5344CB8AC3E}">
        <p14:creationId xmlns:p14="http://schemas.microsoft.com/office/powerpoint/2010/main" val="1670128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176B-D0EB-4D5E-915D-D7D213847DFB}"/>
              </a:ext>
            </a:extLst>
          </p:cNvPr>
          <p:cNvSpPr>
            <a:spLocks noGrp="1"/>
          </p:cNvSpPr>
          <p:nvPr>
            <p:ph type="title"/>
          </p:nvPr>
        </p:nvSpPr>
        <p:spPr>
          <a:xfrm>
            <a:off x="-133166" y="1676317"/>
            <a:ext cx="4084320" cy="903445"/>
          </a:xfrm>
        </p:spPr>
        <p:txBody>
          <a:bodyPr>
            <a:normAutofit fontScale="90000"/>
          </a:bodyPr>
          <a:lstStyle/>
          <a:p>
            <a:pPr algn="ctr"/>
            <a:r>
              <a:rPr lang="en-US" dirty="0"/>
              <a:t>Period of Performance Cont’d</a:t>
            </a:r>
          </a:p>
        </p:txBody>
      </p:sp>
      <p:sp>
        <p:nvSpPr>
          <p:cNvPr id="3" name="Slide Number Placeholder 2">
            <a:extLst>
              <a:ext uri="{FF2B5EF4-FFF2-40B4-BE49-F238E27FC236}">
                <a16:creationId xmlns:a16="http://schemas.microsoft.com/office/drawing/2014/main" id="{88776048-9285-46B5-ACFD-84F9FCEA384D}"/>
              </a:ext>
            </a:extLst>
          </p:cNvPr>
          <p:cNvSpPr>
            <a:spLocks noGrp="1"/>
          </p:cNvSpPr>
          <p:nvPr>
            <p:ph type="sldNum" sz="quarter" idx="12"/>
          </p:nvPr>
        </p:nvSpPr>
        <p:spPr/>
        <p:txBody>
          <a:bodyPr/>
          <a:lstStyle/>
          <a:p>
            <a:fld id="{B212C38A-D241-7041-9EFC-6446870ABFAA}" type="slidenum">
              <a:rPr lang="en-US" smtClean="0"/>
              <a:t>31</a:t>
            </a:fld>
            <a:endParaRPr lang="en-US" dirty="0"/>
          </a:p>
        </p:txBody>
      </p:sp>
      <p:sp>
        <p:nvSpPr>
          <p:cNvPr id="4" name="Content Placeholder 3">
            <a:extLst>
              <a:ext uri="{FF2B5EF4-FFF2-40B4-BE49-F238E27FC236}">
                <a16:creationId xmlns:a16="http://schemas.microsoft.com/office/drawing/2014/main" id="{930ABA32-2F2F-403E-A1FC-7C2F65C281E7}"/>
              </a:ext>
            </a:extLst>
          </p:cNvPr>
          <p:cNvSpPr>
            <a:spLocks noGrp="1"/>
          </p:cNvSpPr>
          <p:nvPr>
            <p:ph idx="1"/>
          </p:nvPr>
        </p:nvSpPr>
        <p:spPr/>
        <p:txBody>
          <a:bodyPr>
            <a:normAutofit/>
          </a:bodyPr>
          <a:lstStyle/>
          <a:p>
            <a:r>
              <a:rPr lang="en-US" dirty="0"/>
              <a:t>Common Control Findings and Exceptions</a:t>
            </a:r>
          </a:p>
          <a:p>
            <a:pPr lvl="1"/>
            <a:r>
              <a:rPr lang="en-US" dirty="0"/>
              <a:t>Lack of process/control over review of expenditures on the SEFA schedule and matching it up to the point of purchase of the respective grants/contracts</a:t>
            </a:r>
          </a:p>
          <a:p>
            <a:r>
              <a:rPr lang="en-US" dirty="0"/>
              <a:t>Oral representation that you performed review of the transactions is not audit evidence of control</a:t>
            </a:r>
          </a:p>
          <a:p>
            <a:endParaRPr lang="en-US" dirty="0"/>
          </a:p>
        </p:txBody>
      </p:sp>
      <p:pic>
        <p:nvPicPr>
          <p:cNvPr id="6" name="Picture 5">
            <a:extLst>
              <a:ext uri="{FF2B5EF4-FFF2-40B4-BE49-F238E27FC236}">
                <a16:creationId xmlns:a16="http://schemas.microsoft.com/office/drawing/2014/main" id="{A3B4567A-ECCA-43C9-BD96-D53ACDA3FF5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654486" y="2919983"/>
            <a:ext cx="509017" cy="509017"/>
          </a:xfrm>
          <a:prstGeom prst="rect">
            <a:avLst/>
          </a:prstGeom>
        </p:spPr>
      </p:pic>
    </p:spTree>
    <p:extLst>
      <p:ext uri="{BB962C8B-B14F-4D97-AF65-F5344CB8AC3E}">
        <p14:creationId xmlns:p14="http://schemas.microsoft.com/office/powerpoint/2010/main" val="1448555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42D2-7A0C-40FC-92FD-1C912A038A83}"/>
              </a:ext>
            </a:extLst>
          </p:cNvPr>
          <p:cNvSpPr>
            <a:spLocks noGrp="1"/>
          </p:cNvSpPr>
          <p:nvPr>
            <p:ph type="title"/>
          </p:nvPr>
        </p:nvSpPr>
        <p:spPr>
          <a:xfrm>
            <a:off x="458994" y="1636848"/>
            <a:ext cx="5295763" cy="1712636"/>
          </a:xfrm>
        </p:spPr>
        <p:txBody>
          <a:bodyPr/>
          <a:lstStyle/>
          <a:p>
            <a:r>
              <a:rPr lang="en-US" sz="4400" dirty="0"/>
              <a:t>Procurement, Suspension, &amp;</a:t>
            </a:r>
            <a:r>
              <a:rPr lang="en-US" sz="4400" strike="sngStrike" dirty="0"/>
              <a:t> </a:t>
            </a:r>
            <a:r>
              <a:rPr lang="en-US" sz="4400" dirty="0"/>
              <a:t>Debarment </a:t>
            </a:r>
            <a:br>
              <a:rPr lang="en-US" sz="4400" dirty="0"/>
            </a:br>
            <a:r>
              <a:rPr lang="en-US" sz="4400" dirty="0"/>
              <a:t>Under Uniform Guidance</a:t>
            </a:r>
          </a:p>
        </p:txBody>
      </p:sp>
    </p:spTree>
    <p:extLst>
      <p:ext uri="{BB962C8B-B14F-4D97-AF65-F5344CB8AC3E}">
        <p14:creationId xmlns:p14="http://schemas.microsoft.com/office/powerpoint/2010/main" val="188818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8D3C-76CA-4192-A1FA-F1E1AA5323AF}"/>
              </a:ext>
            </a:extLst>
          </p:cNvPr>
          <p:cNvSpPr>
            <a:spLocks noGrp="1"/>
          </p:cNvSpPr>
          <p:nvPr>
            <p:ph type="title"/>
          </p:nvPr>
        </p:nvSpPr>
        <p:spPr/>
        <p:txBody>
          <a:bodyPr>
            <a:normAutofit/>
          </a:bodyPr>
          <a:lstStyle/>
          <a:p>
            <a:r>
              <a:rPr lang="en-US" dirty="0"/>
              <a:t>Procurement, Suspension, &amp; Debarment</a:t>
            </a:r>
          </a:p>
        </p:txBody>
      </p:sp>
      <p:sp>
        <p:nvSpPr>
          <p:cNvPr id="3" name="Slide Number Placeholder 2">
            <a:extLst>
              <a:ext uri="{FF2B5EF4-FFF2-40B4-BE49-F238E27FC236}">
                <a16:creationId xmlns:a16="http://schemas.microsoft.com/office/drawing/2014/main" id="{3E3A9030-FD64-44F7-B440-66FF098878C3}"/>
              </a:ext>
            </a:extLst>
          </p:cNvPr>
          <p:cNvSpPr>
            <a:spLocks noGrp="1"/>
          </p:cNvSpPr>
          <p:nvPr>
            <p:ph type="sldNum" sz="quarter" idx="12"/>
          </p:nvPr>
        </p:nvSpPr>
        <p:spPr/>
        <p:txBody>
          <a:bodyPr/>
          <a:lstStyle/>
          <a:p>
            <a:fld id="{B212C38A-D241-7041-9EFC-6446870ABFAA}" type="slidenum">
              <a:rPr lang="en-US" smtClean="0"/>
              <a:t>33</a:t>
            </a:fld>
            <a:endParaRPr lang="en-US" dirty="0"/>
          </a:p>
        </p:txBody>
      </p:sp>
      <p:sp>
        <p:nvSpPr>
          <p:cNvPr id="4" name="Content Placeholder 3">
            <a:extLst>
              <a:ext uri="{FF2B5EF4-FFF2-40B4-BE49-F238E27FC236}">
                <a16:creationId xmlns:a16="http://schemas.microsoft.com/office/drawing/2014/main" id="{6EE89846-63E8-4958-B730-C988F356413E}"/>
              </a:ext>
            </a:extLst>
          </p:cNvPr>
          <p:cNvSpPr>
            <a:spLocks noGrp="1"/>
          </p:cNvSpPr>
          <p:nvPr>
            <p:ph idx="1"/>
          </p:nvPr>
        </p:nvSpPr>
        <p:spPr/>
        <p:txBody>
          <a:bodyPr>
            <a:normAutofit fontScale="70000" lnSpcReduction="20000"/>
          </a:bodyPr>
          <a:lstStyle/>
          <a:p>
            <a:r>
              <a:rPr lang="en-US" dirty="0"/>
              <a:t>Control Objectives</a:t>
            </a:r>
          </a:p>
          <a:p>
            <a:pPr lvl="1"/>
            <a:r>
              <a:rPr lang="en-US" dirty="0"/>
              <a:t>Provide reasonable assurance that procurement of goods and services are made in compliance with the provisions of the A-102 Common Rule, OMB Circular A-110 or Uniform Guidance as applicable, and that covered transactions (as defined in the suspension and debarment common rule) are not made with a debarred or suspended party</a:t>
            </a:r>
          </a:p>
          <a:p>
            <a:r>
              <a:rPr lang="en-US" dirty="0"/>
              <a:t>Control Examples</a:t>
            </a:r>
          </a:p>
          <a:p>
            <a:pPr lvl="1"/>
            <a:r>
              <a:rPr lang="en-US" dirty="0"/>
              <a:t>Formalized Procurement Policy</a:t>
            </a:r>
          </a:p>
          <a:p>
            <a:pPr lvl="1"/>
            <a:r>
              <a:rPr lang="en-US" dirty="0"/>
              <a:t>Maintain a screenshot or printout of the System for Award Management (SAM) exclusions in file</a:t>
            </a:r>
          </a:p>
          <a:p>
            <a:pPr lvl="1"/>
            <a:r>
              <a:rPr lang="en-US" dirty="0"/>
              <a:t>Maintain a federal award checklist with formal documentation of such review and other award related information</a:t>
            </a:r>
          </a:p>
          <a:p>
            <a:pPr lvl="1"/>
            <a:r>
              <a:rPr lang="en-US" dirty="0"/>
              <a:t>On a rotating basis, select federal award transactions to confirm item aligns with procurement policy and contractor/vendor was reviewed for suspension/debarment</a:t>
            </a:r>
          </a:p>
          <a:p>
            <a:endParaRPr lang="en-US" dirty="0"/>
          </a:p>
        </p:txBody>
      </p:sp>
    </p:spTree>
    <p:extLst>
      <p:ext uri="{BB962C8B-B14F-4D97-AF65-F5344CB8AC3E}">
        <p14:creationId xmlns:p14="http://schemas.microsoft.com/office/powerpoint/2010/main" val="4242539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8D3C-76CA-4192-A1FA-F1E1AA5323AF}"/>
              </a:ext>
            </a:extLst>
          </p:cNvPr>
          <p:cNvSpPr>
            <a:spLocks noGrp="1"/>
          </p:cNvSpPr>
          <p:nvPr>
            <p:ph type="title"/>
          </p:nvPr>
        </p:nvSpPr>
        <p:spPr/>
        <p:txBody>
          <a:bodyPr>
            <a:normAutofit/>
          </a:bodyPr>
          <a:lstStyle/>
          <a:p>
            <a:r>
              <a:rPr lang="en-US" dirty="0"/>
              <a:t>Procurement, Suspension, &amp; Debarment Cont’d</a:t>
            </a:r>
          </a:p>
        </p:txBody>
      </p:sp>
      <p:sp>
        <p:nvSpPr>
          <p:cNvPr id="3" name="Slide Number Placeholder 2">
            <a:extLst>
              <a:ext uri="{FF2B5EF4-FFF2-40B4-BE49-F238E27FC236}">
                <a16:creationId xmlns:a16="http://schemas.microsoft.com/office/drawing/2014/main" id="{3E3A9030-FD64-44F7-B440-66FF098878C3}"/>
              </a:ext>
            </a:extLst>
          </p:cNvPr>
          <p:cNvSpPr>
            <a:spLocks noGrp="1"/>
          </p:cNvSpPr>
          <p:nvPr>
            <p:ph type="sldNum" sz="quarter" idx="12"/>
          </p:nvPr>
        </p:nvSpPr>
        <p:spPr/>
        <p:txBody>
          <a:bodyPr/>
          <a:lstStyle/>
          <a:p>
            <a:fld id="{B212C38A-D241-7041-9EFC-6446870ABFAA}" type="slidenum">
              <a:rPr lang="en-US" smtClean="0"/>
              <a:t>34</a:t>
            </a:fld>
            <a:endParaRPr lang="en-US" dirty="0"/>
          </a:p>
        </p:txBody>
      </p:sp>
      <p:sp>
        <p:nvSpPr>
          <p:cNvPr id="4" name="Content Placeholder 3">
            <a:extLst>
              <a:ext uri="{FF2B5EF4-FFF2-40B4-BE49-F238E27FC236}">
                <a16:creationId xmlns:a16="http://schemas.microsoft.com/office/drawing/2014/main" id="{6EE89846-63E8-4958-B730-C988F356413E}"/>
              </a:ext>
            </a:extLst>
          </p:cNvPr>
          <p:cNvSpPr>
            <a:spLocks noGrp="1"/>
          </p:cNvSpPr>
          <p:nvPr>
            <p:ph idx="1"/>
          </p:nvPr>
        </p:nvSpPr>
        <p:spPr/>
        <p:txBody>
          <a:bodyPr>
            <a:normAutofit fontScale="77500" lnSpcReduction="20000"/>
          </a:bodyPr>
          <a:lstStyle/>
          <a:p>
            <a:r>
              <a:rPr lang="en-US" dirty="0"/>
              <a:t>Common Control Findings and Exceptions</a:t>
            </a:r>
          </a:p>
          <a:p>
            <a:pPr lvl="1"/>
            <a:r>
              <a:rPr lang="en-US" dirty="0"/>
              <a:t>Did not have an updated policies and procedures to comply with the Uniform Guidance standards</a:t>
            </a:r>
          </a:p>
          <a:p>
            <a:pPr lvl="1"/>
            <a:r>
              <a:rPr lang="en-US" dirty="0"/>
              <a:t>Did not maintain a written policy regarding conflict of interest that addresses how employees with conflicts should be excluded from the procurement process</a:t>
            </a:r>
          </a:p>
          <a:p>
            <a:pPr lvl="1"/>
            <a:r>
              <a:rPr lang="en-US" dirty="0"/>
              <a:t>Using higher thresholds when compared to entity’s procurement policy (if thresholds in the procurement policy are lower than what is allowed per the Uniform Guidance then the organization is required to adhere to lower thresholds)</a:t>
            </a:r>
          </a:p>
          <a:p>
            <a:pPr lvl="1"/>
            <a:r>
              <a:rPr lang="en-US" dirty="0"/>
              <a:t>Absence of evidence of approval for procurement decisions</a:t>
            </a:r>
          </a:p>
          <a:p>
            <a:pPr lvl="1"/>
            <a:r>
              <a:rPr lang="en-US" dirty="0"/>
              <a:t>Disbursements were made before the actual contract was signed</a:t>
            </a:r>
          </a:p>
          <a:p>
            <a:r>
              <a:rPr lang="en-US" dirty="0"/>
              <a:t>Contract procurement versus subrecipient monitoring and management </a:t>
            </a:r>
          </a:p>
          <a:p>
            <a:endParaRPr lang="en-US" dirty="0"/>
          </a:p>
        </p:txBody>
      </p:sp>
    </p:spTree>
    <p:extLst>
      <p:ext uri="{BB962C8B-B14F-4D97-AF65-F5344CB8AC3E}">
        <p14:creationId xmlns:p14="http://schemas.microsoft.com/office/powerpoint/2010/main" val="1953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42D2-7A0C-40FC-92FD-1C912A038A83}"/>
              </a:ext>
            </a:extLst>
          </p:cNvPr>
          <p:cNvSpPr>
            <a:spLocks noGrp="1"/>
          </p:cNvSpPr>
          <p:nvPr>
            <p:ph type="title"/>
          </p:nvPr>
        </p:nvSpPr>
        <p:spPr/>
        <p:txBody>
          <a:bodyPr/>
          <a:lstStyle/>
          <a:p>
            <a:r>
              <a:rPr lang="en-US" sz="5400" dirty="0"/>
              <a:t>Reporting </a:t>
            </a:r>
            <a:br>
              <a:rPr lang="en-US" sz="5400" dirty="0"/>
            </a:br>
            <a:r>
              <a:rPr lang="en-US" sz="5400" dirty="0"/>
              <a:t>Under the Uniform Guidance</a:t>
            </a:r>
          </a:p>
        </p:txBody>
      </p:sp>
    </p:spTree>
    <p:extLst>
      <p:ext uri="{BB962C8B-B14F-4D97-AF65-F5344CB8AC3E}">
        <p14:creationId xmlns:p14="http://schemas.microsoft.com/office/powerpoint/2010/main" val="1147758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2E0B-33A2-4AE9-A336-A15FD33FF717}"/>
              </a:ext>
            </a:extLst>
          </p:cNvPr>
          <p:cNvSpPr>
            <a:spLocks noGrp="1"/>
          </p:cNvSpPr>
          <p:nvPr>
            <p:ph type="title"/>
          </p:nvPr>
        </p:nvSpPr>
        <p:spPr>
          <a:xfrm>
            <a:off x="663949" y="318090"/>
            <a:ext cx="3535680" cy="903445"/>
          </a:xfrm>
        </p:spPr>
        <p:txBody>
          <a:bodyPr>
            <a:normAutofit/>
          </a:bodyPr>
          <a:lstStyle/>
          <a:p>
            <a:r>
              <a:rPr lang="en-US" dirty="0"/>
              <a:t>Reporting</a:t>
            </a:r>
          </a:p>
        </p:txBody>
      </p:sp>
      <p:sp>
        <p:nvSpPr>
          <p:cNvPr id="3" name="Slide Number Placeholder 2">
            <a:extLst>
              <a:ext uri="{FF2B5EF4-FFF2-40B4-BE49-F238E27FC236}">
                <a16:creationId xmlns:a16="http://schemas.microsoft.com/office/drawing/2014/main" id="{3FEF3F64-E2DA-4B33-882F-F7CA8EA4E0F0}"/>
              </a:ext>
            </a:extLst>
          </p:cNvPr>
          <p:cNvSpPr>
            <a:spLocks noGrp="1"/>
          </p:cNvSpPr>
          <p:nvPr>
            <p:ph type="sldNum" sz="quarter" idx="12"/>
          </p:nvPr>
        </p:nvSpPr>
        <p:spPr/>
        <p:txBody>
          <a:bodyPr/>
          <a:lstStyle/>
          <a:p>
            <a:fld id="{B212C38A-D241-7041-9EFC-6446870ABFAA}" type="slidenum">
              <a:rPr lang="en-US" smtClean="0"/>
              <a:t>36</a:t>
            </a:fld>
            <a:endParaRPr lang="en-US" dirty="0"/>
          </a:p>
        </p:txBody>
      </p:sp>
      <p:sp>
        <p:nvSpPr>
          <p:cNvPr id="4" name="Content Placeholder 3">
            <a:extLst>
              <a:ext uri="{FF2B5EF4-FFF2-40B4-BE49-F238E27FC236}">
                <a16:creationId xmlns:a16="http://schemas.microsoft.com/office/drawing/2014/main" id="{1C4E81BE-15D9-4CF8-958B-C69EF8DBC3A9}"/>
              </a:ext>
            </a:extLst>
          </p:cNvPr>
          <p:cNvSpPr>
            <a:spLocks noGrp="1"/>
          </p:cNvSpPr>
          <p:nvPr>
            <p:ph idx="1"/>
          </p:nvPr>
        </p:nvSpPr>
        <p:spPr/>
        <p:txBody>
          <a:bodyPr>
            <a:normAutofit fontScale="85000" lnSpcReduction="20000"/>
          </a:bodyPr>
          <a:lstStyle/>
          <a:p>
            <a:r>
              <a:rPr lang="en-US" dirty="0"/>
              <a:t>Control Objectives</a:t>
            </a:r>
          </a:p>
          <a:p>
            <a:pPr lvl="1"/>
            <a:r>
              <a:rPr lang="en-US" dirty="0"/>
              <a:t>Provide reasonable assurance that reports of federal awards submitted to the federal awarding agency or pass-through entity include all activity of the reporting period, are supported by underlying accounting or performance records, and are fairly presented in accordance with program requirements</a:t>
            </a:r>
          </a:p>
          <a:p>
            <a:r>
              <a:rPr lang="en-US" dirty="0"/>
              <a:t>Control Examples</a:t>
            </a:r>
          </a:p>
          <a:p>
            <a:pPr lvl="1"/>
            <a:r>
              <a:rPr lang="en-US" dirty="0"/>
              <a:t>Manager must sign off as approving the report</a:t>
            </a:r>
          </a:p>
          <a:p>
            <a:pPr lvl="1"/>
            <a:r>
              <a:rPr lang="en-US" dirty="0"/>
              <a:t>Tracking system in place to remind staff when reports are due and who is responsible for preparing the reports</a:t>
            </a:r>
          </a:p>
          <a:p>
            <a:r>
              <a:rPr lang="en-US" dirty="0"/>
              <a:t>Illustrative Specific Controls 2022 Compliance Supplement Part 6 – Appendix 2 </a:t>
            </a:r>
          </a:p>
          <a:p>
            <a:endParaRPr lang="en-US" dirty="0"/>
          </a:p>
        </p:txBody>
      </p:sp>
      <p:pic>
        <p:nvPicPr>
          <p:cNvPr id="6" name="Picture 5">
            <a:extLst>
              <a:ext uri="{FF2B5EF4-FFF2-40B4-BE49-F238E27FC236}">
                <a16:creationId xmlns:a16="http://schemas.microsoft.com/office/drawing/2014/main" id="{61F32898-8305-430B-9FF3-BEA7AC09B81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239091" y="515303"/>
            <a:ext cx="509017" cy="509017"/>
          </a:xfrm>
          <a:prstGeom prst="rect">
            <a:avLst/>
          </a:prstGeom>
        </p:spPr>
      </p:pic>
    </p:spTree>
    <p:extLst>
      <p:ext uri="{BB962C8B-B14F-4D97-AF65-F5344CB8AC3E}">
        <p14:creationId xmlns:p14="http://schemas.microsoft.com/office/powerpoint/2010/main" val="2770308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2E0B-33A2-4AE9-A336-A15FD33FF717}"/>
              </a:ext>
            </a:extLst>
          </p:cNvPr>
          <p:cNvSpPr>
            <a:spLocks noGrp="1"/>
          </p:cNvSpPr>
          <p:nvPr>
            <p:ph type="title"/>
          </p:nvPr>
        </p:nvSpPr>
        <p:spPr/>
        <p:txBody>
          <a:bodyPr>
            <a:normAutofit/>
          </a:bodyPr>
          <a:lstStyle/>
          <a:p>
            <a:r>
              <a:rPr lang="en-US" dirty="0"/>
              <a:t>Reporting Cont’d</a:t>
            </a:r>
          </a:p>
        </p:txBody>
      </p:sp>
      <p:sp>
        <p:nvSpPr>
          <p:cNvPr id="3" name="Slide Number Placeholder 2">
            <a:extLst>
              <a:ext uri="{FF2B5EF4-FFF2-40B4-BE49-F238E27FC236}">
                <a16:creationId xmlns:a16="http://schemas.microsoft.com/office/drawing/2014/main" id="{3FEF3F64-E2DA-4B33-882F-F7CA8EA4E0F0}"/>
              </a:ext>
            </a:extLst>
          </p:cNvPr>
          <p:cNvSpPr>
            <a:spLocks noGrp="1"/>
          </p:cNvSpPr>
          <p:nvPr>
            <p:ph type="sldNum" sz="quarter" idx="12"/>
          </p:nvPr>
        </p:nvSpPr>
        <p:spPr/>
        <p:txBody>
          <a:bodyPr/>
          <a:lstStyle/>
          <a:p>
            <a:fld id="{B212C38A-D241-7041-9EFC-6446870ABFAA}" type="slidenum">
              <a:rPr lang="en-US" smtClean="0"/>
              <a:t>37</a:t>
            </a:fld>
            <a:endParaRPr lang="en-US" dirty="0"/>
          </a:p>
        </p:txBody>
      </p:sp>
      <p:sp>
        <p:nvSpPr>
          <p:cNvPr id="4" name="Content Placeholder 3">
            <a:extLst>
              <a:ext uri="{FF2B5EF4-FFF2-40B4-BE49-F238E27FC236}">
                <a16:creationId xmlns:a16="http://schemas.microsoft.com/office/drawing/2014/main" id="{1C4E81BE-15D9-4CF8-958B-C69EF8DBC3A9}"/>
              </a:ext>
            </a:extLst>
          </p:cNvPr>
          <p:cNvSpPr>
            <a:spLocks noGrp="1"/>
          </p:cNvSpPr>
          <p:nvPr>
            <p:ph idx="1"/>
          </p:nvPr>
        </p:nvSpPr>
        <p:spPr/>
        <p:txBody>
          <a:bodyPr>
            <a:normAutofit lnSpcReduction="10000"/>
          </a:bodyPr>
          <a:lstStyle/>
          <a:p>
            <a:r>
              <a:rPr lang="en-US" dirty="0"/>
              <a:t>Common Control Findings and Exceptions</a:t>
            </a:r>
          </a:p>
          <a:p>
            <a:pPr lvl="1"/>
            <a:r>
              <a:rPr lang="en-US" dirty="0"/>
              <a:t>Absence of evidence of review and approval prior to reports being submitted to the federal grantor(s) and/or pass-through entities</a:t>
            </a:r>
          </a:p>
          <a:p>
            <a:r>
              <a:rPr lang="en-US" dirty="0"/>
              <a:t>Oral representation that you performed review of the transactions is not audit evidence of control</a:t>
            </a:r>
          </a:p>
          <a:p>
            <a:r>
              <a:rPr lang="en-US" dirty="0"/>
              <a:t>Failure to file the required reports and/or "after the fact submission" can be indicators of control issues</a:t>
            </a:r>
          </a:p>
          <a:p>
            <a:r>
              <a:rPr lang="en-US" dirty="0"/>
              <a:t>Unreconciled and/or incomplete supporting documentation can be indicators of control issues</a:t>
            </a:r>
          </a:p>
          <a:p>
            <a:endParaRPr lang="en-US" dirty="0"/>
          </a:p>
        </p:txBody>
      </p:sp>
      <p:pic>
        <p:nvPicPr>
          <p:cNvPr id="7" name="Picture 6">
            <a:extLst>
              <a:ext uri="{FF2B5EF4-FFF2-40B4-BE49-F238E27FC236}">
                <a16:creationId xmlns:a16="http://schemas.microsoft.com/office/drawing/2014/main" id="{86EB4CC3-616A-4AB7-8289-31B080E39BF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097299" y="532892"/>
            <a:ext cx="509017" cy="509017"/>
          </a:xfrm>
          <a:prstGeom prst="rect">
            <a:avLst/>
          </a:prstGeom>
        </p:spPr>
      </p:pic>
    </p:spTree>
    <p:extLst>
      <p:ext uri="{BB962C8B-B14F-4D97-AF65-F5344CB8AC3E}">
        <p14:creationId xmlns:p14="http://schemas.microsoft.com/office/powerpoint/2010/main" val="3116771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42D2-7A0C-40FC-92FD-1C912A038A83}"/>
              </a:ext>
            </a:extLst>
          </p:cNvPr>
          <p:cNvSpPr>
            <a:spLocks noGrp="1"/>
          </p:cNvSpPr>
          <p:nvPr>
            <p:ph type="title"/>
          </p:nvPr>
        </p:nvSpPr>
        <p:spPr/>
        <p:txBody>
          <a:bodyPr/>
          <a:lstStyle/>
          <a:p>
            <a:r>
              <a:rPr lang="en-US" dirty="0"/>
              <a:t>Recap</a:t>
            </a:r>
          </a:p>
        </p:txBody>
      </p:sp>
    </p:spTree>
    <p:extLst>
      <p:ext uri="{BB962C8B-B14F-4D97-AF65-F5344CB8AC3E}">
        <p14:creationId xmlns:p14="http://schemas.microsoft.com/office/powerpoint/2010/main" val="1372097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8985-A592-4988-B812-2CC58AED859B}"/>
              </a:ext>
            </a:extLst>
          </p:cNvPr>
          <p:cNvSpPr>
            <a:spLocks noGrp="1"/>
          </p:cNvSpPr>
          <p:nvPr>
            <p:ph type="title"/>
          </p:nvPr>
        </p:nvSpPr>
        <p:spPr>
          <a:xfrm>
            <a:off x="477521" y="2681616"/>
            <a:ext cx="3535680" cy="903445"/>
          </a:xfrm>
        </p:spPr>
        <p:txBody>
          <a:bodyPr/>
          <a:lstStyle/>
          <a:p>
            <a:pPr algn="ctr"/>
            <a:r>
              <a:rPr lang="en-US" dirty="0"/>
              <a:t>Recap</a:t>
            </a:r>
          </a:p>
        </p:txBody>
      </p:sp>
      <p:sp>
        <p:nvSpPr>
          <p:cNvPr id="3" name="Slide Number Placeholder 2">
            <a:extLst>
              <a:ext uri="{FF2B5EF4-FFF2-40B4-BE49-F238E27FC236}">
                <a16:creationId xmlns:a16="http://schemas.microsoft.com/office/drawing/2014/main" id="{63051FEB-D148-41AE-8BCB-D043DC23D14A}"/>
              </a:ext>
            </a:extLst>
          </p:cNvPr>
          <p:cNvSpPr>
            <a:spLocks noGrp="1"/>
          </p:cNvSpPr>
          <p:nvPr>
            <p:ph type="sldNum" sz="quarter" idx="12"/>
          </p:nvPr>
        </p:nvSpPr>
        <p:spPr/>
        <p:txBody>
          <a:bodyPr/>
          <a:lstStyle/>
          <a:p>
            <a:fld id="{B212C38A-D241-7041-9EFC-6446870ABFAA}" type="slidenum">
              <a:rPr lang="en-US" smtClean="0"/>
              <a:t>39</a:t>
            </a:fld>
            <a:endParaRPr lang="en-US" dirty="0"/>
          </a:p>
        </p:txBody>
      </p:sp>
      <p:sp>
        <p:nvSpPr>
          <p:cNvPr id="4" name="Content Placeholder 3">
            <a:extLst>
              <a:ext uri="{FF2B5EF4-FFF2-40B4-BE49-F238E27FC236}">
                <a16:creationId xmlns:a16="http://schemas.microsoft.com/office/drawing/2014/main" id="{37B894ED-687A-4FE4-BEFF-76F79E989BEE}"/>
              </a:ext>
            </a:extLst>
          </p:cNvPr>
          <p:cNvSpPr>
            <a:spLocks noGrp="1"/>
          </p:cNvSpPr>
          <p:nvPr>
            <p:ph idx="1"/>
          </p:nvPr>
        </p:nvSpPr>
        <p:spPr>
          <a:xfrm>
            <a:off x="4846320" y="1247887"/>
            <a:ext cx="6868159" cy="4789479"/>
          </a:xfrm>
        </p:spPr>
        <p:txBody>
          <a:bodyPr/>
          <a:lstStyle/>
          <a:p>
            <a:r>
              <a:rPr lang="en-US" dirty="0"/>
              <a:t>Documentation is key </a:t>
            </a:r>
          </a:p>
          <a:p>
            <a:pPr lvl="1"/>
            <a:r>
              <a:rPr lang="en-US" dirty="0"/>
              <a:t>Policies and Procedures </a:t>
            </a:r>
          </a:p>
          <a:p>
            <a:pPr lvl="1"/>
            <a:r>
              <a:rPr lang="en-US" dirty="0"/>
              <a:t>Procurement Documents</a:t>
            </a:r>
          </a:p>
          <a:p>
            <a:pPr lvl="1"/>
            <a:r>
              <a:rPr lang="en-US" dirty="0"/>
              <a:t>Proof of Payment</a:t>
            </a:r>
          </a:p>
          <a:p>
            <a:r>
              <a:rPr lang="en-US" dirty="0"/>
              <a:t>A control cannot be a compliance requirement</a:t>
            </a:r>
          </a:p>
          <a:p>
            <a:r>
              <a:rPr lang="en-US" dirty="0"/>
              <a:t>Review and update policies and procedures on an annual basis</a:t>
            </a:r>
          </a:p>
          <a:p>
            <a:endParaRPr lang="en-US" dirty="0"/>
          </a:p>
        </p:txBody>
      </p:sp>
      <p:pic>
        <p:nvPicPr>
          <p:cNvPr id="6" name="Picture 5">
            <a:extLst>
              <a:ext uri="{FF2B5EF4-FFF2-40B4-BE49-F238E27FC236}">
                <a16:creationId xmlns:a16="http://schemas.microsoft.com/office/drawing/2014/main" id="{2C65D887-103A-4858-A274-C4C221345BA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429000"/>
            <a:ext cx="509017" cy="509017"/>
          </a:xfrm>
          <a:prstGeom prst="rect">
            <a:avLst/>
          </a:prstGeom>
        </p:spPr>
      </p:pic>
    </p:spTree>
    <p:extLst>
      <p:ext uri="{BB962C8B-B14F-4D97-AF65-F5344CB8AC3E}">
        <p14:creationId xmlns:p14="http://schemas.microsoft.com/office/powerpoint/2010/main" val="340684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0496-29FD-DA24-78AF-291188307DE8}"/>
              </a:ext>
            </a:extLst>
          </p:cNvPr>
          <p:cNvSpPr>
            <a:spLocks noGrp="1"/>
          </p:cNvSpPr>
          <p:nvPr>
            <p:ph type="title"/>
          </p:nvPr>
        </p:nvSpPr>
        <p:spPr>
          <a:xfrm>
            <a:off x="477521" y="1642571"/>
            <a:ext cx="3535680" cy="1648178"/>
          </a:xfrm>
        </p:spPr>
        <p:txBody>
          <a:bodyPr>
            <a:normAutofit fontScale="90000"/>
          </a:bodyPr>
          <a:lstStyle/>
          <a:p>
            <a:pPr algn="ctr"/>
            <a:r>
              <a:rPr lang="en-US" dirty="0"/>
              <a:t>Learning Overview Objectives</a:t>
            </a:r>
          </a:p>
        </p:txBody>
      </p:sp>
      <p:sp>
        <p:nvSpPr>
          <p:cNvPr id="3" name="Slide Number Placeholder 2">
            <a:extLst>
              <a:ext uri="{FF2B5EF4-FFF2-40B4-BE49-F238E27FC236}">
                <a16:creationId xmlns:a16="http://schemas.microsoft.com/office/drawing/2014/main" id="{629261E9-B34F-ECB3-F7AF-907633C5181C}"/>
              </a:ext>
            </a:extLst>
          </p:cNvPr>
          <p:cNvSpPr>
            <a:spLocks noGrp="1"/>
          </p:cNvSpPr>
          <p:nvPr>
            <p:ph type="sldNum" sz="quarter" idx="12"/>
          </p:nvPr>
        </p:nvSpPr>
        <p:spPr/>
        <p:txBody>
          <a:bodyPr/>
          <a:lstStyle/>
          <a:p>
            <a:fld id="{B212C38A-D241-7041-9EFC-6446870ABFAA}" type="slidenum">
              <a:rPr lang="en-US" smtClean="0"/>
              <a:t>4</a:t>
            </a:fld>
            <a:endParaRPr lang="en-US" dirty="0"/>
          </a:p>
        </p:txBody>
      </p:sp>
      <p:sp>
        <p:nvSpPr>
          <p:cNvPr id="4" name="Content Placeholder 3">
            <a:extLst>
              <a:ext uri="{FF2B5EF4-FFF2-40B4-BE49-F238E27FC236}">
                <a16:creationId xmlns:a16="http://schemas.microsoft.com/office/drawing/2014/main" id="{41C1A3DD-2187-D966-BF3A-56B8CC20FF4B}"/>
              </a:ext>
            </a:extLst>
          </p:cNvPr>
          <p:cNvSpPr>
            <a:spLocks noGrp="1"/>
          </p:cNvSpPr>
          <p:nvPr>
            <p:ph idx="1"/>
          </p:nvPr>
        </p:nvSpPr>
        <p:spPr/>
        <p:txBody>
          <a:bodyPr>
            <a:normAutofit fontScale="92500"/>
          </a:bodyPr>
          <a:lstStyle/>
          <a:p>
            <a:r>
              <a:rPr lang="en-US" dirty="0"/>
              <a:t>Financial Audit Overview</a:t>
            </a:r>
          </a:p>
          <a:p>
            <a:r>
              <a:rPr lang="en-US" dirty="0"/>
              <a:t>Single Audit Overview</a:t>
            </a:r>
          </a:p>
          <a:p>
            <a:r>
              <a:rPr lang="en-US" dirty="0"/>
              <a:t>Compliance Supplement</a:t>
            </a:r>
          </a:p>
          <a:p>
            <a:r>
              <a:rPr lang="en-US" dirty="0"/>
              <a:t>Preparing For A Single Audit</a:t>
            </a:r>
          </a:p>
          <a:p>
            <a:r>
              <a:rPr lang="en-US" dirty="0"/>
              <a:t>Internal Controls</a:t>
            </a:r>
          </a:p>
          <a:p>
            <a:r>
              <a:rPr lang="en-US" dirty="0"/>
              <a:t>Allowable Costs</a:t>
            </a:r>
          </a:p>
          <a:p>
            <a:r>
              <a:rPr lang="en-US" dirty="0"/>
              <a:t>Period of Performance</a:t>
            </a:r>
          </a:p>
          <a:p>
            <a:r>
              <a:rPr lang="en-US" dirty="0"/>
              <a:t>Procurement, Suspension, and Debarment</a:t>
            </a:r>
          </a:p>
          <a:p>
            <a:r>
              <a:rPr lang="en-US" dirty="0"/>
              <a:t>Reporting</a:t>
            </a:r>
          </a:p>
          <a:p>
            <a:r>
              <a:rPr lang="en-US" dirty="0"/>
              <a:t>Recap</a:t>
            </a:r>
          </a:p>
          <a:p>
            <a:endParaRPr lang="en-US" dirty="0"/>
          </a:p>
        </p:txBody>
      </p:sp>
      <p:pic>
        <p:nvPicPr>
          <p:cNvPr id="6" name="Picture 5">
            <a:extLst>
              <a:ext uri="{FF2B5EF4-FFF2-40B4-BE49-F238E27FC236}">
                <a16:creationId xmlns:a16="http://schemas.microsoft.com/office/drawing/2014/main" id="{512BF08C-86DD-407F-B443-3334A270AF9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567251"/>
            <a:ext cx="509017" cy="509017"/>
          </a:xfrm>
          <a:prstGeom prst="rect">
            <a:avLst/>
          </a:prstGeom>
        </p:spPr>
      </p:pic>
    </p:spTree>
    <p:extLst>
      <p:ext uri="{BB962C8B-B14F-4D97-AF65-F5344CB8AC3E}">
        <p14:creationId xmlns:p14="http://schemas.microsoft.com/office/powerpoint/2010/main" val="47792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A46B-73E4-4310-8086-7E18817BFF9D}"/>
              </a:ext>
            </a:extLst>
          </p:cNvPr>
          <p:cNvSpPr>
            <a:spLocks noGrp="1"/>
          </p:cNvSpPr>
          <p:nvPr>
            <p:ph type="title"/>
          </p:nvPr>
        </p:nvSpPr>
        <p:spPr>
          <a:xfrm>
            <a:off x="477521" y="2681616"/>
            <a:ext cx="3535680" cy="903445"/>
          </a:xfrm>
        </p:spPr>
        <p:txBody>
          <a:bodyPr>
            <a:normAutofit fontScale="90000"/>
          </a:bodyPr>
          <a:lstStyle/>
          <a:p>
            <a:r>
              <a:rPr lang="en-US" dirty="0"/>
              <a:t>Final Thoughts</a:t>
            </a:r>
          </a:p>
        </p:txBody>
      </p:sp>
      <p:sp>
        <p:nvSpPr>
          <p:cNvPr id="3" name="Slide Number Placeholder 2">
            <a:extLst>
              <a:ext uri="{FF2B5EF4-FFF2-40B4-BE49-F238E27FC236}">
                <a16:creationId xmlns:a16="http://schemas.microsoft.com/office/drawing/2014/main" id="{8524A0F9-351C-4617-A4B1-7FBF037A1813}"/>
              </a:ext>
            </a:extLst>
          </p:cNvPr>
          <p:cNvSpPr>
            <a:spLocks noGrp="1"/>
          </p:cNvSpPr>
          <p:nvPr>
            <p:ph type="sldNum" sz="quarter" idx="12"/>
          </p:nvPr>
        </p:nvSpPr>
        <p:spPr/>
        <p:txBody>
          <a:bodyPr/>
          <a:lstStyle/>
          <a:p>
            <a:fld id="{B212C38A-D241-7041-9EFC-6446870ABFAA}" type="slidenum">
              <a:rPr lang="en-US" smtClean="0"/>
              <a:t>40</a:t>
            </a:fld>
            <a:endParaRPr lang="en-US" dirty="0"/>
          </a:p>
        </p:txBody>
      </p:sp>
      <p:sp>
        <p:nvSpPr>
          <p:cNvPr id="4" name="Content Placeholder 3">
            <a:extLst>
              <a:ext uri="{FF2B5EF4-FFF2-40B4-BE49-F238E27FC236}">
                <a16:creationId xmlns:a16="http://schemas.microsoft.com/office/drawing/2014/main" id="{6AC00553-4967-4F97-8CDA-127DB1BEB25A}"/>
              </a:ext>
            </a:extLst>
          </p:cNvPr>
          <p:cNvSpPr>
            <a:spLocks noGrp="1"/>
          </p:cNvSpPr>
          <p:nvPr>
            <p:ph idx="1"/>
          </p:nvPr>
        </p:nvSpPr>
        <p:spPr>
          <a:xfrm>
            <a:off x="4846320" y="1115209"/>
            <a:ext cx="6868159" cy="3702957"/>
          </a:xfrm>
        </p:spPr>
        <p:txBody>
          <a:bodyPr>
            <a:normAutofit fontScale="92500" lnSpcReduction="10000"/>
          </a:bodyPr>
          <a:lstStyle/>
          <a:p>
            <a:r>
              <a:rPr lang="en-US" dirty="0"/>
              <a:t>Consider ahead of time how you will be audited and build processes, procedures, and controls that will reduce the risk of audit findings</a:t>
            </a:r>
          </a:p>
          <a:p>
            <a:r>
              <a:rPr lang="en-US" dirty="0"/>
              <a:t>Be audit ready when you submit monthly, quarterly, and annual financial statements</a:t>
            </a:r>
          </a:p>
          <a:p>
            <a:r>
              <a:rPr lang="en-US" dirty="0"/>
              <a:t>Reconcile costs to the revenue reported on the SEFA on a periodic basis (document this in your procedures)</a:t>
            </a:r>
          </a:p>
        </p:txBody>
      </p:sp>
      <p:pic>
        <p:nvPicPr>
          <p:cNvPr id="6" name="Picture 5">
            <a:extLst>
              <a:ext uri="{FF2B5EF4-FFF2-40B4-BE49-F238E27FC236}">
                <a16:creationId xmlns:a16="http://schemas.microsoft.com/office/drawing/2014/main" id="{29993A40-4DC6-4561-BC25-5F126B4EF3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634744" y="3713034"/>
            <a:ext cx="903445" cy="903445"/>
          </a:xfrm>
          <a:prstGeom prst="rect">
            <a:avLst/>
          </a:prstGeom>
        </p:spPr>
      </p:pic>
    </p:spTree>
    <p:extLst>
      <p:ext uri="{BB962C8B-B14F-4D97-AF65-F5344CB8AC3E}">
        <p14:creationId xmlns:p14="http://schemas.microsoft.com/office/powerpoint/2010/main" val="2504812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6BA7-A2A8-489E-8400-9D23E5A2CF68}"/>
              </a:ext>
            </a:extLst>
          </p:cNvPr>
          <p:cNvSpPr>
            <a:spLocks noGrp="1"/>
          </p:cNvSpPr>
          <p:nvPr>
            <p:ph type="title"/>
          </p:nvPr>
        </p:nvSpPr>
        <p:spPr/>
        <p:txBody>
          <a:bodyPr/>
          <a:lstStyle/>
          <a:p>
            <a:r>
              <a:rPr lang="en-US" dirty="0">
                <a:latin typeface="Arial"/>
                <a:cs typeface="Arial"/>
              </a:rPr>
              <a:t>References &amp; Citations</a:t>
            </a:r>
          </a:p>
        </p:txBody>
      </p:sp>
      <p:sp>
        <p:nvSpPr>
          <p:cNvPr id="3" name="Slide Number Placeholder 2">
            <a:extLst>
              <a:ext uri="{FF2B5EF4-FFF2-40B4-BE49-F238E27FC236}">
                <a16:creationId xmlns:a16="http://schemas.microsoft.com/office/drawing/2014/main" id="{FD3BE1D6-8B6F-4B66-B8B3-838BE8B871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2C38A-D241-7041-9EFC-6446870ABFAA}"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D33BBF04-41B7-4961-A58B-48B61180B8D3}"/>
              </a:ext>
            </a:extLst>
          </p:cNvPr>
          <p:cNvSpPr>
            <a:spLocks noGrp="1"/>
          </p:cNvSpPr>
          <p:nvPr>
            <p:ph idx="1"/>
          </p:nvPr>
        </p:nvSpPr>
        <p:spPr/>
        <p:txBody>
          <a:bodyPr/>
          <a:lstStyle/>
          <a:p>
            <a:r>
              <a:rPr lang="en-US" dirty="0"/>
              <a:t>Compliance Supplement, April 2022 </a:t>
            </a:r>
            <a:r>
              <a:rPr lang="en-US" dirty="0">
                <a:hlinkClick r:id="rId3"/>
              </a:rPr>
              <a:t>(Link) </a:t>
            </a:r>
            <a:endParaRPr lang="en-US" dirty="0"/>
          </a:p>
          <a:p>
            <a:r>
              <a:rPr lang="en-US" dirty="0"/>
              <a:t>Uniform Guidance 2 CFR Part</a:t>
            </a:r>
            <a:r>
              <a:rPr lang="en-US" dirty="0">
                <a:solidFill>
                  <a:srgbClr val="FF0000"/>
                </a:solidFill>
              </a:rPr>
              <a:t> </a:t>
            </a:r>
            <a:r>
              <a:rPr lang="en-US" dirty="0"/>
              <a:t>200 (</a:t>
            </a:r>
            <a:r>
              <a:rPr lang="en-US" dirty="0">
                <a:hlinkClick r:id="rId4"/>
              </a:rPr>
              <a:t>Link</a:t>
            </a:r>
            <a:r>
              <a:rPr lang="en-US" dirty="0"/>
              <a:t>)</a:t>
            </a:r>
          </a:p>
          <a:p>
            <a:pPr lvl="1"/>
            <a:r>
              <a:rPr lang="en-US" dirty="0"/>
              <a:t>2 CFR</a:t>
            </a:r>
            <a:r>
              <a:rPr lang="en-US" dirty="0">
                <a:solidFill>
                  <a:srgbClr val="FF0000"/>
                </a:solidFill>
              </a:rPr>
              <a:t> </a:t>
            </a:r>
            <a:r>
              <a:rPr lang="en-US" dirty="0"/>
              <a:t>§ 200.500 - 200.521 – Single Audit</a:t>
            </a:r>
          </a:p>
          <a:p>
            <a:pPr lvl="1"/>
            <a:r>
              <a:rPr lang="en-US" dirty="0"/>
              <a:t>2 CFR §200.317-327 – Procurement</a:t>
            </a:r>
          </a:p>
          <a:p>
            <a:pPr lvl="1"/>
            <a:r>
              <a:rPr lang="en-US" dirty="0"/>
              <a:t>2 CFR 200.512 – Single Audit Reporting</a:t>
            </a:r>
          </a:p>
          <a:p>
            <a:pPr lvl="1"/>
            <a:r>
              <a:rPr lang="en-US" dirty="0"/>
              <a:t>2 CFR 200.1 – Period of Performance</a:t>
            </a:r>
          </a:p>
          <a:p>
            <a:pPr lvl="1"/>
            <a:r>
              <a:rPr lang="en-US" dirty="0"/>
              <a:t>2 CFR 200.11(b)(5) – Period of Performance</a:t>
            </a:r>
          </a:p>
        </p:txBody>
      </p:sp>
    </p:spTree>
    <p:extLst>
      <p:ext uri="{BB962C8B-B14F-4D97-AF65-F5344CB8AC3E}">
        <p14:creationId xmlns:p14="http://schemas.microsoft.com/office/powerpoint/2010/main" val="3860257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DEBE-A46F-DA8B-41CE-4306695B859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57958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7FDA-CA0B-4EB3-A774-6FA713BA2D1D}"/>
              </a:ext>
            </a:extLst>
          </p:cNvPr>
          <p:cNvSpPr>
            <a:spLocks noGrp="1"/>
          </p:cNvSpPr>
          <p:nvPr>
            <p:ph type="title"/>
          </p:nvPr>
        </p:nvSpPr>
        <p:spPr/>
        <p:txBody>
          <a:bodyPr/>
          <a:lstStyle/>
          <a:p>
            <a:r>
              <a:rPr lang="en-US" dirty="0"/>
              <a:t>Audits &amp; Your DOA Grant Agreement</a:t>
            </a:r>
          </a:p>
        </p:txBody>
      </p:sp>
      <p:sp>
        <p:nvSpPr>
          <p:cNvPr id="3" name="Slide Number Placeholder 2">
            <a:extLst>
              <a:ext uri="{FF2B5EF4-FFF2-40B4-BE49-F238E27FC236}">
                <a16:creationId xmlns:a16="http://schemas.microsoft.com/office/drawing/2014/main" id="{FFA12755-32C3-431B-9CE2-8646634F99E5}"/>
              </a:ext>
            </a:extLst>
          </p:cNvPr>
          <p:cNvSpPr>
            <a:spLocks noGrp="1"/>
          </p:cNvSpPr>
          <p:nvPr>
            <p:ph type="sldNum" sz="quarter" idx="12"/>
          </p:nvPr>
        </p:nvSpPr>
        <p:spPr/>
        <p:txBody>
          <a:bodyPr/>
          <a:lstStyle/>
          <a:p>
            <a:fld id="{B212C38A-D241-7041-9EFC-6446870ABFAA}" type="slidenum">
              <a:rPr lang="en-US" smtClean="0"/>
              <a:t>5</a:t>
            </a:fld>
            <a:endParaRPr lang="en-US" dirty="0"/>
          </a:p>
        </p:txBody>
      </p:sp>
      <p:sp>
        <p:nvSpPr>
          <p:cNvPr id="4" name="Content Placeholder 3">
            <a:extLst>
              <a:ext uri="{FF2B5EF4-FFF2-40B4-BE49-F238E27FC236}">
                <a16:creationId xmlns:a16="http://schemas.microsoft.com/office/drawing/2014/main" id="{27410B04-C532-4D1A-BCC9-69553E7EC059}"/>
              </a:ext>
            </a:extLst>
          </p:cNvPr>
          <p:cNvSpPr>
            <a:spLocks noGrp="1"/>
          </p:cNvSpPr>
          <p:nvPr>
            <p:ph idx="1"/>
          </p:nvPr>
        </p:nvSpPr>
        <p:spPr/>
        <p:txBody>
          <a:bodyPr>
            <a:normAutofit/>
          </a:bodyPr>
          <a:lstStyle/>
          <a:p>
            <a:pPr algn="l"/>
            <a:r>
              <a:rPr lang="en-US" dirty="0"/>
              <a:t>Types of Audits </a:t>
            </a:r>
          </a:p>
          <a:p>
            <a:pPr lvl="1"/>
            <a:r>
              <a:rPr lang="en-US" dirty="0"/>
              <a:t>Financial/Certified audit</a:t>
            </a:r>
          </a:p>
          <a:p>
            <a:pPr lvl="1"/>
            <a:r>
              <a:rPr lang="en-US" dirty="0"/>
              <a:t>Compliance audit</a:t>
            </a:r>
          </a:p>
          <a:p>
            <a:r>
              <a:rPr lang="en-US" dirty="0"/>
              <a:t>Under Article 19 – An audit is required if you expend $750,000 or more of the Grant Award in a single fiscal year</a:t>
            </a:r>
          </a:p>
        </p:txBody>
      </p:sp>
    </p:spTree>
    <p:extLst>
      <p:ext uri="{BB962C8B-B14F-4D97-AF65-F5344CB8AC3E}">
        <p14:creationId xmlns:p14="http://schemas.microsoft.com/office/powerpoint/2010/main" val="250016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6321-4B1F-4270-8867-E2348A9CE142}"/>
              </a:ext>
            </a:extLst>
          </p:cNvPr>
          <p:cNvSpPr>
            <a:spLocks noGrp="1"/>
          </p:cNvSpPr>
          <p:nvPr>
            <p:ph type="title"/>
          </p:nvPr>
        </p:nvSpPr>
        <p:spPr/>
        <p:txBody>
          <a:bodyPr/>
          <a:lstStyle/>
          <a:p>
            <a:r>
              <a:rPr lang="en-US" dirty="0"/>
              <a:t>Article 19 – Audit</a:t>
            </a:r>
          </a:p>
        </p:txBody>
      </p:sp>
      <p:sp>
        <p:nvSpPr>
          <p:cNvPr id="3" name="Slide Number Placeholder 2">
            <a:extLst>
              <a:ext uri="{FF2B5EF4-FFF2-40B4-BE49-F238E27FC236}">
                <a16:creationId xmlns:a16="http://schemas.microsoft.com/office/drawing/2014/main" id="{33A0C201-A774-4600-BEB1-8C35B59CCF1D}"/>
              </a:ext>
            </a:extLst>
          </p:cNvPr>
          <p:cNvSpPr>
            <a:spLocks noGrp="1"/>
          </p:cNvSpPr>
          <p:nvPr>
            <p:ph type="sldNum" sz="quarter" idx="12"/>
          </p:nvPr>
        </p:nvSpPr>
        <p:spPr/>
        <p:txBody>
          <a:bodyPr/>
          <a:lstStyle/>
          <a:p>
            <a:fld id="{B212C38A-D241-7041-9EFC-6446870ABFAA}" type="slidenum">
              <a:rPr lang="en-US" smtClean="0"/>
              <a:t>6</a:t>
            </a:fld>
            <a:endParaRPr lang="en-US" dirty="0"/>
          </a:p>
        </p:txBody>
      </p:sp>
      <p:sp>
        <p:nvSpPr>
          <p:cNvPr id="4" name="Content Placeholder 3">
            <a:extLst>
              <a:ext uri="{FF2B5EF4-FFF2-40B4-BE49-F238E27FC236}">
                <a16:creationId xmlns:a16="http://schemas.microsoft.com/office/drawing/2014/main" id="{DFA2BAFA-034E-44E9-A905-BB942A37A8DD}"/>
              </a:ext>
            </a:extLst>
          </p:cNvPr>
          <p:cNvSpPr>
            <a:spLocks noGrp="1"/>
          </p:cNvSpPr>
          <p:nvPr>
            <p:ph idx="1"/>
          </p:nvPr>
        </p:nvSpPr>
        <p:spPr/>
        <p:txBody>
          <a:bodyPr>
            <a:normAutofit fontScale="77500" lnSpcReduction="20000"/>
          </a:bodyPr>
          <a:lstStyle/>
          <a:p>
            <a:r>
              <a:rPr lang="en-US" dirty="0"/>
              <a:t>If Grantee expends $750,000 or more of the Grant Award in a single fiscal year, Grantee shall have a certified annual audit performed utilizing Generally Accepted Accounting Principles and Generally Accepted Auditing Standards, and a copy of the audit report shall be provided to the Department within the earlier of 30 calendar days after Grantee’s receipt of the auditor’s report(s) or nine months after the end of the audit period.</a:t>
            </a:r>
          </a:p>
          <a:p>
            <a:r>
              <a:rPr lang="en-US" dirty="0"/>
              <a:t>In addition, regardless of the amount of the Grant Award Grantee expends in a single fiscal year, Grantee shall provide the Department with a copy of any audit of Grantee’s financial statements within 30 days of Grantee’s receipt of the audit report.</a:t>
            </a:r>
          </a:p>
          <a:p>
            <a:r>
              <a:rPr lang="en-US" dirty="0"/>
              <a:t>At the Department’s discretion, Grantee also may be subject to a compliance audit or review conducted by the Department or an agreed-upon procedures engagement with an auditor.</a:t>
            </a:r>
          </a:p>
          <a:p>
            <a:endParaRPr lang="en-US" dirty="0"/>
          </a:p>
        </p:txBody>
      </p:sp>
    </p:spTree>
    <p:extLst>
      <p:ext uri="{BB962C8B-B14F-4D97-AF65-F5344CB8AC3E}">
        <p14:creationId xmlns:p14="http://schemas.microsoft.com/office/powerpoint/2010/main" val="363527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251B-E472-41B6-B053-893A74DE93FA}"/>
              </a:ext>
            </a:extLst>
          </p:cNvPr>
          <p:cNvSpPr>
            <a:spLocks noGrp="1"/>
          </p:cNvSpPr>
          <p:nvPr>
            <p:ph type="title"/>
          </p:nvPr>
        </p:nvSpPr>
        <p:spPr/>
        <p:txBody>
          <a:bodyPr/>
          <a:lstStyle/>
          <a:p>
            <a:r>
              <a:rPr lang="en-US" dirty="0"/>
              <a:t>Financial Audit Overview</a:t>
            </a:r>
          </a:p>
        </p:txBody>
      </p:sp>
    </p:spTree>
    <p:extLst>
      <p:ext uri="{BB962C8B-B14F-4D97-AF65-F5344CB8AC3E}">
        <p14:creationId xmlns:p14="http://schemas.microsoft.com/office/powerpoint/2010/main" val="319832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916025-F9D3-CE84-A78C-29A4CF2B4781}"/>
              </a:ext>
            </a:extLst>
          </p:cNvPr>
          <p:cNvSpPr>
            <a:spLocks noGrp="1"/>
          </p:cNvSpPr>
          <p:nvPr>
            <p:ph type="title"/>
          </p:nvPr>
        </p:nvSpPr>
        <p:spPr/>
        <p:txBody>
          <a:bodyPr>
            <a:normAutofit fontScale="90000"/>
          </a:bodyPr>
          <a:lstStyle/>
          <a:p>
            <a:r>
              <a:rPr lang="en-US" dirty="0"/>
              <a:t>What is a Financial Audit?</a:t>
            </a:r>
          </a:p>
        </p:txBody>
      </p:sp>
      <p:sp>
        <p:nvSpPr>
          <p:cNvPr id="3" name="Slide Number Placeholder 2">
            <a:extLst>
              <a:ext uri="{FF2B5EF4-FFF2-40B4-BE49-F238E27FC236}">
                <a16:creationId xmlns:a16="http://schemas.microsoft.com/office/drawing/2014/main" id="{F5267654-5FDE-2643-DDE8-66061FEB90E8}"/>
              </a:ext>
            </a:extLst>
          </p:cNvPr>
          <p:cNvSpPr>
            <a:spLocks noGrp="1"/>
          </p:cNvSpPr>
          <p:nvPr>
            <p:ph type="sldNum" sz="quarter" idx="12"/>
          </p:nvPr>
        </p:nvSpPr>
        <p:spPr/>
        <p:txBody>
          <a:bodyPr/>
          <a:lstStyle/>
          <a:p>
            <a:fld id="{B212C38A-D241-7041-9EFC-6446870ABFAA}" type="slidenum">
              <a:rPr lang="en-US" smtClean="0"/>
              <a:pPr/>
              <a:t>8</a:t>
            </a:fld>
            <a:endParaRPr lang="en-US" dirty="0"/>
          </a:p>
        </p:txBody>
      </p:sp>
      <p:sp>
        <p:nvSpPr>
          <p:cNvPr id="7" name="Content Placeholder 6">
            <a:extLst>
              <a:ext uri="{FF2B5EF4-FFF2-40B4-BE49-F238E27FC236}">
                <a16:creationId xmlns:a16="http://schemas.microsoft.com/office/drawing/2014/main" id="{5D2B84E6-F675-7816-2958-55EDD0E5EA92}"/>
              </a:ext>
            </a:extLst>
          </p:cNvPr>
          <p:cNvSpPr>
            <a:spLocks noGrp="1"/>
          </p:cNvSpPr>
          <p:nvPr>
            <p:ph idx="1"/>
          </p:nvPr>
        </p:nvSpPr>
        <p:spPr/>
        <p:txBody>
          <a:bodyPr/>
          <a:lstStyle/>
          <a:p>
            <a:r>
              <a:rPr lang="en-US" dirty="0"/>
              <a:t>Looks primarily at financial statements</a:t>
            </a:r>
          </a:p>
          <a:p>
            <a:pPr lvl="1"/>
            <a:r>
              <a:rPr lang="en-US" dirty="0"/>
              <a:t>Income Statement</a:t>
            </a:r>
          </a:p>
          <a:p>
            <a:pPr lvl="1"/>
            <a:r>
              <a:rPr lang="en-US" dirty="0"/>
              <a:t>Balance Sheet</a:t>
            </a:r>
          </a:p>
          <a:p>
            <a:pPr lvl="1"/>
            <a:r>
              <a:rPr lang="en-US" dirty="0"/>
              <a:t>Statement of Cash Flows</a:t>
            </a:r>
          </a:p>
          <a:p>
            <a:r>
              <a:rPr lang="en-US" dirty="0"/>
              <a:t>Financial audits help make sure that the financial statements are fairly presented and rely in part on materiality</a:t>
            </a:r>
          </a:p>
        </p:txBody>
      </p:sp>
      <p:pic>
        <p:nvPicPr>
          <p:cNvPr id="5" name="Picture 4" descr="Icon&#10;&#10;Description automatically generated">
            <a:extLst>
              <a:ext uri="{FF2B5EF4-FFF2-40B4-BE49-F238E27FC236}">
                <a16:creationId xmlns:a16="http://schemas.microsoft.com/office/drawing/2014/main" id="{83BA285D-0D7B-4411-A5C2-C562312351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64875" y="426527"/>
            <a:ext cx="509017" cy="509017"/>
          </a:xfrm>
          <a:prstGeom prst="rect">
            <a:avLst/>
          </a:prstGeom>
        </p:spPr>
      </p:pic>
    </p:spTree>
    <p:extLst>
      <p:ext uri="{BB962C8B-B14F-4D97-AF65-F5344CB8AC3E}">
        <p14:creationId xmlns:p14="http://schemas.microsoft.com/office/powerpoint/2010/main" val="49156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169D-A189-47F6-91E2-5D5432B3A16E}"/>
              </a:ext>
            </a:extLst>
          </p:cNvPr>
          <p:cNvSpPr>
            <a:spLocks noGrp="1"/>
          </p:cNvSpPr>
          <p:nvPr>
            <p:ph type="title"/>
          </p:nvPr>
        </p:nvSpPr>
        <p:spPr/>
        <p:txBody>
          <a:bodyPr>
            <a:normAutofit fontScale="90000"/>
          </a:bodyPr>
          <a:lstStyle/>
          <a:p>
            <a:r>
              <a:rPr lang="en-US" dirty="0"/>
              <a:t>Preparing for a Financial Audit	</a:t>
            </a:r>
          </a:p>
        </p:txBody>
      </p:sp>
      <p:sp>
        <p:nvSpPr>
          <p:cNvPr id="3" name="Slide Number Placeholder 2">
            <a:extLst>
              <a:ext uri="{FF2B5EF4-FFF2-40B4-BE49-F238E27FC236}">
                <a16:creationId xmlns:a16="http://schemas.microsoft.com/office/drawing/2014/main" id="{D93B46E5-0AD0-449E-9ABC-FFF1E7A8361B}"/>
              </a:ext>
            </a:extLst>
          </p:cNvPr>
          <p:cNvSpPr>
            <a:spLocks noGrp="1"/>
          </p:cNvSpPr>
          <p:nvPr>
            <p:ph type="sldNum" sz="quarter" idx="12"/>
          </p:nvPr>
        </p:nvSpPr>
        <p:spPr/>
        <p:txBody>
          <a:bodyPr/>
          <a:lstStyle/>
          <a:p>
            <a:fld id="{B212C38A-D241-7041-9EFC-6446870ABFAA}" type="slidenum">
              <a:rPr lang="en-US" smtClean="0"/>
              <a:t>9</a:t>
            </a:fld>
            <a:endParaRPr lang="en-US" dirty="0"/>
          </a:p>
        </p:txBody>
      </p:sp>
      <p:sp>
        <p:nvSpPr>
          <p:cNvPr id="4" name="Content Placeholder 3">
            <a:extLst>
              <a:ext uri="{FF2B5EF4-FFF2-40B4-BE49-F238E27FC236}">
                <a16:creationId xmlns:a16="http://schemas.microsoft.com/office/drawing/2014/main" id="{A5A09B5D-7D54-4BFF-A720-DF4F3EC1AF86}"/>
              </a:ext>
            </a:extLst>
          </p:cNvPr>
          <p:cNvSpPr>
            <a:spLocks noGrp="1"/>
          </p:cNvSpPr>
          <p:nvPr>
            <p:ph idx="1"/>
          </p:nvPr>
        </p:nvSpPr>
        <p:spPr/>
        <p:txBody>
          <a:bodyPr/>
          <a:lstStyle/>
          <a:p>
            <a:r>
              <a:rPr lang="en-US" dirty="0"/>
              <a:t>Plan in advance</a:t>
            </a:r>
          </a:p>
          <a:p>
            <a:r>
              <a:rPr lang="en-US" dirty="0"/>
              <a:t>Balance your accounts</a:t>
            </a:r>
          </a:p>
          <a:p>
            <a:r>
              <a:rPr lang="en-US" dirty="0"/>
              <a:t>Identify changes from previous years</a:t>
            </a:r>
          </a:p>
          <a:p>
            <a:r>
              <a:rPr lang="en-US" dirty="0"/>
              <a:t>Ask questions of your auditor</a:t>
            </a:r>
          </a:p>
          <a:p>
            <a:r>
              <a:rPr lang="en-US" dirty="0"/>
              <a:t>Gather the necessary reports</a:t>
            </a:r>
          </a:p>
          <a:p>
            <a:endParaRPr lang="en-US" dirty="0"/>
          </a:p>
        </p:txBody>
      </p:sp>
    </p:spTree>
    <p:extLst>
      <p:ext uri="{BB962C8B-B14F-4D97-AF65-F5344CB8AC3E}">
        <p14:creationId xmlns:p14="http://schemas.microsoft.com/office/powerpoint/2010/main" val="1354056585"/>
      </p:ext>
    </p:extLst>
  </p:cSld>
  <p:clrMapOvr>
    <a:masterClrMapping/>
  </p:clrMapOvr>
</p:sld>
</file>

<file path=ppt/theme/theme1.xml><?xml version="1.0" encoding="utf-8"?>
<a:theme xmlns:a="http://schemas.openxmlformats.org/drawingml/2006/main" name="Custom Design">
  <a:themeElements>
    <a:clrScheme name="FORVIS Palette">
      <a:dk1>
        <a:srgbClr val="000000"/>
      </a:dk1>
      <a:lt1>
        <a:sysClr val="window" lastClr="FFFFFF"/>
      </a:lt1>
      <a:dk2>
        <a:srgbClr val="636669"/>
      </a:dk2>
      <a:lt2>
        <a:srgbClr val="E0E1DD"/>
      </a:lt2>
      <a:accent1>
        <a:srgbClr val="D52B1E"/>
      </a:accent1>
      <a:accent2>
        <a:srgbClr val="71C6C1"/>
      </a:accent2>
      <a:accent3>
        <a:srgbClr val="FFBC3D"/>
      </a:accent3>
      <a:accent4>
        <a:srgbClr val="0089C4"/>
      </a:accent4>
      <a:accent5>
        <a:srgbClr val="5E2D61"/>
      </a:accent5>
      <a:accent6>
        <a:srgbClr val="D55C19"/>
      </a:accent6>
      <a:hlink>
        <a:srgbClr val="0089C4"/>
      </a:hlink>
      <a:folHlink>
        <a:srgbClr val="5E2D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12dcb86-0368-4293-865c-d4adf52d42ca" xsi:nil="true"/>
    <lcf76f155ced4ddcb4097134ff3c332f xmlns="25b78c9f-3eef-44c3-bed0-54dc282e9d79">
      <Terms xmlns="http://schemas.microsoft.com/office/infopath/2007/PartnerControls"/>
    </lcf76f155ced4ddcb4097134ff3c332f>
    <Nameonly xmlns="25b78c9f-3eef-44c3-bed0-54dc282e9d79" xsi:nil="true"/>
    <Assigned xmlns="25b78c9f-3eef-44c3-bed0-54dc282e9d79">
      <UserInfo>
        <DisplayName/>
        <AccountId xsi:nil="true"/>
        <AccountType/>
      </UserInfo>
    </Assigned>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00F82A077D7540A366A1CA7627AFB0" ma:contentTypeVersion="18" ma:contentTypeDescription="Create a new document." ma:contentTypeScope="" ma:versionID="94b3566a4255312fe5c885b365cfe73e">
  <xsd:schema xmlns:xsd="http://www.w3.org/2001/XMLSchema" xmlns:xs="http://www.w3.org/2001/XMLSchema" xmlns:p="http://schemas.microsoft.com/office/2006/metadata/properties" xmlns:ns1="http://schemas.microsoft.com/sharepoint/v3" xmlns:ns2="25b78c9f-3eef-44c3-bed0-54dc282e9d79" xmlns:ns3="212dcb86-0368-4293-865c-d4adf52d42ca" targetNamespace="http://schemas.microsoft.com/office/2006/metadata/properties" ma:root="true" ma:fieldsID="a26383daec147b6a4e13d6dcab748939" ns1:_="" ns2:_="" ns3:_="">
    <xsd:import namespace="http://schemas.microsoft.com/sharepoint/v3"/>
    <xsd:import namespace="25b78c9f-3eef-44c3-bed0-54dc282e9d79"/>
    <xsd:import namespace="212dcb86-0368-4293-865c-d4adf52d42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ServiceLocation" minOccurs="0"/>
                <xsd:element ref="ns2:lcf76f155ced4ddcb4097134ff3c332f" minOccurs="0"/>
                <xsd:element ref="ns3:TaxCatchAll" minOccurs="0"/>
                <xsd:element ref="ns2:Nameonly" minOccurs="0"/>
                <xsd:element ref="ns2:Assign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b78c9f-3eef-44c3-bed0-54dc282e9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2c067e-633e-4f6a-86d3-fef86e6ec05c" ma:termSetId="09814cd3-568e-fe90-9814-8d621ff8fb84" ma:anchorId="fba54fb3-c3e1-fe81-a776-ca4b69148c4d" ma:open="true" ma:isKeyword="false">
      <xsd:complexType>
        <xsd:sequence>
          <xsd:element ref="pc:Terms" minOccurs="0" maxOccurs="1"/>
        </xsd:sequence>
      </xsd:complexType>
    </xsd:element>
    <xsd:element name="Nameonly" ma:index="24" nillable="true" ma:displayName="Name only" ma:description="Name without number" ma:format="Dropdown" ma:internalName="Nameonly">
      <xsd:simpleType>
        <xsd:restriction base="dms:Text">
          <xsd:maxLength value="255"/>
        </xsd:restriction>
      </xsd:simpleType>
    </xsd:element>
    <xsd:element name="Assigned" ma:index="25" nillable="true" ma:displayName="Assigned" ma:description="WiRF team member assigned to this grantee" ma:format="Dropdown" ma:list="UserInfo" ma:SharePointGroup="0" ma:internalName="Assign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2dcb86-0368-4293-865c-d4adf52d42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90cdda6-2a62-49ae-b32c-937a2fa03a96}" ma:internalName="TaxCatchAll" ma:showField="CatchAllData" ma:web="212dcb86-0368-4293-865c-d4adf52d4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847AED-2834-4065-9C46-BE40E0BBEEF0}">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25b78c9f-3eef-44c3-bed0-54dc282e9d79"/>
    <ds:schemaRef ds:uri="http://schemas.microsoft.com/sharepoint/v3"/>
    <ds:schemaRef ds:uri="http://purl.org/dc/terms/"/>
    <ds:schemaRef ds:uri="http://schemas.microsoft.com/office/infopath/2007/PartnerControls"/>
    <ds:schemaRef ds:uri="212dcb86-0368-4293-865c-d4adf52d42ca"/>
    <ds:schemaRef ds:uri="http://www.w3.org/XML/1998/namespace"/>
    <ds:schemaRef ds:uri="http://purl.org/dc/dcmitype/"/>
  </ds:schemaRefs>
</ds:datastoreItem>
</file>

<file path=customXml/itemProps2.xml><?xml version="1.0" encoding="utf-8"?>
<ds:datastoreItem xmlns:ds="http://schemas.openxmlformats.org/officeDocument/2006/customXml" ds:itemID="{B0B9DD2F-97D0-4679-9FF7-F9EB183B38DE}">
  <ds:schemaRefs>
    <ds:schemaRef ds:uri="212dcb86-0368-4293-865c-d4adf52d42ca"/>
    <ds:schemaRef ds:uri="25b78c9f-3eef-44c3-bed0-54dc282e9d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581BB04-E732-472A-BD95-4C365C5285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2235</TotalTime>
  <Words>1978</Words>
  <Application>Microsoft Office PowerPoint</Application>
  <PresentationFormat>Widescreen</PresentationFormat>
  <Paragraphs>233</Paragraphs>
  <Slides>42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Arial Black</vt:lpstr>
      <vt:lpstr>Calibri</vt:lpstr>
      <vt:lpstr>System Font Regular</vt:lpstr>
      <vt:lpstr>Wingdings</vt:lpstr>
      <vt:lpstr>Custom Design</vt:lpstr>
      <vt:lpstr>1_Custom Design</vt:lpstr>
      <vt:lpstr>Financial &amp; Single Audit Preparation</vt:lpstr>
      <vt:lpstr>Presenters</vt:lpstr>
      <vt:lpstr>Legal Disclaimer</vt:lpstr>
      <vt:lpstr>Learning Overview Objectives</vt:lpstr>
      <vt:lpstr>Audits &amp; Your DOA Grant Agreement</vt:lpstr>
      <vt:lpstr>Article 19 – Audit</vt:lpstr>
      <vt:lpstr>Financial Audit Overview</vt:lpstr>
      <vt:lpstr>What is a Financial Audit?</vt:lpstr>
      <vt:lpstr>Preparing for a Financial Audit </vt:lpstr>
      <vt:lpstr>Single Audit Overview – Best Practice Under Uniform Guidance</vt:lpstr>
      <vt:lpstr>What is a Single Audit?</vt:lpstr>
      <vt:lpstr>What is a Schedule of Expenditures of Federal Awards (SEFA)?</vt:lpstr>
      <vt:lpstr>SEFA Requirements – (Uniform Guidance at Subpart F)</vt:lpstr>
      <vt:lpstr>Single Audit – Uniform Guidance, Recipient and Subrecipient Responsibilities</vt:lpstr>
      <vt:lpstr>Items to Provide to the Auditor</vt:lpstr>
      <vt:lpstr>Compliance Supplement</vt:lpstr>
      <vt:lpstr>What is the Compliance Supplement?</vt:lpstr>
      <vt:lpstr>How to Navigate the Compliance Supplement</vt:lpstr>
      <vt:lpstr>American Rescue Plan Act (ARPA) State and Local Fiscal Recovery Funds (SLFRF) Compliance Supplement</vt:lpstr>
      <vt:lpstr>Compliance Supplement for Recipients and Subrecipients</vt:lpstr>
      <vt:lpstr>Preparing For A Single Audit Under the Uniform Guidance</vt:lpstr>
      <vt:lpstr>Single Audit Preparation Keys</vt:lpstr>
      <vt:lpstr>Internal Controls Under the Uniform Guidance</vt:lpstr>
      <vt:lpstr>Compliance Requirements Versus Internal Controls Over Compliance</vt:lpstr>
      <vt:lpstr>What the Auditors are Looking For</vt:lpstr>
      <vt:lpstr>Allowable Costs Under the Uniform Guidance</vt:lpstr>
      <vt:lpstr>Activities Allowed or Unallowed and Allowable Costs/Cost Principles</vt:lpstr>
      <vt:lpstr>Activities Allowed or Unallowed and Allowable Costs/Cost Principles Cont’d</vt:lpstr>
      <vt:lpstr>Period of Performance Under the Uniform Guidance</vt:lpstr>
      <vt:lpstr>Period of Performance</vt:lpstr>
      <vt:lpstr>Period of Performance Cont’d</vt:lpstr>
      <vt:lpstr>Procurement, Suspension, &amp; Debarment  Under Uniform Guidance</vt:lpstr>
      <vt:lpstr>Procurement, Suspension, &amp; Debarment</vt:lpstr>
      <vt:lpstr>Procurement, Suspension, &amp; Debarment Cont’d</vt:lpstr>
      <vt:lpstr>Reporting  Under the Uniform Guidance</vt:lpstr>
      <vt:lpstr>Reporting</vt:lpstr>
      <vt:lpstr>Reporting Cont’d</vt:lpstr>
      <vt:lpstr>Recap</vt:lpstr>
      <vt:lpstr>Recap</vt:lpstr>
      <vt:lpstr>Final Thoughts</vt:lpstr>
      <vt:lpstr>References &amp; Citations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Nathan</dc:creator>
  <cp:lastModifiedBy>Masters, Evan</cp:lastModifiedBy>
  <cp:revision>38</cp:revision>
  <dcterms:created xsi:type="dcterms:W3CDTF">2022-05-05T14:55:41Z</dcterms:created>
  <dcterms:modified xsi:type="dcterms:W3CDTF">2023-05-02T21:11:07Z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ontentTypeId">
    <vt:lpwstr>0x0101000A00F82A077D7540A366A1CA7627AFB0</vt:lpwstr>
  </op:property>
  <op:property fmtid="{D5CDD505-2E9C-101B-9397-08002B2CF9AE}" pid="3" name="MediaServiceImageTags">
    <vt:lpwstr/>
  </op:property>
  <op:property fmtid="{D5CDD505-2E9C-101B-9397-08002B2CF9AE}" pid="4" name="tabName">
    <vt:lpwstr>Client Deliverables</vt:lpwstr>
  </op:property>
  <op:property fmtid="{D5CDD505-2E9C-101B-9397-08002B2CF9AE}" pid="5" name="tabIndex">
    <vt:lpwstr>02.200</vt:lpwstr>
  </op:property>
  <op:property fmtid="{D5CDD505-2E9C-101B-9397-08002B2CF9AE}" pid="6" name="workpaperIndex">
    <vt:lpwstr>2.200.91</vt:lpwstr>
  </op:property>
</op:Properties>
</file>