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45"/>
  </p:notesMasterIdLst>
  <p:sldIdLst>
    <p:sldId id="313" r:id="rId6"/>
    <p:sldId id="266" r:id="rId7"/>
    <p:sldId id="358" r:id="rId8"/>
    <p:sldId id="280" r:id="rId9"/>
    <p:sldId id="361" r:id="rId10"/>
    <p:sldId id="293" r:id="rId11"/>
    <p:sldId id="278" r:id="rId12"/>
    <p:sldId id="365" r:id="rId13"/>
    <p:sldId id="367" r:id="rId14"/>
    <p:sldId id="279" r:id="rId15"/>
    <p:sldId id="377" r:id="rId16"/>
    <p:sldId id="302" r:id="rId17"/>
    <p:sldId id="303" r:id="rId18"/>
    <p:sldId id="294" r:id="rId19"/>
    <p:sldId id="281" r:id="rId20"/>
    <p:sldId id="301" r:id="rId21"/>
    <p:sldId id="363" r:id="rId22"/>
    <p:sldId id="362" r:id="rId23"/>
    <p:sldId id="370" r:id="rId24"/>
    <p:sldId id="372" r:id="rId25"/>
    <p:sldId id="371" r:id="rId26"/>
    <p:sldId id="295" r:id="rId27"/>
    <p:sldId id="373" r:id="rId28"/>
    <p:sldId id="366" r:id="rId29"/>
    <p:sldId id="305" r:id="rId30"/>
    <p:sldId id="304" r:id="rId31"/>
    <p:sldId id="299" r:id="rId32"/>
    <p:sldId id="306" r:id="rId33"/>
    <p:sldId id="307" r:id="rId34"/>
    <p:sldId id="374" r:id="rId35"/>
    <p:sldId id="360" r:id="rId36"/>
    <p:sldId id="368" r:id="rId37"/>
    <p:sldId id="309" r:id="rId38"/>
    <p:sldId id="364" r:id="rId39"/>
    <p:sldId id="297" r:id="rId40"/>
    <p:sldId id="298" r:id="rId41"/>
    <p:sldId id="375" r:id="rId42"/>
    <p:sldId id="376" r:id="rId43"/>
    <p:sldId id="28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0940E-9BE0-35AD-6F49-1A06D3706B44}" name="Jackson, Lindsey" initials="JL" userId="S::LCJackson@bkd.com::745850f0-89e5-4e83-aa96-3349f463c66a" providerId="AD"/>
  <p188:author id="{24FEEE3D-5DF4-20BE-9DD8-56991CE2574B}" name="Rydecki, Richard - DOA" initials="RRD" userId="S::richard.rydecki1@wisconsin.gov::1d8f1dd9-6b45-407d-bab6-001f53d500c3" providerId="AD"/>
  <p188:author id="{13FC3A6B-18E1-5B4D-1BE7-B1C43A9532A5}" name="Bloechl-Anderson, Stephanie - DOA" initials="BASD" userId="S::stephanie.bloechlanderson@wisconsin.gov::68ed4fda-e4b0-4e94-91b4-b8a1995407fc" providerId="AD"/>
  <p188:author id="{6AA11AA9-8757-9773-6E1A-90F985D9A226}" name="Masters, Evan" initials="ME" userId="S::emasters@bkd.com::d4627a25-6550-48c1-97d5-4f307f4e89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D42B1E"/>
    <a:srgbClr val="606264"/>
    <a:srgbClr val="C8C9C8"/>
    <a:srgbClr val="ACAFAF"/>
    <a:srgbClr val="DFE1DD"/>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76855" autoAdjust="0"/>
  </p:normalViewPr>
  <p:slideViewPr>
    <p:cSldViewPr snapToGrid="0">
      <p:cViewPr varScale="1">
        <p:scale>
          <a:sx n="87" d="100"/>
          <a:sy n="87" d="100"/>
        </p:scale>
        <p:origin x="96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DF914-3846-4803-8757-B9A44788ED68}" type="doc">
      <dgm:prSet loTypeId="urn:microsoft.com/office/officeart/2005/8/layout/chevron1" loCatId="process" qsTypeId="urn:microsoft.com/office/officeart/2005/8/quickstyle/simple2" qsCatId="simple" csTypeId="urn:microsoft.com/office/officeart/2005/8/colors/accent5_2" csCatId="accent5" phldr="1"/>
      <dgm:spPr/>
      <dgm:t>
        <a:bodyPr/>
        <a:lstStyle/>
        <a:p>
          <a:endParaRPr lang="en-US"/>
        </a:p>
      </dgm:t>
    </dgm:pt>
    <dgm:pt modelId="{2A9C56AD-830A-4137-9BB2-5D00557094BE}">
      <dgm:prSet phldrT="[Text]"/>
      <dgm:spPr/>
      <dgm:t>
        <a:bodyPr/>
        <a:lstStyle/>
        <a:p>
          <a:r>
            <a:rPr lang="en-US" dirty="0">
              <a:latin typeface="+mn-lt"/>
              <a:cs typeface="Arial" panose="020B0604020202020204" pitchFamily="34" charset="0"/>
            </a:rPr>
            <a:t>Process (Compliance)</a:t>
          </a:r>
        </a:p>
      </dgm:t>
    </dgm:pt>
    <dgm:pt modelId="{FF66C498-C68F-4D91-9354-39C1862F59DC}" type="parTrans" cxnId="{D164731A-2118-44EA-9636-2EE578F9C476}">
      <dgm:prSet/>
      <dgm:spPr/>
      <dgm:t>
        <a:bodyPr/>
        <a:lstStyle/>
        <a:p>
          <a:endParaRPr lang="en-US"/>
        </a:p>
      </dgm:t>
    </dgm:pt>
    <dgm:pt modelId="{E05D44E5-941D-4839-A087-D6D0F2255395}" type="sibTrans" cxnId="{D164731A-2118-44EA-9636-2EE578F9C476}">
      <dgm:prSet/>
      <dgm:spPr/>
      <dgm:t>
        <a:bodyPr/>
        <a:lstStyle/>
        <a:p>
          <a:endParaRPr lang="en-US"/>
        </a:p>
      </dgm:t>
    </dgm:pt>
    <dgm:pt modelId="{5C6AC729-092F-42A2-95B2-FEB5A5B00341}">
      <dgm:prSet phldrT="[Text]"/>
      <dgm:spPr/>
      <dgm:t>
        <a:bodyPr/>
        <a:lstStyle/>
        <a:p>
          <a:pPr>
            <a:buFont typeface="Wingdings" panose="05000000000000000000" pitchFamily="2" charset="2"/>
            <a:buChar char="§"/>
          </a:pPr>
          <a:r>
            <a:rPr lang="en-US" dirty="0">
              <a:latin typeface="+mn-lt"/>
              <a:cs typeface="Arial" panose="020B0604020202020204" pitchFamily="34" charset="0"/>
            </a:rPr>
            <a:t>Captures data</a:t>
          </a:r>
        </a:p>
      </dgm:t>
    </dgm:pt>
    <dgm:pt modelId="{B02B02CE-97AF-4FD3-A338-7D9F2EF7BD80}" type="parTrans" cxnId="{D118F2EF-C377-4ED8-9106-D61673C68182}">
      <dgm:prSet/>
      <dgm:spPr/>
      <dgm:t>
        <a:bodyPr/>
        <a:lstStyle/>
        <a:p>
          <a:endParaRPr lang="en-US"/>
        </a:p>
      </dgm:t>
    </dgm:pt>
    <dgm:pt modelId="{83592960-BE0B-49BE-A4FF-177E4D2DD32D}" type="sibTrans" cxnId="{D118F2EF-C377-4ED8-9106-D61673C68182}">
      <dgm:prSet/>
      <dgm:spPr/>
      <dgm:t>
        <a:bodyPr/>
        <a:lstStyle/>
        <a:p>
          <a:endParaRPr lang="en-US"/>
        </a:p>
      </dgm:t>
    </dgm:pt>
    <dgm:pt modelId="{41112702-6788-466E-8530-1986EB576537}">
      <dgm:prSet phldrT="[Text]"/>
      <dgm:spPr/>
      <dgm:t>
        <a:bodyPr/>
        <a:lstStyle/>
        <a:p>
          <a:r>
            <a:rPr lang="en-US" dirty="0">
              <a:latin typeface="+mn-lt"/>
              <a:cs typeface="Arial" panose="020B0604020202020204" pitchFamily="34" charset="0"/>
            </a:rPr>
            <a:t>Internal Control over Compliance</a:t>
          </a:r>
        </a:p>
      </dgm:t>
    </dgm:pt>
    <dgm:pt modelId="{B42A22FA-1D8F-400F-A7FC-5C1AEE2A5028}" type="parTrans" cxnId="{FF95D685-BFAF-4205-870E-8579D0E09CEC}">
      <dgm:prSet/>
      <dgm:spPr/>
      <dgm:t>
        <a:bodyPr/>
        <a:lstStyle/>
        <a:p>
          <a:endParaRPr lang="en-US"/>
        </a:p>
      </dgm:t>
    </dgm:pt>
    <dgm:pt modelId="{6D6603EB-2C2A-4AC3-B009-A106A89C4606}" type="sibTrans" cxnId="{FF95D685-BFAF-4205-870E-8579D0E09CEC}">
      <dgm:prSet/>
      <dgm:spPr/>
      <dgm:t>
        <a:bodyPr/>
        <a:lstStyle/>
        <a:p>
          <a:endParaRPr lang="en-US"/>
        </a:p>
      </dgm:t>
    </dgm:pt>
    <dgm:pt modelId="{BC783A03-EC6F-4067-A1FB-50664359DDC1}">
      <dgm:prSet phldrT="[Text]"/>
      <dgm:spPr/>
      <dgm:t>
        <a:bodyPr/>
        <a:lstStyle/>
        <a:p>
          <a:pPr>
            <a:buFont typeface="Wingdings" panose="05000000000000000000" pitchFamily="2" charset="2"/>
            <a:buChar char="§"/>
          </a:pPr>
          <a:r>
            <a:rPr lang="en-US" dirty="0">
              <a:latin typeface="+mn-lt"/>
              <a:cs typeface="Arial" panose="020B0604020202020204" pitchFamily="34" charset="0"/>
            </a:rPr>
            <a:t>Does not change data</a:t>
          </a:r>
        </a:p>
      </dgm:t>
    </dgm:pt>
    <dgm:pt modelId="{5CDC93BC-E419-4850-8C7F-ACD2ED8AA8A5}" type="parTrans" cxnId="{69F6A3A7-CDF2-400D-B4DD-BCE82E367946}">
      <dgm:prSet/>
      <dgm:spPr/>
      <dgm:t>
        <a:bodyPr/>
        <a:lstStyle/>
        <a:p>
          <a:endParaRPr lang="en-US"/>
        </a:p>
      </dgm:t>
    </dgm:pt>
    <dgm:pt modelId="{D6ADB789-1215-4691-9135-2F2BDEE667B1}" type="sibTrans" cxnId="{69F6A3A7-CDF2-400D-B4DD-BCE82E367946}">
      <dgm:prSet/>
      <dgm:spPr/>
      <dgm:t>
        <a:bodyPr/>
        <a:lstStyle/>
        <a:p>
          <a:endParaRPr lang="en-US"/>
        </a:p>
      </dgm:t>
    </dgm:pt>
    <dgm:pt modelId="{11C8DAA9-3FF2-46AF-B731-8D3FCE280116}">
      <dgm:prSet phldrT="[Text]"/>
      <dgm:spPr/>
      <dgm:t>
        <a:bodyPr/>
        <a:lstStyle/>
        <a:p>
          <a:pPr>
            <a:buFont typeface="Wingdings" panose="05000000000000000000" pitchFamily="2" charset="2"/>
            <a:buChar char="§"/>
          </a:pPr>
          <a:r>
            <a:rPr lang="en-US" dirty="0">
              <a:latin typeface="+mn-lt"/>
              <a:cs typeface="Arial" panose="020B0604020202020204" pitchFamily="34" charset="0"/>
            </a:rPr>
            <a:t>Changes data</a:t>
          </a:r>
        </a:p>
      </dgm:t>
    </dgm:pt>
    <dgm:pt modelId="{943C6FF9-1D43-4F91-BCDE-8A0B7934CB65}" type="parTrans" cxnId="{321A4CB2-F509-4517-AF0A-E81F551A08ED}">
      <dgm:prSet/>
      <dgm:spPr/>
      <dgm:t>
        <a:bodyPr/>
        <a:lstStyle/>
        <a:p>
          <a:endParaRPr lang="en-US"/>
        </a:p>
      </dgm:t>
    </dgm:pt>
    <dgm:pt modelId="{926C0407-3E75-4E85-89D5-097CE95F5A8C}" type="sibTrans" cxnId="{321A4CB2-F509-4517-AF0A-E81F551A08ED}">
      <dgm:prSet/>
      <dgm:spPr/>
      <dgm:t>
        <a:bodyPr/>
        <a:lstStyle/>
        <a:p>
          <a:endParaRPr lang="en-US"/>
        </a:p>
      </dgm:t>
    </dgm:pt>
    <dgm:pt modelId="{9759FE82-124C-45D5-BA77-156F10727E77}">
      <dgm:prSet phldrT="[Text]"/>
      <dgm:spPr/>
      <dgm:t>
        <a:bodyPr/>
        <a:lstStyle/>
        <a:p>
          <a:pPr>
            <a:buFont typeface="Wingdings" panose="05000000000000000000" pitchFamily="2" charset="2"/>
            <a:buChar char="§"/>
          </a:pPr>
          <a:r>
            <a:rPr lang="en-US" dirty="0">
              <a:latin typeface="+mn-lt"/>
              <a:cs typeface="Arial" panose="020B0604020202020204" pitchFamily="34" charset="0"/>
            </a:rPr>
            <a:t>Introduces errors</a:t>
          </a:r>
        </a:p>
      </dgm:t>
    </dgm:pt>
    <dgm:pt modelId="{FD138B5E-79F4-43C7-B805-17ED6B24FCAD}" type="parTrans" cxnId="{8BA2B611-0FF8-45D2-A3F9-88B899AA1FFC}">
      <dgm:prSet/>
      <dgm:spPr/>
      <dgm:t>
        <a:bodyPr/>
        <a:lstStyle/>
        <a:p>
          <a:endParaRPr lang="en-US"/>
        </a:p>
      </dgm:t>
    </dgm:pt>
    <dgm:pt modelId="{BCD5AB66-8EC4-4B57-AAA5-46EAC334AEE5}" type="sibTrans" cxnId="{8BA2B611-0FF8-45D2-A3F9-88B899AA1FFC}">
      <dgm:prSet/>
      <dgm:spPr/>
      <dgm:t>
        <a:bodyPr/>
        <a:lstStyle/>
        <a:p>
          <a:endParaRPr lang="en-US"/>
        </a:p>
      </dgm:t>
    </dgm:pt>
    <dgm:pt modelId="{2524A847-E586-4CF1-9190-093528630148}">
      <dgm:prSet/>
      <dgm:spPr/>
      <dgm:t>
        <a:bodyPr/>
        <a:lstStyle/>
        <a:p>
          <a:pPr>
            <a:buFont typeface="Wingdings" panose="05000000000000000000" pitchFamily="2" charset="2"/>
            <a:buChar char="§"/>
          </a:pPr>
          <a:r>
            <a:rPr lang="en-US" dirty="0">
              <a:latin typeface="+mn-lt"/>
              <a:cs typeface="Arial" panose="020B0604020202020204" pitchFamily="34" charset="0"/>
            </a:rPr>
            <a:t>Prevents or detects and corrects instances of noncompliance</a:t>
          </a:r>
        </a:p>
      </dgm:t>
    </dgm:pt>
    <dgm:pt modelId="{41F13511-EBEC-4200-9809-BD0EAF9F76AA}" type="parTrans" cxnId="{08912FCF-3FBB-4530-9FE8-F898CC349706}">
      <dgm:prSet/>
      <dgm:spPr/>
      <dgm:t>
        <a:bodyPr/>
        <a:lstStyle/>
        <a:p>
          <a:endParaRPr lang="en-US"/>
        </a:p>
      </dgm:t>
    </dgm:pt>
    <dgm:pt modelId="{7C2AE04F-A044-4980-8B5D-1B0C391ECB65}" type="sibTrans" cxnId="{08912FCF-3FBB-4530-9FE8-F898CC349706}">
      <dgm:prSet/>
      <dgm:spPr/>
      <dgm:t>
        <a:bodyPr/>
        <a:lstStyle/>
        <a:p>
          <a:endParaRPr lang="en-US"/>
        </a:p>
      </dgm:t>
    </dgm:pt>
    <dgm:pt modelId="{F392B617-4525-496D-9446-2EBC26DA1B22}">
      <dgm:prSet/>
      <dgm:spPr/>
      <dgm:t>
        <a:bodyPr/>
        <a:lstStyle/>
        <a:p>
          <a:pPr>
            <a:buFont typeface="Wingdings" panose="05000000000000000000" pitchFamily="2" charset="2"/>
            <a:buChar char="§"/>
          </a:pPr>
          <a:r>
            <a:rPr lang="en-US" dirty="0">
              <a:latin typeface="+mn-lt"/>
              <a:cs typeface="Arial" panose="020B0604020202020204" pitchFamily="34" charset="0"/>
            </a:rPr>
            <a:t>Cannot introduce/generate errors</a:t>
          </a:r>
        </a:p>
      </dgm:t>
    </dgm:pt>
    <dgm:pt modelId="{F48673D7-503F-471E-A6AF-FC6343B810F1}" type="parTrans" cxnId="{78D94FF4-2726-4C47-959E-F6B861F33D0D}">
      <dgm:prSet/>
      <dgm:spPr/>
      <dgm:t>
        <a:bodyPr/>
        <a:lstStyle/>
        <a:p>
          <a:endParaRPr lang="en-US"/>
        </a:p>
      </dgm:t>
    </dgm:pt>
    <dgm:pt modelId="{3B3EC7F4-DD79-4034-B43D-501C9F056493}" type="sibTrans" cxnId="{78D94FF4-2726-4C47-959E-F6B861F33D0D}">
      <dgm:prSet/>
      <dgm:spPr/>
      <dgm:t>
        <a:bodyPr/>
        <a:lstStyle/>
        <a:p>
          <a:endParaRPr lang="en-US"/>
        </a:p>
      </dgm:t>
    </dgm:pt>
    <dgm:pt modelId="{E6318A93-2234-448D-9534-F88ED7D923E8}">
      <dgm:prSet/>
      <dgm:spPr/>
      <dgm:t>
        <a:bodyPr/>
        <a:lstStyle/>
        <a:p>
          <a:pPr>
            <a:buFont typeface="Wingdings" panose="05000000000000000000" pitchFamily="2" charset="2"/>
            <a:buChar char="§"/>
          </a:pPr>
          <a:r>
            <a:rPr lang="en-US" dirty="0">
              <a:latin typeface="+mn-lt"/>
              <a:cs typeface="Arial" panose="020B0604020202020204" pitchFamily="34" charset="0"/>
            </a:rPr>
            <a:t>Example: Review of costs charged to grant for allowability and agreement to the GL</a:t>
          </a:r>
        </a:p>
      </dgm:t>
    </dgm:pt>
    <dgm:pt modelId="{A3F697C1-B8DA-41E5-84A4-8B47B6BA2DFF}" type="parTrans" cxnId="{8626F6D9-AC1F-4D55-AA47-6C2AB2CAB1BF}">
      <dgm:prSet/>
      <dgm:spPr/>
      <dgm:t>
        <a:bodyPr/>
        <a:lstStyle/>
        <a:p>
          <a:endParaRPr lang="en-US"/>
        </a:p>
      </dgm:t>
    </dgm:pt>
    <dgm:pt modelId="{F010DA59-BFE6-4518-9861-9B905DAC7758}" type="sibTrans" cxnId="{8626F6D9-AC1F-4D55-AA47-6C2AB2CAB1BF}">
      <dgm:prSet/>
      <dgm:spPr/>
      <dgm:t>
        <a:bodyPr/>
        <a:lstStyle/>
        <a:p>
          <a:endParaRPr lang="en-US"/>
        </a:p>
      </dgm:t>
    </dgm:pt>
    <dgm:pt modelId="{7789ADC9-5CA1-40BF-972A-12289AD6E732}">
      <dgm:prSet phldrT="[Text]"/>
      <dgm:spPr/>
      <dgm:t>
        <a:bodyPr/>
        <a:lstStyle/>
        <a:p>
          <a:pPr>
            <a:buFont typeface="Wingdings" panose="05000000000000000000" pitchFamily="2" charset="2"/>
            <a:buChar char="§"/>
          </a:pPr>
          <a:r>
            <a:rPr lang="en-US" dirty="0">
              <a:latin typeface="+mn-lt"/>
              <a:cs typeface="Arial" panose="020B0604020202020204" pitchFamily="34" charset="0"/>
            </a:rPr>
            <a:t>Example: Cost is recorded in the general ledger as an allowable charge under the provisions of the grant</a:t>
          </a:r>
        </a:p>
      </dgm:t>
    </dgm:pt>
    <dgm:pt modelId="{7E9A33D9-CC0C-4F73-BA5A-BAD760441082}" type="parTrans" cxnId="{82355CEC-4B27-4883-A431-930FC9FA4032}">
      <dgm:prSet/>
      <dgm:spPr/>
      <dgm:t>
        <a:bodyPr/>
        <a:lstStyle/>
        <a:p>
          <a:endParaRPr lang="en-US"/>
        </a:p>
      </dgm:t>
    </dgm:pt>
    <dgm:pt modelId="{4082ABED-A7EC-4FE5-A146-F755FEDFF074}" type="sibTrans" cxnId="{82355CEC-4B27-4883-A431-930FC9FA4032}">
      <dgm:prSet/>
      <dgm:spPr/>
      <dgm:t>
        <a:bodyPr/>
        <a:lstStyle/>
        <a:p>
          <a:endParaRPr lang="en-US"/>
        </a:p>
      </dgm:t>
    </dgm:pt>
    <dgm:pt modelId="{C04F124C-ABFE-442D-B559-5572B37EE560}" type="pres">
      <dgm:prSet presAssocID="{B70DF914-3846-4803-8757-B9A44788ED68}" presName="Name0" presStyleCnt="0">
        <dgm:presLayoutVars>
          <dgm:dir/>
          <dgm:animLvl val="lvl"/>
          <dgm:resizeHandles val="exact"/>
        </dgm:presLayoutVars>
      </dgm:prSet>
      <dgm:spPr/>
    </dgm:pt>
    <dgm:pt modelId="{BB876353-4D83-4D81-9735-0FB77380B5B2}" type="pres">
      <dgm:prSet presAssocID="{2A9C56AD-830A-4137-9BB2-5D00557094BE}" presName="composite" presStyleCnt="0"/>
      <dgm:spPr/>
    </dgm:pt>
    <dgm:pt modelId="{81E18A55-F3AA-47E8-ACE3-CBF2DB3E5D5B}" type="pres">
      <dgm:prSet presAssocID="{2A9C56AD-830A-4137-9BB2-5D00557094BE}" presName="parTx" presStyleLbl="node1" presStyleIdx="0" presStyleCnt="2">
        <dgm:presLayoutVars>
          <dgm:chMax val="0"/>
          <dgm:chPref val="0"/>
          <dgm:bulletEnabled val="1"/>
        </dgm:presLayoutVars>
      </dgm:prSet>
      <dgm:spPr/>
    </dgm:pt>
    <dgm:pt modelId="{B8A7D486-D36F-4CBE-80BF-FB50E102D09B}" type="pres">
      <dgm:prSet presAssocID="{2A9C56AD-830A-4137-9BB2-5D00557094BE}" presName="desTx" presStyleLbl="revTx" presStyleIdx="0" presStyleCnt="2">
        <dgm:presLayoutVars>
          <dgm:bulletEnabled val="1"/>
        </dgm:presLayoutVars>
      </dgm:prSet>
      <dgm:spPr/>
    </dgm:pt>
    <dgm:pt modelId="{2E246CF4-FBFB-479C-B3D0-80C38C49E1AC}" type="pres">
      <dgm:prSet presAssocID="{E05D44E5-941D-4839-A087-D6D0F2255395}" presName="space" presStyleCnt="0"/>
      <dgm:spPr/>
    </dgm:pt>
    <dgm:pt modelId="{3F1DB619-A3BF-4C45-B05D-62473210D5D2}" type="pres">
      <dgm:prSet presAssocID="{41112702-6788-466E-8530-1986EB576537}" presName="composite" presStyleCnt="0"/>
      <dgm:spPr/>
    </dgm:pt>
    <dgm:pt modelId="{F5472490-FE6D-4DBA-AE4F-F47FF16B45DC}" type="pres">
      <dgm:prSet presAssocID="{41112702-6788-466E-8530-1986EB576537}" presName="parTx" presStyleLbl="node1" presStyleIdx="1" presStyleCnt="2">
        <dgm:presLayoutVars>
          <dgm:chMax val="0"/>
          <dgm:chPref val="0"/>
          <dgm:bulletEnabled val="1"/>
        </dgm:presLayoutVars>
      </dgm:prSet>
      <dgm:spPr/>
    </dgm:pt>
    <dgm:pt modelId="{4CA6DDA5-BF85-4A57-A1FA-85D85971875E}" type="pres">
      <dgm:prSet presAssocID="{41112702-6788-466E-8530-1986EB576537}" presName="desTx" presStyleLbl="revTx" presStyleIdx="1" presStyleCnt="2">
        <dgm:presLayoutVars>
          <dgm:bulletEnabled val="1"/>
        </dgm:presLayoutVars>
      </dgm:prSet>
      <dgm:spPr/>
    </dgm:pt>
  </dgm:ptLst>
  <dgm:cxnLst>
    <dgm:cxn modelId="{AE4D540C-6B9D-4782-AAD1-24BAB44C72D0}" type="presOf" srcId="{F392B617-4525-496D-9446-2EBC26DA1B22}" destId="{4CA6DDA5-BF85-4A57-A1FA-85D85971875E}" srcOrd="0" destOrd="2" presId="urn:microsoft.com/office/officeart/2005/8/layout/chevron1"/>
    <dgm:cxn modelId="{8BA2B611-0FF8-45D2-A3F9-88B899AA1FFC}" srcId="{2A9C56AD-830A-4137-9BB2-5D00557094BE}" destId="{9759FE82-124C-45D5-BA77-156F10727E77}" srcOrd="2" destOrd="0" parTransId="{FD138B5E-79F4-43C7-B805-17ED6B24FCAD}" sibTransId="{BCD5AB66-8EC4-4B57-AAA5-46EAC334AEE5}"/>
    <dgm:cxn modelId="{016FE511-535E-4776-A266-8C71F623F852}" type="presOf" srcId="{2A9C56AD-830A-4137-9BB2-5D00557094BE}" destId="{81E18A55-F3AA-47E8-ACE3-CBF2DB3E5D5B}" srcOrd="0" destOrd="0" presId="urn:microsoft.com/office/officeart/2005/8/layout/chevron1"/>
    <dgm:cxn modelId="{D164731A-2118-44EA-9636-2EE578F9C476}" srcId="{B70DF914-3846-4803-8757-B9A44788ED68}" destId="{2A9C56AD-830A-4137-9BB2-5D00557094BE}" srcOrd="0" destOrd="0" parTransId="{FF66C498-C68F-4D91-9354-39C1862F59DC}" sibTransId="{E05D44E5-941D-4839-A087-D6D0F2255395}"/>
    <dgm:cxn modelId="{50B59C1C-4FC7-4FC4-804A-F8F424B35895}" type="presOf" srcId="{41112702-6788-466E-8530-1986EB576537}" destId="{F5472490-FE6D-4DBA-AE4F-F47FF16B45DC}" srcOrd="0" destOrd="0" presId="urn:microsoft.com/office/officeart/2005/8/layout/chevron1"/>
    <dgm:cxn modelId="{187D8E3C-BD90-4682-A2AA-6CC5642990EC}" type="presOf" srcId="{5C6AC729-092F-42A2-95B2-FEB5A5B00341}" destId="{B8A7D486-D36F-4CBE-80BF-FB50E102D09B}" srcOrd="0" destOrd="0" presId="urn:microsoft.com/office/officeart/2005/8/layout/chevron1"/>
    <dgm:cxn modelId="{51187446-D7E5-4D92-BE82-E85C2E4DF555}" type="presOf" srcId="{11C8DAA9-3FF2-46AF-B731-8D3FCE280116}" destId="{B8A7D486-D36F-4CBE-80BF-FB50E102D09B}" srcOrd="0" destOrd="1" presId="urn:microsoft.com/office/officeart/2005/8/layout/chevron1"/>
    <dgm:cxn modelId="{F8A7AA52-5D95-4FD9-B255-EF9DE8EE8D8D}" type="presOf" srcId="{BC783A03-EC6F-4067-A1FB-50664359DDC1}" destId="{4CA6DDA5-BF85-4A57-A1FA-85D85971875E}" srcOrd="0" destOrd="0" presId="urn:microsoft.com/office/officeart/2005/8/layout/chevron1"/>
    <dgm:cxn modelId="{FF95D685-BFAF-4205-870E-8579D0E09CEC}" srcId="{B70DF914-3846-4803-8757-B9A44788ED68}" destId="{41112702-6788-466E-8530-1986EB576537}" srcOrd="1" destOrd="0" parTransId="{B42A22FA-1D8F-400F-A7FC-5C1AEE2A5028}" sibTransId="{6D6603EB-2C2A-4AC3-B009-A106A89C4606}"/>
    <dgm:cxn modelId="{69F6A3A7-CDF2-400D-B4DD-BCE82E367946}" srcId="{41112702-6788-466E-8530-1986EB576537}" destId="{BC783A03-EC6F-4067-A1FB-50664359DDC1}" srcOrd="0" destOrd="0" parTransId="{5CDC93BC-E419-4850-8C7F-ACD2ED8AA8A5}" sibTransId="{D6ADB789-1215-4691-9135-2F2BDEE667B1}"/>
    <dgm:cxn modelId="{321A4CB2-F509-4517-AF0A-E81F551A08ED}" srcId="{2A9C56AD-830A-4137-9BB2-5D00557094BE}" destId="{11C8DAA9-3FF2-46AF-B731-8D3FCE280116}" srcOrd="1" destOrd="0" parTransId="{943C6FF9-1D43-4F91-BCDE-8A0B7934CB65}" sibTransId="{926C0407-3E75-4E85-89D5-097CE95F5A8C}"/>
    <dgm:cxn modelId="{C602E0C0-2508-4F3B-85E1-2AC119B1E147}" type="presOf" srcId="{7789ADC9-5CA1-40BF-972A-12289AD6E732}" destId="{B8A7D486-D36F-4CBE-80BF-FB50E102D09B}" srcOrd="0" destOrd="3" presId="urn:microsoft.com/office/officeart/2005/8/layout/chevron1"/>
    <dgm:cxn modelId="{EA401FC7-6726-4EA8-8B20-F674B6A6EA71}" type="presOf" srcId="{B70DF914-3846-4803-8757-B9A44788ED68}" destId="{C04F124C-ABFE-442D-B559-5572B37EE560}" srcOrd="0" destOrd="0" presId="urn:microsoft.com/office/officeart/2005/8/layout/chevron1"/>
    <dgm:cxn modelId="{08912FCF-3FBB-4530-9FE8-F898CC349706}" srcId="{41112702-6788-466E-8530-1986EB576537}" destId="{2524A847-E586-4CF1-9190-093528630148}" srcOrd="1" destOrd="0" parTransId="{41F13511-EBEC-4200-9809-BD0EAF9F76AA}" sibTransId="{7C2AE04F-A044-4980-8B5D-1B0C391ECB65}"/>
    <dgm:cxn modelId="{8626F6D9-AC1F-4D55-AA47-6C2AB2CAB1BF}" srcId="{41112702-6788-466E-8530-1986EB576537}" destId="{E6318A93-2234-448D-9534-F88ED7D923E8}" srcOrd="3" destOrd="0" parTransId="{A3F697C1-B8DA-41E5-84A4-8B47B6BA2DFF}" sibTransId="{F010DA59-BFE6-4518-9861-9B905DAC7758}"/>
    <dgm:cxn modelId="{F3F539E1-7098-4138-A067-86229B42CE42}" type="presOf" srcId="{2524A847-E586-4CF1-9190-093528630148}" destId="{4CA6DDA5-BF85-4A57-A1FA-85D85971875E}" srcOrd="0" destOrd="1" presId="urn:microsoft.com/office/officeart/2005/8/layout/chevron1"/>
    <dgm:cxn modelId="{82355CEC-4B27-4883-A431-930FC9FA4032}" srcId="{2A9C56AD-830A-4137-9BB2-5D00557094BE}" destId="{7789ADC9-5CA1-40BF-972A-12289AD6E732}" srcOrd="3" destOrd="0" parTransId="{7E9A33D9-CC0C-4F73-BA5A-BAD760441082}" sibTransId="{4082ABED-A7EC-4FE5-A146-F755FEDFF074}"/>
    <dgm:cxn modelId="{D118F2EF-C377-4ED8-9106-D61673C68182}" srcId="{2A9C56AD-830A-4137-9BB2-5D00557094BE}" destId="{5C6AC729-092F-42A2-95B2-FEB5A5B00341}" srcOrd="0" destOrd="0" parTransId="{B02B02CE-97AF-4FD3-A338-7D9F2EF7BD80}" sibTransId="{83592960-BE0B-49BE-A4FF-177E4D2DD32D}"/>
    <dgm:cxn modelId="{78D94FF4-2726-4C47-959E-F6B861F33D0D}" srcId="{41112702-6788-466E-8530-1986EB576537}" destId="{F392B617-4525-496D-9446-2EBC26DA1B22}" srcOrd="2" destOrd="0" parTransId="{F48673D7-503F-471E-A6AF-FC6343B810F1}" sibTransId="{3B3EC7F4-DD79-4034-B43D-501C9F056493}"/>
    <dgm:cxn modelId="{BAEE51F9-74E6-4109-85AC-56C0A02B7423}" type="presOf" srcId="{E6318A93-2234-448D-9534-F88ED7D923E8}" destId="{4CA6DDA5-BF85-4A57-A1FA-85D85971875E}" srcOrd="0" destOrd="3" presId="urn:microsoft.com/office/officeart/2005/8/layout/chevron1"/>
    <dgm:cxn modelId="{DD58F7FA-32C9-4BB0-BFDE-B42668311765}" type="presOf" srcId="{9759FE82-124C-45D5-BA77-156F10727E77}" destId="{B8A7D486-D36F-4CBE-80BF-FB50E102D09B}" srcOrd="0" destOrd="2" presId="urn:microsoft.com/office/officeart/2005/8/layout/chevron1"/>
    <dgm:cxn modelId="{CAE22A5B-0E31-4857-ACCA-2665798F4491}" type="presParOf" srcId="{C04F124C-ABFE-442D-B559-5572B37EE560}" destId="{BB876353-4D83-4D81-9735-0FB77380B5B2}" srcOrd="0" destOrd="0" presId="urn:microsoft.com/office/officeart/2005/8/layout/chevron1"/>
    <dgm:cxn modelId="{9F714744-986E-42B9-8339-8007E9DA9FEA}" type="presParOf" srcId="{BB876353-4D83-4D81-9735-0FB77380B5B2}" destId="{81E18A55-F3AA-47E8-ACE3-CBF2DB3E5D5B}" srcOrd="0" destOrd="0" presId="urn:microsoft.com/office/officeart/2005/8/layout/chevron1"/>
    <dgm:cxn modelId="{1C10D70C-78DE-4920-B822-0D82DE3E915E}" type="presParOf" srcId="{BB876353-4D83-4D81-9735-0FB77380B5B2}" destId="{B8A7D486-D36F-4CBE-80BF-FB50E102D09B}" srcOrd="1" destOrd="0" presId="urn:microsoft.com/office/officeart/2005/8/layout/chevron1"/>
    <dgm:cxn modelId="{FA810826-0FB5-43A0-B0C1-B4E75DD1719C}" type="presParOf" srcId="{C04F124C-ABFE-442D-B559-5572B37EE560}" destId="{2E246CF4-FBFB-479C-B3D0-80C38C49E1AC}" srcOrd="1" destOrd="0" presId="urn:microsoft.com/office/officeart/2005/8/layout/chevron1"/>
    <dgm:cxn modelId="{D3E4D16C-85A9-42F7-B130-336B73F4862A}" type="presParOf" srcId="{C04F124C-ABFE-442D-B559-5572B37EE560}" destId="{3F1DB619-A3BF-4C45-B05D-62473210D5D2}" srcOrd="2" destOrd="0" presId="urn:microsoft.com/office/officeart/2005/8/layout/chevron1"/>
    <dgm:cxn modelId="{80DA2798-0CA2-429D-90D5-7B37D181A350}" type="presParOf" srcId="{3F1DB619-A3BF-4C45-B05D-62473210D5D2}" destId="{F5472490-FE6D-4DBA-AE4F-F47FF16B45DC}" srcOrd="0" destOrd="0" presId="urn:microsoft.com/office/officeart/2005/8/layout/chevron1"/>
    <dgm:cxn modelId="{700176BF-5A0C-494A-8492-9EA095F80BBD}" type="presParOf" srcId="{3F1DB619-A3BF-4C45-B05D-62473210D5D2}" destId="{4CA6DDA5-BF85-4A57-A1FA-85D85971875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18A55-F3AA-47E8-ACE3-CBF2DB3E5D5B}">
      <dsp:nvSpPr>
        <dsp:cNvPr id="0" name=""/>
        <dsp:cNvSpPr/>
      </dsp:nvSpPr>
      <dsp:spPr>
        <a:xfrm>
          <a:off x="1215" y="96279"/>
          <a:ext cx="3751683" cy="1296000"/>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Process (Compliance)</a:t>
          </a:r>
        </a:p>
      </dsp:txBody>
      <dsp:txXfrm>
        <a:off x="649215" y="96279"/>
        <a:ext cx="2455683" cy="1296000"/>
      </dsp:txXfrm>
    </dsp:sp>
    <dsp:sp modelId="{B8A7D486-D36F-4CBE-80BF-FB50E102D09B}">
      <dsp:nvSpPr>
        <dsp:cNvPr id="0" name=""/>
        <dsp:cNvSpPr/>
      </dsp:nvSpPr>
      <dsp:spPr>
        <a:xfrm>
          <a:off x="1215" y="1554279"/>
          <a:ext cx="3001346" cy="38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Captures data</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Changes data</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Introduces errors</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Example: Cost is recorded in the general ledger as an allowable charge under the provisions of the grant</a:t>
          </a:r>
        </a:p>
      </dsp:txBody>
      <dsp:txXfrm>
        <a:off x="1215" y="1554279"/>
        <a:ext cx="3001346" cy="3882937"/>
      </dsp:txXfrm>
    </dsp:sp>
    <dsp:sp modelId="{F5472490-FE6D-4DBA-AE4F-F47FF16B45DC}">
      <dsp:nvSpPr>
        <dsp:cNvPr id="0" name=""/>
        <dsp:cNvSpPr/>
      </dsp:nvSpPr>
      <dsp:spPr>
        <a:xfrm>
          <a:off x="3536899" y="96279"/>
          <a:ext cx="3751683" cy="1296000"/>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Internal Control over Compliance</a:t>
          </a:r>
        </a:p>
      </dsp:txBody>
      <dsp:txXfrm>
        <a:off x="4184899" y="96279"/>
        <a:ext cx="2455683" cy="1296000"/>
      </dsp:txXfrm>
    </dsp:sp>
    <dsp:sp modelId="{4CA6DDA5-BF85-4A57-A1FA-85D85971875E}">
      <dsp:nvSpPr>
        <dsp:cNvPr id="0" name=""/>
        <dsp:cNvSpPr/>
      </dsp:nvSpPr>
      <dsp:spPr>
        <a:xfrm>
          <a:off x="3536899" y="1554279"/>
          <a:ext cx="3001346" cy="388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Does not change data</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Prevents or detects and corrects instances of noncompliance</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Cannot introduce/generate errors</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mn-lt"/>
              <a:cs typeface="Arial" panose="020B0604020202020204" pitchFamily="34" charset="0"/>
            </a:rPr>
            <a:t>Example: Review of costs charged to grant for allowability and agreement to the GL</a:t>
          </a:r>
        </a:p>
      </dsp:txBody>
      <dsp:txXfrm>
        <a:off x="3536899" y="1554279"/>
        <a:ext cx="3001346" cy="38829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4/6/2023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348715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31160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a:t>
            </a:fld>
            <a:endParaRPr lang="en-US" dirty="0"/>
          </a:p>
        </p:txBody>
      </p:sp>
    </p:spTree>
    <p:extLst>
      <p:ext uri="{BB962C8B-B14F-4D97-AF65-F5344CB8AC3E}">
        <p14:creationId xmlns:p14="http://schemas.microsoft.com/office/powerpoint/2010/main" val="328601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37</a:t>
            </a:fld>
            <a:endParaRPr lang="en-US" dirty="0"/>
          </a:p>
        </p:txBody>
      </p:sp>
    </p:spTree>
    <p:extLst>
      <p:ext uri="{BB962C8B-B14F-4D97-AF65-F5344CB8AC3E}">
        <p14:creationId xmlns:p14="http://schemas.microsoft.com/office/powerpoint/2010/main" val="1210118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dirty="0"/>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dirty="0"/>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dirty="0"/>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dirty="0"/>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dirty="0"/>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dirty="0"/>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dirty="0"/>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287741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dirty="0"/>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o.gov/products/gao-14-704g" TargetMode="External"/><Relationship Id="rId2" Type="http://schemas.openxmlformats.org/officeDocument/2006/relationships/hyperlink" Target="https://www.coso.org/Shared%20Documents/Framework-Executive-Summary.pdf" TargetMode="External"/><Relationship Id="rId1" Type="http://schemas.openxmlformats.org/officeDocument/2006/relationships/slideLayout" Target="../slideLayouts/slideLayout6.xml"/><Relationship Id="rId4" Type="http://schemas.openxmlformats.org/officeDocument/2006/relationships/hyperlink" Target="https://doa.wi.gov/budget/14-01%20Internal%20Control%20Plan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a:bodyPr>
          <a:lstStyle/>
          <a:p>
            <a:r>
              <a:rPr lang="en-US" dirty="0"/>
              <a:t>Internal Controls Overview</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April 6, 2023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3"/>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4"/>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13390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Uniform Guidance Requirements of </a:t>
            </a:r>
            <a:br>
              <a:rPr lang="en-US" dirty="0"/>
            </a:br>
            <a:r>
              <a:rPr lang="en-US" dirty="0"/>
              <a:t>Internal Controls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10</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pPr marL="0" indent="0">
              <a:buNone/>
            </a:pPr>
            <a:r>
              <a:rPr lang="en-US" b="1" dirty="0"/>
              <a:t>200.303</a:t>
            </a:r>
            <a:r>
              <a:rPr lang="en-US" dirty="0"/>
              <a:t> – A non-federal entity must:</a:t>
            </a:r>
          </a:p>
          <a:p>
            <a:r>
              <a:rPr lang="en-US" dirty="0"/>
              <a:t>Establish and maintain effective internal control over federal awards</a:t>
            </a:r>
          </a:p>
          <a:p>
            <a:r>
              <a:rPr lang="en-US" dirty="0"/>
              <a:t>Comply with laws and terms and conditions of award</a:t>
            </a:r>
          </a:p>
          <a:p>
            <a:r>
              <a:rPr lang="en-US" dirty="0"/>
              <a:t>Evaluate (risk assessment) and monitor compliance </a:t>
            </a:r>
          </a:p>
          <a:p>
            <a:r>
              <a:rPr lang="en-US" dirty="0"/>
              <a:t>Take actions when there are instances of noncompliance</a:t>
            </a:r>
          </a:p>
          <a:p>
            <a:r>
              <a:rPr lang="en-US" dirty="0"/>
              <a:t>Make reasonable effort to safeguard PII</a:t>
            </a:r>
          </a:p>
          <a:p>
            <a:endParaRPr lang="en-US" dirty="0"/>
          </a:p>
        </p:txBody>
      </p:sp>
      <p:pic>
        <p:nvPicPr>
          <p:cNvPr id="5" name="Picture 4">
            <a:extLst>
              <a:ext uri="{FF2B5EF4-FFF2-40B4-BE49-F238E27FC236}">
                <a16:creationId xmlns:a16="http://schemas.microsoft.com/office/drawing/2014/main" id="{8B5FDD36-7CD2-4AA6-B1E8-E347E6E0706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0980618" y="532892"/>
            <a:ext cx="509017" cy="509017"/>
          </a:xfrm>
          <a:prstGeom prst="rect">
            <a:avLst/>
          </a:prstGeom>
        </p:spPr>
      </p:pic>
      <p:sp>
        <p:nvSpPr>
          <p:cNvPr id="6" name="TextBox 5">
            <a:extLst>
              <a:ext uri="{FF2B5EF4-FFF2-40B4-BE49-F238E27FC236}">
                <a16:creationId xmlns:a16="http://schemas.microsoft.com/office/drawing/2014/main" id="{C49EAE2C-43CA-43CF-A45B-4BFCE49678D9}"/>
              </a:ext>
            </a:extLst>
          </p:cNvPr>
          <p:cNvSpPr txBox="1"/>
          <p:nvPr/>
        </p:nvSpPr>
        <p:spPr>
          <a:xfrm>
            <a:off x="8269357" y="5309503"/>
            <a:ext cx="3220278" cy="1477328"/>
          </a:xfrm>
          <a:prstGeom prst="rect">
            <a:avLst/>
          </a:prstGeom>
          <a:noFill/>
        </p:spPr>
        <p:txBody>
          <a:bodyPr wrap="square" rtlCol="0">
            <a:spAutoFit/>
          </a:bodyPr>
          <a:lstStyle/>
          <a:p>
            <a:r>
              <a:rPr lang="en-US" dirty="0">
                <a:solidFill>
                  <a:srgbClr val="FF0000"/>
                </a:solidFill>
              </a:rPr>
              <a:t>Uniform Guidance does not apply to DOA Grantees for these awards but could apply to your entity depending on your Grant Portfolio</a:t>
            </a:r>
          </a:p>
        </p:txBody>
      </p:sp>
    </p:spTree>
    <p:extLst>
      <p:ext uri="{BB962C8B-B14F-4D97-AF65-F5344CB8AC3E}">
        <p14:creationId xmlns:p14="http://schemas.microsoft.com/office/powerpoint/2010/main" val="231394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81D6-AC45-8F97-B46B-E040C9FFDB02}"/>
              </a:ext>
            </a:extLst>
          </p:cNvPr>
          <p:cNvSpPr>
            <a:spLocks noGrp="1"/>
          </p:cNvSpPr>
          <p:nvPr>
            <p:ph type="title"/>
          </p:nvPr>
        </p:nvSpPr>
        <p:spPr/>
        <p:txBody>
          <a:bodyPr/>
          <a:lstStyle/>
          <a:p>
            <a:r>
              <a:rPr lang="en-US" dirty="0"/>
              <a:t>Uniform Guidance Section 2 CFR 200.303 of Internal Controls </a:t>
            </a:r>
          </a:p>
        </p:txBody>
      </p:sp>
      <p:sp>
        <p:nvSpPr>
          <p:cNvPr id="3" name="Slide Number Placeholder 2">
            <a:extLst>
              <a:ext uri="{FF2B5EF4-FFF2-40B4-BE49-F238E27FC236}">
                <a16:creationId xmlns:a16="http://schemas.microsoft.com/office/drawing/2014/main" id="{9FE2EE13-0171-FE89-7F38-5818E535E178}"/>
              </a:ext>
            </a:extLst>
          </p:cNvPr>
          <p:cNvSpPr>
            <a:spLocks noGrp="1"/>
          </p:cNvSpPr>
          <p:nvPr>
            <p:ph type="sldNum" sz="quarter" idx="12"/>
          </p:nvPr>
        </p:nvSpPr>
        <p:spPr/>
        <p:txBody>
          <a:bodyPr/>
          <a:lstStyle/>
          <a:p>
            <a:fld id="{B212C38A-D241-7041-9EFC-6446870ABFAA}" type="slidenum">
              <a:rPr lang="en-US" smtClean="0"/>
              <a:t>11</a:t>
            </a:fld>
            <a:endParaRPr lang="en-US" dirty="0"/>
          </a:p>
        </p:txBody>
      </p:sp>
      <p:sp>
        <p:nvSpPr>
          <p:cNvPr id="4" name="Content Placeholder 3">
            <a:extLst>
              <a:ext uri="{FF2B5EF4-FFF2-40B4-BE49-F238E27FC236}">
                <a16:creationId xmlns:a16="http://schemas.microsoft.com/office/drawing/2014/main" id="{9286E565-5801-BD27-8A38-F539E1F2BCD4}"/>
              </a:ext>
            </a:extLst>
          </p:cNvPr>
          <p:cNvSpPr>
            <a:spLocks noGrp="1"/>
          </p:cNvSpPr>
          <p:nvPr>
            <p:ph idx="1"/>
          </p:nvPr>
        </p:nvSpPr>
        <p:spPr/>
        <p:txBody>
          <a:bodyPr/>
          <a:lstStyle/>
          <a:p>
            <a:r>
              <a:rPr lang="en-US" dirty="0"/>
              <a:t>Could be used as a best practice to satisfy the requirements for DOA grantees</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8596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Regulatory Requirements over Internal Controls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12</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pPr marL="0" indent="0">
              <a:buNone/>
            </a:pPr>
            <a:r>
              <a:rPr lang="en-US" b="1" dirty="0"/>
              <a:t>Federal Managers’ Financial Integrity Act</a:t>
            </a:r>
            <a:r>
              <a:rPr lang="en-US" dirty="0"/>
              <a:t>:</a:t>
            </a:r>
          </a:p>
          <a:p>
            <a:r>
              <a:rPr lang="en-US" dirty="0"/>
              <a:t>Requires agencies to establish system that complies with internal control standards established by GAO</a:t>
            </a:r>
          </a:p>
          <a:p>
            <a:pPr marL="0" indent="0">
              <a:buNone/>
            </a:pPr>
            <a:r>
              <a:rPr lang="en-US" b="1" dirty="0"/>
              <a:t>Government Performance and Results Act of 1993</a:t>
            </a:r>
            <a:r>
              <a:rPr lang="en-US" dirty="0"/>
              <a:t>:</a:t>
            </a:r>
          </a:p>
          <a:p>
            <a:r>
              <a:rPr lang="en-US" dirty="0"/>
              <a:t>Requires agencies to engage in performance management tasks</a:t>
            </a:r>
          </a:p>
          <a:p>
            <a:endParaRPr lang="en-US" dirty="0"/>
          </a:p>
        </p:txBody>
      </p:sp>
      <p:pic>
        <p:nvPicPr>
          <p:cNvPr id="5" name="Picture 4">
            <a:extLst>
              <a:ext uri="{FF2B5EF4-FFF2-40B4-BE49-F238E27FC236}">
                <a16:creationId xmlns:a16="http://schemas.microsoft.com/office/drawing/2014/main" id="{8B5FDD36-7CD2-4AA6-B1E8-E347E6E0706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028631" y="541411"/>
            <a:ext cx="509017" cy="509017"/>
          </a:xfrm>
          <a:prstGeom prst="rect">
            <a:avLst/>
          </a:prstGeom>
        </p:spPr>
      </p:pic>
    </p:spTree>
    <p:extLst>
      <p:ext uri="{BB962C8B-B14F-4D97-AF65-F5344CB8AC3E}">
        <p14:creationId xmlns:p14="http://schemas.microsoft.com/office/powerpoint/2010/main" val="171166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Regulatory Requirements over Internal Controls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13</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pPr marL="0" indent="0">
              <a:buNone/>
            </a:pPr>
            <a:r>
              <a:rPr lang="en-US" b="1" dirty="0"/>
              <a:t>Sarbanes-Oxley Act of 2002:</a:t>
            </a:r>
          </a:p>
          <a:p>
            <a:r>
              <a:rPr lang="en-US" dirty="0"/>
              <a:t>Designed to increase accountability and encourage ethical behavior in financial reporting</a:t>
            </a:r>
          </a:p>
          <a:p>
            <a:pPr marL="0" indent="0">
              <a:buNone/>
            </a:pPr>
            <a:r>
              <a:rPr lang="en-US" b="1" dirty="0"/>
              <a:t>OMB Circular A-123:</a:t>
            </a:r>
          </a:p>
          <a:p>
            <a:r>
              <a:rPr lang="en-US" dirty="0"/>
              <a:t>Mandates the establishment of controls over fraud risk in grant programs</a:t>
            </a:r>
          </a:p>
        </p:txBody>
      </p:sp>
      <p:pic>
        <p:nvPicPr>
          <p:cNvPr id="5" name="Picture 4">
            <a:extLst>
              <a:ext uri="{FF2B5EF4-FFF2-40B4-BE49-F238E27FC236}">
                <a16:creationId xmlns:a16="http://schemas.microsoft.com/office/drawing/2014/main" id="{8B5FDD36-7CD2-4AA6-B1E8-E347E6E0706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081892" y="532892"/>
            <a:ext cx="509017" cy="509017"/>
          </a:xfrm>
          <a:prstGeom prst="rect">
            <a:avLst/>
          </a:prstGeom>
        </p:spPr>
      </p:pic>
    </p:spTree>
    <p:extLst>
      <p:ext uri="{BB962C8B-B14F-4D97-AF65-F5344CB8AC3E}">
        <p14:creationId xmlns:p14="http://schemas.microsoft.com/office/powerpoint/2010/main" val="42972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A2AFC1-36A2-4E1E-A100-9C09A198F49D}"/>
              </a:ext>
            </a:extLst>
          </p:cNvPr>
          <p:cNvSpPr>
            <a:spLocks noGrp="1"/>
          </p:cNvSpPr>
          <p:nvPr>
            <p:ph type="title"/>
          </p:nvPr>
        </p:nvSpPr>
        <p:spPr>
          <a:xfrm>
            <a:off x="312724" y="2633031"/>
            <a:ext cx="3197013" cy="2886420"/>
          </a:xfrm>
        </p:spPr>
        <p:txBody>
          <a:bodyPr vert="horz" lIns="91440" tIns="45720" rIns="91440" bIns="45720" rtlCol="0" anchor="t">
            <a:normAutofit/>
          </a:bodyPr>
          <a:lstStyle/>
          <a:p>
            <a:pPr algn="ctr"/>
            <a:r>
              <a:rPr lang="en-US" sz="4800" kern="1200" dirty="0">
                <a:latin typeface="+mj-lt"/>
                <a:ea typeface="+mj-ea"/>
                <a:cs typeface="+mj-cs"/>
              </a:rPr>
              <a:t>Process </a:t>
            </a:r>
            <a:r>
              <a:rPr lang="en-US" sz="4800" dirty="0">
                <a:latin typeface="+mj-lt"/>
                <a:cs typeface="+mj-cs"/>
              </a:rPr>
              <a:t>Versus</a:t>
            </a:r>
            <a:r>
              <a:rPr lang="en-US" sz="4800" kern="1200" dirty="0">
                <a:latin typeface="+mj-lt"/>
                <a:ea typeface="+mj-ea"/>
                <a:cs typeface="+mj-cs"/>
              </a:rPr>
              <a:t> Internal Control</a:t>
            </a:r>
          </a:p>
        </p:txBody>
      </p:sp>
      <p:pic>
        <p:nvPicPr>
          <p:cNvPr id="5" name="Picture 4">
            <a:extLst>
              <a:ext uri="{FF2B5EF4-FFF2-40B4-BE49-F238E27FC236}">
                <a16:creationId xmlns:a16="http://schemas.microsoft.com/office/drawing/2014/main" id="{14CD9E6B-2858-40AD-9AAA-D4EC3C755DD3}"/>
              </a:ext>
            </a:extLst>
          </p:cNvPr>
          <p:cNvPicPr>
            <a:picLocks noChangeAspect="1"/>
          </p:cNvPicPr>
          <p:nvPr/>
        </p:nvPicPr>
        <p:blipFill>
          <a:blip r:embed="rId2">
            <a:extLst>
              <a:ext uri="{28A0092B-C50C-407E-A947-70E740481C1C}">
                <a14:useLocalDpi xmlns:a14="http://schemas.microsoft.com/office/drawing/2010/main"/>
              </a:ext>
            </a:extLst>
          </a:blip>
          <a:stretch/>
        </p:blipFill>
        <p:spPr>
          <a:xfrm>
            <a:off x="1454030" y="1259682"/>
            <a:ext cx="914400" cy="914400"/>
          </a:xfrm>
          <a:prstGeom prst="rect">
            <a:avLst/>
          </a:prstGeom>
        </p:spPr>
      </p:pic>
      <p:graphicFrame>
        <p:nvGraphicFramePr>
          <p:cNvPr id="7" name="Diagram 6">
            <a:extLst>
              <a:ext uri="{FF2B5EF4-FFF2-40B4-BE49-F238E27FC236}">
                <a16:creationId xmlns:a16="http://schemas.microsoft.com/office/drawing/2014/main" id="{C8739423-929F-4E59-B456-DC99EB36178C}"/>
              </a:ext>
            </a:extLst>
          </p:cNvPr>
          <p:cNvGraphicFramePr/>
          <p:nvPr>
            <p:extLst>
              <p:ext uri="{D42A27DB-BD31-4B8C-83A1-F6EECF244321}">
                <p14:modId xmlns:p14="http://schemas.microsoft.com/office/powerpoint/2010/main" val="3149382501"/>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a:extLst>
              <a:ext uri="{FF2B5EF4-FFF2-40B4-BE49-F238E27FC236}">
                <a16:creationId xmlns:a16="http://schemas.microsoft.com/office/drawing/2014/main" id="{B55FA14C-ACD3-4F41-AFC2-4321247E0C3D}"/>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14</a:t>
            </a:fld>
            <a:endParaRPr lang="en-US" dirty="0"/>
          </a:p>
        </p:txBody>
      </p:sp>
    </p:spTree>
    <p:extLst>
      <p:ext uri="{BB962C8B-B14F-4D97-AF65-F5344CB8AC3E}">
        <p14:creationId xmlns:p14="http://schemas.microsoft.com/office/powerpoint/2010/main" val="28898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93C46C-3CAD-8634-292E-9F5A8BB10D48}"/>
              </a:ext>
            </a:extLst>
          </p:cNvPr>
          <p:cNvSpPr>
            <a:spLocks noGrp="1"/>
          </p:cNvSpPr>
          <p:nvPr>
            <p:ph type="sldNum" sz="quarter" idx="12"/>
          </p:nvPr>
        </p:nvSpPr>
        <p:spPr/>
        <p:txBody>
          <a:bodyPr/>
          <a:lstStyle/>
          <a:p>
            <a:fld id="{B212C38A-D241-7041-9EFC-6446870ABFAA}" type="slidenum">
              <a:rPr lang="en-US" smtClean="0"/>
              <a:t>15</a:t>
            </a:fld>
            <a:endParaRPr lang="en-US" dirty="0"/>
          </a:p>
        </p:txBody>
      </p:sp>
      <p:sp>
        <p:nvSpPr>
          <p:cNvPr id="4" name="Content Placeholder 3">
            <a:extLst>
              <a:ext uri="{FF2B5EF4-FFF2-40B4-BE49-F238E27FC236}">
                <a16:creationId xmlns:a16="http://schemas.microsoft.com/office/drawing/2014/main" id="{0C5C1502-850D-B66E-8E61-699C5EAEC3A0}"/>
              </a:ext>
            </a:extLst>
          </p:cNvPr>
          <p:cNvSpPr>
            <a:spLocks noGrp="1"/>
          </p:cNvSpPr>
          <p:nvPr>
            <p:ph idx="1"/>
          </p:nvPr>
        </p:nvSpPr>
        <p:spPr/>
        <p:txBody>
          <a:bodyPr>
            <a:normAutofit fontScale="92500" lnSpcReduction="10000"/>
          </a:bodyPr>
          <a:lstStyle/>
          <a:p>
            <a:r>
              <a:rPr lang="en-US" dirty="0"/>
              <a:t>General characteristics of satisfactory internal controls over financial reporting:</a:t>
            </a:r>
          </a:p>
          <a:p>
            <a:pPr lvl="1"/>
            <a:r>
              <a:rPr lang="en-US" dirty="0"/>
              <a:t>Policies and procedures that provide for appropriate segregation of duties to reduce the likelihood that deliberate fraud can occur</a:t>
            </a:r>
          </a:p>
          <a:p>
            <a:pPr lvl="1"/>
            <a:r>
              <a:rPr lang="en-US" dirty="0"/>
              <a:t>Personnel qualified to perform their assigned responsibilities</a:t>
            </a:r>
          </a:p>
          <a:p>
            <a:pPr lvl="1"/>
            <a:r>
              <a:rPr lang="en-US" dirty="0"/>
              <a:t>Sound practices to be followed by personnel in performing their duties and functions</a:t>
            </a:r>
          </a:p>
          <a:p>
            <a:pPr lvl="1"/>
            <a:r>
              <a:rPr lang="en-US" dirty="0"/>
              <a:t>A system that ensures proper authorization and recording procedures for financial transactions</a:t>
            </a:r>
          </a:p>
          <a:p>
            <a:endParaRPr lang="en-US" dirty="0"/>
          </a:p>
        </p:txBody>
      </p:sp>
      <p:sp>
        <p:nvSpPr>
          <p:cNvPr id="5" name="Content Placeholder 4">
            <a:extLst>
              <a:ext uri="{FF2B5EF4-FFF2-40B4-BE49-F238E27FC236}">
                <a16:creationId xmlns:a16="http://schemas.microsoft.com/office/drawing/2014/main" id="{5E73780E-5C57-E5B3-2B37-4995D9B686A0}"/>
              </a:ext>
            </a:extLst>
          </p:cNvPr>
          <p:cNvSpPr>
            <a:spLocks noGrp="1"/>
          </p:cNvSpPr>
          <p:nvPr>
            <p:ph idx="13"/>
          </p:nvPr>
        </p:nvSpPr>
        <p:spPr/>
        <p:txBody>
          <a:bodyPr>
            <a:normAutofit/>
          </a:bodyPr>
          <a:lstStyle/>
          <a:p>
            <a:r>
              <a:rPr lang="en-US" sz="3600" dirty="0"/>
              <a:t>Do you have a Strong Control Environment?  </a:t>
            </a:r>
          </a:p>
        </p:txBody>
      </p:sp>
      <p:pic>
        <p:nvPicPr>
          <p:cNvPr id="6" name="Picture 5">
            <a:extLst>
              <a:ext uri="{FF2B5EF4-FFF2-40B4-BE49-F238E27FC236}">
                <a16:creationId xmlns:a16="http://schemas.microsoft.com/office/drawing/2014/main" id="{A7597182-C7D2-4F9C-90CC-108C6A0C71F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519708" y="3174491"/>
            <a:ext cx="509017" cy="509017"/>
          </a:xfrm>
          <a:prstGeom prst="rect">
            <a:avLst/>
          </a:prstGeom>
        </p:spPr>
      </p:pic>
    </p:spTree>
    <p:extLst>
      <p:ext uri="{BB962C8B-B14F-4D97-AF65-F5344CB8AC3E}">
        <p14:creationId xmlns:p14="http://schemas.microsoft.com/office/powerpoint/2010/main" val="196017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Importance of Internal Controls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16</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pPr lvl="1">
              <a:buFont typeface="Wingdings" panose="05000000000000000000" pitchFamily="2" charset="2"/>
              <a:buChar char="§"/>
            </a:pPr>
            <a:r>
              <a:rPr lang="en-US" dirty="0"/>
              <a:t>Safeguard assets</a:t>
            </a:r>
          </a:p>
          <a:p>
            <a:pPr lvl="1">
              <a:buFont typeface="Wingdings" panose="05000000000000000000" pitchFamily="2" charset="2"/>
              <a:buChar char="§"/>
            </a:pPr>
            <a:r>
              <a:rPr lang="en-US" dirty="0"/>
              <a:t>Protect employees</a:t>
            </a:r>
          </a:p>
          <a:p>
            <a:pPr lvl="1">
              <a:buFont typeface="Wingdings" panose="05000000000000000000" pitchFamily="2" charset="2"/>
              <a:buChar char="§"/>
            </a:pPr>
            <a:r>
              <a:rPr lang="en-US" dirty="0"/>
              <a:t>Provide more accurate financial statements</a:t>
            </a:r>
          </a:p>
          <a:p>
            <a:pPr lvl="1">
              <a:buFont typeface="Wingdings" panose="05000000000000000000" pitchFamily="2" charset="2"/>
              <a:buChar char="§"/>
            </a:pPr>
            <a:r>
              <a:rPr lang="en-US" dirty="0"/>
              <a:t>Compliance with laws and regulations</a:t>
            </a:r>
          </a:p>
          <a:p>
            <a:pPr lvl="1">
              <a:buFont typeface="Wingdings" panose="05000000000000000000" pitchFamily="2" charset="2"/>
              <a:buChar char="§"/>
            </a:pPr>
            <a:r>
              <a:rPr lang="en-US" dirty="0"/>
              <a:t>Reduce risk of de-obligation of federal funds</a:t>
            </a:r>
          </a:p>
          <a:p>
            <a:pPr lvl="1">
              <a:buFont typeface="Wingdings" panose="05000000000000000000" pitchFamily="2" charset="2"/>
              <a:buChar char="§"/>
            </a:pPr>
            <a:r>
              <a:rPr lang="en-US" dirty="0"/>
              <a:t>Reduces risk of fraud, waste, and abuse</a:t>
            </a:r>
          </a:p>
          <a:p>
            <a:endParaRPr lang="en-US" dirty="0"/>
          </a:p>
        </p:txBody>
      </p:sp>
      <p:pic>
        <p:nvPicPr>
          <p:cNvPr id="6" name="Picture 5">
            <a:extLst>
              <a:ext uri="{FF2B5EF4-FFF2-40B4-BE49-F238E27FC236}">
                <a16:creationId xmlns:a16="http://schemas.microsoft.com/office/drawing/2014/main" id="{51AF0874-BE61-472D-8AD0-D6410335C62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192201" y="532892"/>
            <a:ext cx="509017" cy="509017"/>
          </a:xfrm>
          <a:prstGeom prst="rect">
            <a:avLst/>
          </a:prstGeom>
        </p:spPr>
      </p:pic>
    </p:spTree>
    <p:extLst>
      <p:ext uri="{BB962C8B-B14F-4D97-AF65-F5344CB8AC3E}">
        <p14:creationId xmlns:p14="http://schemas.microsoft.com/office/powerpoint/2010/main" val="21864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Fraud, Waste, &amp; Abuse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17</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fontScale="92500" lnSpcReduction="20000"/>
          </a:bodyPr>
          <a:lstStyle/>
          <a:p>
            <a:r>
              <a:rPr lang="en-US" dirty="0"/>
              <a:t>Fraud – Attempt to obtain something of value through willful misrepresentation	</a:t>
            </a:r>
          </a:p>
          <a:p>
            <a:pPr lvl="2">
              <a:buFont typeface="Arial" panose="020B0604020202020204" pitchFamily="34" charset="0"/>
              <a:buChar char="•"/>
            </a:pPr>
            <a:r>
              <a:rPr lang="en-US" dirty="0"/>
              <a:t>Example: Underreporting income to receive federal subsidies</a:t>
            </a:r>
          </a:p>
          <a:p>
            <a:r>
              <a:rPr lang="en-US" dirty="0"/>
              <a:t>Waste – Squandering money and resources, even if not explicitly illegal</a:t>
            </a:r>
          </a:p>
          <a:p>
            <a:pPr lvl="2">
              <a:buFont typeface="Arial" panose="020B0604020202020204" pitchFamily="34" charset="0"/>
              <a:buChar char="•"/>
            </a:pPr>
            <a:r>
              <a:rPr lang="en-US" dirty="0"/>
              <a:t>Example: Excessive prices for government purchases (like $500 screwdrivers)</a:t>
            </a:r>
          </a:p>
          <a:p>
            <a:r>
              <a:rPr lang="en-US" dirty="0"/>
              <a:t>Abuse – Behaving improperly or unreasonably or misusing one’s position or authority</a:t>
            </a:r>
          </a:p>
          <a:p>
            <a:pPr lvl="2">
              <a:buFont typeface="Arial" panose="020B0604020202020204" pitchFamily="34" charset="0"/>
              <a:buChar char="•"/>
            </a:pPr>
            <a:r>
              <a:rPr lang="en-US" dirty="0"/>
              <a:t>Example: Requesting staff to perform personal errands or work tasks for a supervisor or manager</a:t>
            </a:r>
          </a:p>
        </p:txBody>
      </p:sp>
      <p:pic>
        <p:nvPicPr>
          <p:cNvPr id="7" name="Picture 6">
            <a:extLst>
              <a:ext uri="{FF2B5EF4-FFF2-40B4-BE49-F238E27FC236}">
                <a16:creationId xmlns:a16="http://schemas.microsoft.com/office/drawing/2014/main" id="{3643B6B4-7627-45EE-BC3C-20D1829BC11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373036" y="349885"/>
            <a:ext cx="758026" cy="758026"/>
          </a:xfrm>
          <a:prstGeom prst="rect">
            <a:avLst/>
          </a:prstGeom>
        </p:spPr>
      </p:pic>
    </p:spTree>
    <p:extLst>
      <p:ext uri="{BB962C8B-B14F-4D97-AF65-F5344CB8AC3E}">
        <p14:creationId xmlns:p14="http://schemas.microsoft.com/office/powerpoint/2010/main" val="362249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Deterring Fraud, Waste, &amp; Abuse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r>
              <a:rPr lang="en-US" dirty="0"/>
              <a:t>Organizations cannot eliminate all risks of fraud, waste, and abuse, but the risk can be reduced using internal controls</a:t>
            </a:r>
          </a:p>
          <a:p>
            <a:r>
              <a:rPr lang="en-US" dirty="0"/>
              <a:t>Internal controls:</a:t>
            </a:r>
          </a:p>
          <a:p>
            <a:pPr lvl="2">
              <a:buFont typeface="Arial" panose="020B0604020202020204" pitchFamily="34" charset="0"/>
              <a:buChar char="•"/>
            </a:pPr>
            <a:r>
              <a:rPr lang="en-US" dirty="0"/>
              <a:t>Prevent fraud, waste, and abuse</a:t>
            </a:r>
          </a:p>
          <a:p>
            <a:pPr lvl="2">
              <a:buFont typeface="Arial" panose="020B0604020202020204" pitchFamily="34" charset="0"/>
              <a:buChar char="•"/>
            </a:pPr>
            <a:r>
              <a:rPr lang="en-US" dirty="0"/>
              <a:t>Detect them when fraud, waste, and abuse occur</a:t>
            </a:r>
          </a:p>
          <a:p>
            <a:pPr lvl="2">
              <a:buFont typeface="Arial" panose="020B0604020202020204" pitchFamily="34" charset="0"/>
              <a:buChar char="•"/>
            </a:pPr>
            <a:r>
              <a:rPr lang="en-US" dirty="0"/>
              <a:t>Mitigate the impacts of fraud, waste, </a:t>
            </a:r>
            <a:r>
              <a:rPr lang="en-US"/>
              <a:t>and abuse</a:t>
            </a:r>
            <a:endParaRPr lang="en-US" dirty="0"/>
          </a:p>
          <a:p>
            <a:endParaRPr lang="en-US" dirty="0"/>
          </a:p>
          <a:p>
            <a:pPr marL="0" indent="0">
              <a:buNone/>
            </a:pPr>
            <a:endParaRPr lang="en-US" dirty="0"/>
          </a:p>
        </p:txBody>
      </p:sp>
      <p:pic>
        <p:nvPicPr>
          <p:cNvPr id="7" name="Picture 6">
            <a:extLst>
              <a:ext uri="{FF2B5EF4-FFF2-40B4-BE49-F238E27FC236}">
                <a16:creationId xmlns:a16="http://schemas.microsoft.com/office/drawing/2014/main" id="{174AE11C-6820-407C-AD68-7839B5DBE5A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270274" y="349885"/>
            <a:ext cx="895464" cy="895464"/>
          </a:xfrm>
          <a:prstGeom prst="rect">
            <a:avLst/>
          </a:prstGeom>
        </p:spPr>
      </p:pic>
    </p:spTree>
    <p:extLst>
      <p:ext uri="{BB962C8B-B14F-4D97-AF65-F5344CB8AC3E}">
        <p14:creationId xmlns:p14="http://schemas.microsoft.com/office/powerpoint/2010/main" val="228486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B3D0-B812-468B-ACCB-6135116CD835}"/>
              </a:ext>
            </a:extLst>
          </p:cNvPr>
          <p:cNvSpPr>
            <a:spLocks noGrp="1"/>
          </p:cNvSpPr>
          <p:nvPr>
            <p:ph type="title"/>
          </p:nvPr>
        </p:nvSpPr>
        <p:spPr/>
        <p:txBody>
          <a:bodyPr/>
          <a:lstStyle/>
          <a:p>
            <a:r>
              <a:rPr lang="en-US" dirty="0"/>
              <a:t>Internal Control Standards</a:t>
            </a:r>
          </a:p>
        </p:txBody>
      </p:sp>
      <p:sp>
        <p:nvSpPr>
          <p:cNvPr id="3" name="Slide Number Placeholder 2">
            <a:extLst>
              <a:ext uri="{FF2B5EF4-FFF2-40B4-BE49-F238E27FC236}">
                <a16:creationId xmlns:a16="http://schemas.microsoft.com/office/drawing/2014/main" id="{42B8B20C-1288-42C0-8B0B-0D2975A3E505}"/>
              </a:ext>
            </a:extLst>
          </p:cNvPr>
          <p:cNvSpPr>
            <a:spLocks noGrp="1"/>
          </p:cNvSpPr>
          <p:nvPr>
            <p:ph type="sldNum" sz="quarter" idx="12"/>
          </p:nvPr>
        </p:nvSpPr>
        <p:spPr/>
        <p:txBody>
          <a:bodyPr/>
          <a:lstStyle/>
          <a:p>
            <a:fld id="{B212C38A-D241-7041-9EFC-6446870ABFAA}" type="slidenum">
              <a:rPr lang="en-US" smtClean="0"/>
              <a:t>19</a:t>
            </a:fld>
            <a:endParaRPr lang="en-US" dirty="0"/>
          </a:p>
        </p:txBody>
      </p:sp>
      <p:sp>
        <p:nvSpPr>
          <p:cNvPr id="4" name="Content Placeholder 3">
            <a:extLst>
              <a:ext uri="{FF2B5EF4-FFF2-40B4-BE49-F238E27FC236}">
                <a16:creationId xmlns:a16="http://schemas.microsoft.com/office/drawing/2014/main" id="{403ED828-F91D-418A-A4CA-47E4E8E34AA2}"/>
              </a:ext>
            </a:extLst>
          </p:cNvPr>
          <p:cNvSpPr>
            <a:spLocks noGrp="1"/>
          </p:cNvSpPr>
          <p:nvPr>
            <p:ph idx="1"/>
          </p:nvPr>
        </p:nvSpPr>
        <p:spPr/>
        <p:txBody>
          <a:bodyPr>
            <a:normAutofit fontScale="92500" lnSpcReduction="10000"/>
          </a:bodyPr>
          <a:lstStyle/>
          <a:p>
            <a:r>
              <a:rPr lang="en-US" dirty="0">
                <a:hlinkClick r:id="rId2"/>
              </a:rPr>
              <a:t>COSO Framework </a:t>
            </a:r>
            <a:r>
              <a:rPr lang="en-US" dirty="0"/>
              <a:t>– Designed by the Committee of Sponsoring Organizations of the Treadway Commission (COSO)</a:t>
            </a:r>
          </a:p>
          <a:p>
            <a:pPr lvl="1"/>
            <a:r>
              <a:rPr lang="en-US" dirty="0"/>
              <a:t>Standards are used primarily by publicly traded companies but can be used by any size organization</a:t>
            </a:r>
          </a:p>
          <a:p>
            <a:pPr lvl="1"/>
            <a:r>
              <a:rPr lang="en-US" dirty="0"/>
              <a:t>Broadly applicable to different industries</a:t>
            </a:r>
          </a:p>
          <a:p>
            <a:r>
              <a:rPr lang="en-US" dirty="0">
                <a:hlinkClick r:id="rId3"/>
              </a:rPr>
              <a:t>Greenbook</a:t>
            </a:r>
            <a:r>
              <a:rPr lang="en-US" dirty="0"/>
              <a:t> – Designed by the Government Accountability Office (GAO)</a:t>
            </a:r>
          </a:p>
          <a:p>
            <a:pPr lvl="1"/>
            <a:r>
              <a:rPr lang="en-US" dirty="0"/>
              <a:t>Standards designed for Federal Agencies </a:t>
            </a:r>
          </a:p>
          <a:p>
            <a:pPr lvl="1"/>
            <a:r>
              <a:rPr lang="en-US" dirty="0"/>
              <a:t>Can be adopted by state, local, and nonprofit entities</a:t>
            </a:r>
          </a:p>
          <a:p>
            <a:pPr lvl="1"/>
            <a:r>
              <a:rPr lang="en-US" dirty="0"/>
              <a:t>Adapts principles of COSO for a government context</a:t>
            </a:r>
          </a:p>
          <a:p>
            <a:endParaRPr lang="en-US" dirty="0"/>
          </a:p>
        </p:txBody>
      </p:sp>
      <p:sp>
        <p:nvSpPr>
          <p:cNvPr id="5" name="TextBox 4">
            <a:extLst>
              <a:ext uri="{FF2B5EF4-FFF2-40B4-BE49-F238E27FC236}">
                <a16:creationId xmlns:a16="http://schemas.microsoft.com/office/drawing/2014/main" id="{A1EA6851-EF5C-4CAA-A090-1186BDE4AFA0}"/>
              </a:ext>
            </a:extLst>
          </p:cNvPr>
          <p:cNvSpPr txBox="1"/>
          <p:nvPr/>
        </p:nvSpPr>
        <p:spPr>
          <a:xfrm rot="10800000" flipV="1">
            <a:off x="9154158" y="4892288"/>
            <a:ext cx="3037841" cy="1477328"/>
          </a:xfrm>
          <a:prstGeom prst="rect">
            <a:avLst/>
          </a:prstGeom>
          <a:noFill/>
        </p:spPr>
        <p:txBody>
          <a:bodyPr wrap="square" rtlCol="0">
            <a:spAutoFit/>
          </a:bodyPr>
          <a:lstStyle/>
          <a:p>
            <a:r>
              <a:rPr lang="en-US" sz="1800" dirty="0">
                <a:solidFill>
                  <a:srgbClr val="FF0000"/>
                </a:solidFill>
                <a:effectLst/>
                <a:hlinkClick r:id="rId4"/>
              </a:rPr>
              <a:t>Wisconsin Accounting Manual </a:t>
            </a:r>
            <a:r>
              <a:rPr lang="en-US" sz="1800" dirty="0">
                <a:solidFill>
                  <a:srgbClr val="FF0000"/>
                </a:solidFill>
                <a:effectLst/>
              </a:rPr>
              <a:t>recommends that state agencies incorporate aspects of both COSO and Greenbook in developing internal controls</a:t>
            </a:r>
            <a:endParaRPr lang="en-US" dirty="0">
              <a:solidFill>
                <a:srgbClr val="FF0000"/>
              </a:solidFill>
            </a:endParaRPr>
          </a:p>
        </p:txBody>
      </p:sp>
    </p:spTree>
    <p:extLst>
      <p:ext uri="{BB962C8B-B14F-4D97-AF65-F5344CB8AC3E}">
        <p14:creationId xmlns:p14="http://schemas.microsoft.com/office/powerpoint/2010/main" val="377750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dirty="0"/>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Julie Murdock</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Director, Practice Leader National Grants Management Services</a:t>
            </a:r>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Lindsey Jackson</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Senior Managing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dirty="0"/>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10" name="Picture 2">
            <a:extLst>
              <a:ext uri="{FF2B5EF4-FFF2-40B4-BE49-F238E27FC236}">
                <a16:creationId xmlns:a16="http://schemas.microsoft.com/office/drawing/2014/main" id="{9E27C018-E772-459D-A3E2-85AC4FCD8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53" y="1820921"/>
            <a:ext cx="1309246" cy="1810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608271B-4D72-48E5-A42C-27E90EBF2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942" y="1832974"/>
            <a:ext cx="1447177" cy="180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2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BA00A-E530-4F57-81CB-75CC4D1177A5}"/>
              </a:ext>
            </a:extLst>
          </p:cNvPr>
          <p:cNvSpPr>
            <a:spLocks noGrp="1"/>
          </p:cNvSpPr>
          <p:nvPr>
            <p:ph type="title"/>
          </p:nvPr>
        </p:nvSpPr>
        <p:spPr/>
        <p:txBody>
          <a:bodyPr>
            <a:normAutofit fontScale="90000"/>
          </a:bodyPr>
          <a:lstStyle/>
          <a:p>
            <a:r>
              <a:rPr lang="en-US" dirty="0"/>
              <a:t>COSO Framework Overview</a:t>
            </a:r>
          </a:p>
        </p:txBody>
      </p:sp>
      <p:sp>
        <p:nvSpPr>
          <p:cNvPr id="3" name="Slide Number Placeholder 2">
            <a:extLst>
              <a:ext uri="{FF2B5EF4-FFF2-40B4-BE49-F238E27FC236}">
                <a16:creationId xmlns:a16="http://schemas.microsoft.com/office/drawing/2014/main" id="{6036DF37-8CB8-4928-A03D-73E925E6BAFD}"/>
              </a:ext>
            </a:extLst>
          </p:cNvPr>
          <p:cNvSpPr>
            <a:spLocks noGrp="1"/>
          </p:cNvSpPr>
          <p:nvPr>
            <p:ph type="sldNum" sz="quarter" idx="12"/>
          </p:nvPr>
        </p:nvSpPr>
        <p:spPr/>
        <p:txBody>
          <a:bodyPr/>
          <a:lstStyle/>
          <a:p>
            <a:fld id="{B212C38A-D241-7041-9EFC-6446870ABFAA}" type="slidenum">
              <a:rPr lang="en-US" smtClean="0"/>
              <a:t>20</a:t>
            </a:fld>
            <a:endParaRPr lang="en-US" dirty="0"/>
          </a:p>
        </p:txBody>
      </p:sp>
      <p:pic>
        <p:nvPicPr>
          <p:cNvPr id="7" name="Content Placeholder 6">
            <a:extLst>
              <a:ext uri="{FF2B5EF4-FFF2-40B4-BE49-F238E27FC236}">
                <a16:creationId xmlns:a16="http://schemas.microsoft.com/office/drawing/2014/main" id="{23ACB5C8-17D7-4E0F-94EA-DC3CD665BB07}"/>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2296" b="97194" l="1241" r="96278">
                        <a14:foregroundMark x1="1241" y1="25255" x2="41687" y2="27806"/>
                        <a14:foregroundMark x1="41687" y1="27806" x2="73697" y2="25255"/>
                        <a14:foregroundMark x1="73697" y1="25255" x2="93052" y2="10459"/>
                        <a14:foregroundMark x1="93052" y1="10459" x2="83623" y2="17857"/>
                        <a14:foregroundMark x1="83623" y1="17857" x2="78164" y2="40051"/>
                        <a14:foregroundMark x1="78164" y1="40051" x2="86600" y2="21429"/>
                        <a14:foregroundMark x1="86600" y1="21429" x2="95533" y2="42602"/>
                        <a14:foregroundMark x1="95533" y1="42602" x2="93300" y2="22959"/>
                        <a14:foregroundMark x1="93300" y1="22959" x2="97270" y2="12500"/>
                        <a14:foregroundMark x1="97270" y1="12500" x2="80893" y2="79082"/>
                        <a14:foregroundMark x1="80893" y1="79082" x2="91811" y2="71939"/>
                        <a14:foregroundMark x1="91811" y1="71939" x2="96526" y2="58673"/>
                        <a14:foregroundMark x1="96526" y1="58673" x2="69975" y2="93622"/>
                        <a14:foregroundMark x1="69975" y1="93622" x2="32754" y2="91071"/>
                        <a14:foregroundMark x1="32754" y1="91071" x2="19355" y2="93622"/>
                        <a14:foregroundMark x1="19355" y1="93622" x2="4963" y2="86480"/>
                        <a14:foregroundMark x1="4963" y1="86480" x2="6948" y2="33163"/>
                        <a14:foregroundMark x1="6948" y1="33163" x2="11663" y2="21939"/>
                        <a14:foregroundMark x1="11663" y1="21939" x2="30769" y2="4337"/>
                        <a14:foregroundMark x1="30769" y1="4337" x2="45409" y2="4337"/>
                        <a14:foregroundMark x1="45409" y1="4337" x2="60546" y2="6378"/>
                        <a14:foregroundMark x1="60546" y1="6378" x2="81638" y2="3571"/>
                        <a14:foregroundMark x1="81638" y1="3571" x2="64020" y2="17602"/>
                        <a14:foregroundMark x1="64020" y1="17602" x2="32506" y2="22959"/>
                        <a14:foregroundMark x1="32506" y1="22959" x2="22333" y2="20918"/>
                        <a14:foregroundMark x1="22333" y1="20918" x2="43672" y2="12245"/>
                        <a14:foregroundMark x1="43672" y1="12245" x2="53102" y2="24745"/>
                        <a14:foregroundMark x1="53102" y1="24745" x2="37717" y2="45153"/>
                        <a14:foregroundMark x1="37717" y1="45153" x2="21588" y2="41327"/>
                        <a14:foregroundMark x1="21588" y1="41327" x2="35236" y2="35714"/>
                        <a14:foregroundMark x1="35236" y1="35714" x2="44417" y2="48980"/>
                        <a14:foregroundMark x1="44417" y1="48980" x2="63772" y2="37755"/>
                        <a14:foregroundMark x1="63772" y1="37755" x2="76427" y2="40561"/>
                        <a14:foregroundMark x1="76427" y1="40561" x2="62779" y2="46939"/>
                        <a14:foregroundMark x1="62779" y1="46939" x2="52109" y2="44133"/>
                        <a14:foregroundMark x1="52109" y1="44133" x2="31266" y2="46429"/>
                        <a14:foregroundMark x1="31266" y1="46429" x2="39950" y2="51276"/>
                        <a14:foregroundMark x1="39950" y1="51276" x2="67990" y2="51531"/>
                        <a14:foregroundMark x1="67990" y1="51531" x2="65261" y2="52296"/>
                        <a14:foregroundMark x1="6452" y1="76786" x2="73945" y2="80102"/>
                        <a14:foregroundMark x1="1241" y1="27551" x2="2978" y2="70663"/>
                        <a14:foregroundMark x1="21092" y1="65051" x2="27792" y2="63010"/>
                        <a14:foregroundMark x1="95285" y1="5102" x2="91563" y2="31122"/>
                        <a14:foregroundMark x1="91563" y1="31122" x2="95782" y2="17857"/>
                        <a14:foregroundMark x1="95782" y1="17857" x2="95037" y2="43367"/>
                        <a14:foregroundMark x1="95037" y1="43367" x2="98759" y2="55102"/>
                        <a14:foregroundMark x1="96019" y1="73590" x2="94789" y2="81888"/>
                        <a14:foregroundMark x1="98759" y1="55102" x2="96019" y2="73590"/>
                        <a14:foregroundMark x1="94999" y1="73469" x2="95285" y2="61990"/>
                        <a14:foregroundMark x1="94918" y1="76732" x2="94999" y2="73469"/>
                        <a14:foregroundMark x1="94789" y1="81888" x2="94912" y2="76972"/>
                        <a14:foregroundMark x1="95285" y1="61990" x2="76675" y2="79337"/>
                        <a14:foregroundMark x1="76675" y1="79337" x2="89330" y2="70918"/>
                        <a14:foregroundMark x1="96278" y1="7143" x2="93548" y2="20408"/>
                        <a14:foregroundMark x1="93548" y1="20408" x2="96774" y2="32398"/>
                        <a14:foregroundMark x1="96774" y1="32398" x2="96278" y2="68112"/>
                        <a14:foregroundMark x1="91926" y1="73469" x2="77419" y2="91327"/>
                        <a14:foregroundMark x1="96278" y1="68112" x2="91926" y2="73469"/>
                        <a14:foregroundMark x1="78660" y1="86480" x2="76179" y2="87500"/>
                        <a14:foregroundMark x1="76427" y1="94133" x2="28784" y2="95918"/>
                        <a14:foregroundMark x1="28784" y1="95918" x2="9926" y2="94133"/>
                        <a14:foregroundMark x1="72705" y1="97704" x2="7692" y2="97194"/>
                        <a14:foregroundMark x1="7692" y1="97194" x2="2730" y2="88265"/>
                        <a14:foregroundMark x1="2730" y1="88265" x2="15385" y2="86224"/>
                        <a14:foregroundMark x1="15385" y1="86224" x2="32258" y2="87245"/>
                        <a14:foregroundMark x1="32258" y1="87245" x2="55831" y2="84439"/>
                        <a14:foregroundMark x1="55831" y1="84439" x2="70471" y2="88265"/>
                        <a14:foregroundMark x1="1985" y1="72704" x2="18114" y2="72959"/>
                        <a14:foregroundMark x1="18114" y1="72959" x2="29280" y2="72194"/>
                        <a14:foregroundMark x1="29280" y1="72194" x2="64516" y2="75510"/>
                        <a14:foregroundMark x1="64516" y1="75510" x2="71216" y2="83418"/>
                        <a14:foregroundMark x1="71216" y1="83418" x2="45409" y2="80102"/>
                        <a14:foregroundMark x1="45409" y1="80102" x2="1985" y2="83418"/>
                        <a14:foregroundMark x1="64764" y1="73980" x2="87841" y2="63265"/>
                        <a14:foregroundMark x1="87841" y1="63265" x2="93797" y2="55357"/>
                        <a14:foregroundMark x1="93797" y1="55357" x2="94541" y2="51020"/>
                        <a14:backgroundMark x1="27543" y1="2041" x2="3474" y2="21173"/>
                        <a14:backgroundMark x1="3474" y1="21173" x2="9181" y2="18622"/>
                        <a14:backgroundMark x1="12159" y1="8929" x2="12159" y2="8929"/>
                        <a14:backgroundMark x1="8685" y1="6633" x2="3970" y2="13520"/>
                        <a14:backgroundMark x1="96030" y1="73469" x2="96030" y2="73469"/>
                        <a14:backgroundMark x1="94541" y1="77806" x2="95782" y2="74490"/>
                      </a14:backgroundRemoval>
                    </a14:imgEffect>
                  </a14:imgLayer>
                </a14:imgProps>
              </a:ext>
            </a:extLst>
          </a:blip>
          <a:srcRect l="719" t="549"/>
          <a:stretch/>
        </p:blipFill>
        <p:spPr>
          <a:xfrm>
            <a:off x="3381471" y="991234"/>
            <a:ext cx="5429058" cy="5289953"/>
          </a:xfrm>
          <a:prstGeom prst="rect">
            <a:avLst/>
          </a:prstGeom>
        </p:spPr>
      </p:pic>
    </p:spTree>
    <p:extLst>
      <p:ext uri="{BB962C8B-B14F-4D97-AF65-F5344CB8AC3E}">
        <p14:creationId xmlns:p14="http://schemas.microsoft.com/office/powerpoint/2010/main" val="71257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B289-7189-49B3-9DD2-130C668A2156}"/>
              </a:ext>
            </a:extLst>
          </p:cNvPr>
          <p:cNvSpPr>
            <a:spLocks noGrp="1"/>
          </p:cNvSpPr>
          <p:nvPr>
            <p:ph type="title"/>
          </p:nvPr>
        </p:nvSpPr>
        <p:spPr/>
        <p:txBody>
          <a:bodyPr/>
          <a:lstStyle/>
          <a:p>
            <a:r>
              <a:rPr lang="en-US" dirty="0"/>
              <a:t>COSO Objectives (Top of Cube)</a:t>
            </a:r>
          </a:p>
        </p:txBody>
      </p:sp>
      <p:sp>
        <p:nvSpPr>
          <p:cNvPr id="3" name="Slide Number Placeholder 2">
            <a:extLst>
              <a:ext uri="{FF2B5EF4-FFF2-40B4-BE49-F238E27FC236}">
                <a16:creationId xmlns:a16="http://schemas.microsoft.com/office/drawing/2014/main" id="{1A03DB61-C720-4177-B359-4F31321023CB}"/>
              </a:ext>
            </a:extLst>
          </p:cNvPr>
          <p:cNvSpPr>
            <a:spLocks noGrp="1"/>
          </p:cNvSpPr>
          <p:nvPr>
            <p:ph type="sldNum" sz="quarter" idx="12"/>
          </p:nvPr>
        </p:nvSpPr>
        <p:spPr/>
        <p:txBody>
          <a:bodyPr/>
          <a:lstStyle/>
          <a:p>
            <a:fld id="{B212C38A-D241-7041-9EFC-6446870ABFAA}" type="slidenum">
              <a:rPr lang="en-US" smtClean="0"/>
              <a:t>21</a:t>
            </a:fld>
            <a:endParaRPr lang="en-US" dirty="0"/>
          </a:p>
        </p:txBody>
      </p:sp>
      <p:sp>
        <p:nvSpPr>
          <p:cNvPr id="4" name="Content Placeholder 3">
            <a:extLst>
              <a:ext uri="{FF2B5EF4-FFF2-40B4-BE49-F238E27FC236}">
                <a16:creationId xmlns:a16="http://schemas.microsoft.com/office/drawing/2014/main" id="{57BC6A6B-9679-4626-884D-E01DBD518585}"/>
              </a:ext>
            </a:extLst>
          </p:cNvPr>
          <p:cNvSpPr>
            <a:spLocks noGrp="1"/>
          </p:cNvSpPr>
          <p:nvPr>
            <p:ph idx="1"/>
          </p:nvPr>
        </p:nvSpPr>
        <p:spPr/>
        <p:txBody>
          <a:bodyPr/>
          <a:lstStyle/>
          <a:p>
            <a:r>
              <a:rPr lang="en-US" dirty="0"/>
              <a:t>Operations Objectives</a:t>
            </a:r>
          </a:p>
          <a:p>
            <a:pPr lvl="1"/>
            <a:r>
              <a:rPr lang="en-US" dirty="0"/>
              <a:t>Performance goals</a:t>
            </a:r>
          </a:p>
          <a:p>
            <a:pPr lvl="1"/>
            <a:r>
              <a:rPr lang="en-US" dirty="0"/>
              <a:t>Protect assets</a:t>
            </a:r>
          </a:p>
          <a:p>
            <a:r>
              <a:rPr lang="en-US" dirty="0"/>
              <a:t>Reporting Objectives</a:t>
            </a:r>
          </a:p>
          <a:p>
            <a:pPr lvl="1"/>
            <a:r>
              <a:rPr lang="en-US" dirty="0"/>
              <a:t>Both internal and external reporting requirements</a:t>
            </a:r>
          </a:p>
          <a:p>
            <a:r>
              <a:rPr lang="en-US" dirty="0"/>
              <a:t>Compliance Objectives</a:t>
            </a:r>
          </a:p>
          <a:p>
            <a:pPr lvl="1"/>
            <a:r>
              <a:rPr lang="en-US" dirty="0"/>
              <a:t>Follow applicable laws and regulations</a:t>
            </a:r>
          </a:p>
          <a:p>
            <a:endParaRPr lang="en-US" dirty="0"/>
          </a:p>
          <a:p>
            <a:pPr marL="0" indent="0">
              <a:buNone/>
            </a:pPr>
            <a:endParaRPr lang="en-US" dirty="0"/>
          </a:p>
        </p:txBody>
      </p:sp>
    </p:spTree>
    <p:extLst>
      <p:ext uri="{BB962C8B-B14F-4D97-AF65-F5344CB8AC3E}">
        <p14:creationId xmlns:p14="http://schemas.microsoft.com/office/powerpoint/2010/main" val="382819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COSO Components (Front of Cube)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a:bodyPr>
          <a:lstStyle/>
          <a:p>
            <a:r>
              <a:rPr lang="en-US" dirty="0"/>
              <a:t>Control Environment</a:t>
            </a:r>
          </a:p>
          <a:p>
            <a:r>
              <a:rPr lang="en-US" dirty="0"/>
              <a:t>Risk Assessment</a:t>
            </a:r>
          </a:p>
          <a:p>
            <a:r>
              <a:rPr lang="en-US" dirty="0"/>
              <a:t>Control Activities</a:t>
            </a:r>
          </a:p>
          <a:p>
            <a:r>
              <a:rPr lang="en-US" dirty="0"/>
              <a:t>Information and Communication</a:t>
            </a:r>
          </a:p>
          <a:p>
            <a:r>
              <a:rPr lang="en-US" dirty="0"/>
              <a:t>Monitoring Activities</a:t>
            </a:r>
          </a:p>
          <a:p>
            <a:r>
              <a:rPr lang="en-US" dirty="0">
                <a:solidFill>
                  <a:srgbClr val="FF0000"/>
                </a:solidFill>
              </a:rPr>
              <a:t>Note: The COSO components are the same as the Greenbook components</a:t>
            </a:r>
          </a:p>
        </p:txBody>
      </p:sp>
      <p:pic>
        <p:nvPicPr>
          <p:cNvPr id="5" name="Picture 4">
            <a:extLst>
              <a:ext uri="{FF2B5EF4-FFF2-40B4-BE49-F238E27FC236}">
                <a16:creationId xmlns:a16="http://schemas.microsoft.com/office/drawing/2014/main" id="{55FCD7E1-DCDE-4F69-980C-4950D8DDC53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338355" y="418536"/>
            <a:ext cx="659171" cy="737730"/>
          </a:xfrm>
          <a:prstGeom prst="rect">
            <a:avLst/>
          </a:prstGeom>
        </p:spPr>
      </p:pic>
    </p:spTree>
    <p:extLst>
      <p:ext uri="{BB962C8B-B14F-4D97-AF65-F5344CB8AC3E}">
        <p14:creationId xmlns:p14="http://schemas.microsoft.com/office/powerpoint/2010/main" val="307422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819F-AB64-49CF-B33E-0795A9069E36}"/>
              </a:ext>
            </a:extLst>
          </p:cNvPr>
          <p:cNvSpPr>
            <a:spLocks noGrp="1"/>
          </p:cNvSpPr>
          <p:nvPr>
            <p:ph type="title"/>
          </p:nvPr>
        </p:nvSpPr>
        <p:spPr/>
        <p:txBody>
          <a:bodyPr/>
          <a:lstStyle/>
          <a:p>
            <a:r>
              <a:rPr lang="en-US" dirty="0"/>
              <a:t>Organizational Structure (Right side of Cube)</a:t>
            </a:r>
          </a:p>
        </p:txBody>
      </p:sp>
      <p:sp>
        <p:nvSpPr>
          <p:cNvPr id="3" name="Slide Number Placeholder 2">
            <a:extLst>
              <a:ext uri="{FF2B5EF4-FFF2-40B4-BE49-F238E27FC236}">
                <a16:creationId xmlns:a16="http://schemas.microsoft.com/office/drawing/2014/main" id="{8EFC2CB6-7CE6-44D1-8735-F4C10074622B}"/>
              </a:ext>
            </a:extLst>
          </p:cNvPr>
          <p:cNvSpPr>
            <a:spLocks noGrp="1"/>
          </p:cNvSpPr>
          <p:nvPr>
            <p:ph type="sldNum" sz="quarter" idx="12"/>
          </p:nvPr>
        </p:nvSpPr>
        <p:spPr/>
        <p:txBody>
          <a:bodyPr/>
          <a:lstStyle/>
          <a:p>
            <a:fld id="{B212C38A-D241-7041-9EFC-6446870ABFAA}" type="slidenum">
              <a:rPr lang="en-US" smtClean="0"/>
              <a:t>23</a:t>
            </a:fld>
            <a:endParaRPr lang="en-US" dirty="0"/>
          </a:p>
        </p:txBody>
      </p:sp>
      <p:sp>
        <p:nvSpPr>
          <p:cNvPr id="4" name="Content Placeholder 3">
            <a:extLst>
              <a:ext uri="{FF2B5EF4-FFF2-40B4-BE49-F238E27FC236}">
                <a16:creationId xmlns:a16="http://schemas.microsoft.com/office/drawing/2014/main" id="{BBE3BB11-4B0F-42B4-9EC8-3CB7631D9339}"/>
              </a:ext>
            </a:extLst>
          </p:cNvPr>
          <p:cNvSpPr>
            <a:spLocks noGrp="1"/>
          </p:cNvSpPr>
          <p:nvPr>
            <p:ph idx="1"/>
          </p:nvPr>
        </p:nvSpPr>
        <p:spPr/>
        <p:txBody>
          <a:bodyPr/>
          <a:lstStyle/>
          <a:p>
            <a:r>
              <a:rPr lang="en-US" dirty="0"/>
              <a:t>Your entity’s structure is represented by the third dimension of the cube</a:t>
            </a:r>
          </a:p>
          <a:p>
            <a:pPr lvl="1"/>
            <a:r>
              <a:rPr lang="en-US" dirty="0"/>
              <a:t>Entity Level</a:t>
            </a:r>
          </a:p>
          <a:p>
            <a:pPr lvl="1"/>
            <a:r>
              <a:rPr lang="en-US" dirty="0"/>
              <a:t>Division</a:t>
            </a:r>
          </a:p>
          <a:p>
            <a:pPr lvl="1"/>
            <a:r>
              <a:rPr lang="en-US" dirty="0"/>
              <a:t>Operating Unit</a:t>
            </a:r>
          </a:p>
          <a:p>
            <a:pPr lvl="1"/>
            <a:r>
              <a:rPr lang="en-US" dirty="0"/>
              <a:t>Function</a:t>
            </a:r>
          </a:p>
          <a:p>
            <a:r>
              <a:rPr lang="en-US" dirty="0"/>
              <a:t>Your organization may have a different structure to consider</a:t>
            </a:r>
          </a:p>
          <a:p>
            <a:pPr lvl="1"/>
            <a:endParaRPr lang="en-US" dirty="0"/>
          </a:p>
        </p:txBody>
      </p:sp>
    </p:spTree>
    <p:extLst>
      <p:ext uri="{BB962C8B-B14F-4D97-AF65-F5344CB8AC3E}">
        <p14:creationId xmlns:p14="http://schemas.microsoft.com/office/powerpoint/2010/main" val="51838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9286-8D94-4D12-85F3-9CC9C8CC9E46}"/>
              </a:ext>
            </a:extLst>
          </p:cNvPr>
          <p:cNvSpPr>
            <a:spLocks noGrp="1"/>
          </p:cNvSpPr>
          <p:nvPr>
            <p:ph type="title"/>
          </p:nvPr>
        </p:nvSpPr>
        <p:spPr/>
        <p:txBody>
          <a:bodyPr>
            <a:normAutofit fontScale="90000"/>
          </a:bodyPr>
          <a:lstStyle/>
          <a:p>
            <a:r>
              <a:rPr lang="en-US" dirty="0"/>
              <a:t>Greenbook Control Components</a:t>
            </a:r>
          </a:p>
        </p:txBody>
      </p:sp>
      <p:sp>
        <p:nvSpPr>
          <p:cNvPr id="3" name="Slide Number Placeholder 2">
            <a:extLst>
              <a:ext uri="{FF2B5EF4-FFF2-40B4-BE49-F238E27FC236}">
                <a16:creationId xmlns:a16="http://schemas.microsoft.com/office/drawing/2014/main" id="{2390EC18-9A6F-4559-925D-A5E00A60EC8B}"/>
              </a:ext>
            </a:extLst>
          </p:cNvPr>
          <p:cNvSpPr>
            <a:spLocks noGrp="1"/>
          </p:cNvSpPr>
          <p:nvPr>
            <p:ph type="sldNum" sz="quarter" idx="12"/>
          </p:nvPr>
        </p:nvSpPr>
        <p:spPr/>
        <p:txBody>
          <a:bodyPr/>
          <a:lstStyle/>
          <a:p>
            <a:fld id="{B212C38A-D241-7041-9EFC-6446870ABFAA}" type="slidenum">
              <a:rPr lang="en-US" smtClean="0"/>
              <a:t>24</a:t>
            </a:fld>
            <a:endParaRPr lang="en-US" dirty="0"/>
          </a:p>
        </p:txBody>
      </p:sp>
      <p:pic>
        <p:nvPicPr>
          <p:cNvPr id="5" name="Content Placeholder 4">
            <a:extLst>
              <a:ext uri="{FF2B5EF4-FFF2-40B4-BE49-F238E27FC236}">
                <a16:creationId xmlns:a16="http://schemas.microsoft.com/office/drawing/2014/main" id="{4984E963-F9A8-4E13-9F32-C52E4E59C845}"/>
              </a:ext>
            </a:extLst>
          </p:cNvPr>
          <p:cNvPicPr>
            <a:picLocks noGrp="1" noChangeAspect="1"/>
          </p:cNvPicPr>
          <p:nvPr>
            <p:ph idx="1"/>
          </p:nvPr>
        </p:nvPicPr>
        <p:blipFill>
          <a:blip r:embed="rId2"/>
          <a:stretch>
            <a:fillRect/>
          </a:stretch>
        </p:blipFill>
        <p:spPr>
          <a:xfrm>
            <a:off x="1512277" y="1247280"/>
            <a:ext cx="8968153" cy="4746222"/>
          </a:xfrm>
          <a:prstGeom prst="rect">
            <a:avLst/>
          </a:prstGeom>
        </p:spPr>
      </p:pic>
    </p:spTree>
    <p:extLst>
      <p:ext uri="{BB962C8B-B14F-4D97-AF65-F5344CB8AC3E}">
        <p14:creationId xmlns:p14="http://schemas.microsoft.com/office/powerpoint/2010/main" val="300505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Control Environment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25</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fontScale="92500"/>
          </a:bodyPr>
          <a:lstStyle/>
          <a:p>
            <a:r>
              <a:rPr lang="en-US" dirty="0"/>
              <a:t>“Foundation for an internal control system, provides structure to help an entity achieve its objective”</a:t>
            </a:r>
          </a:p>
          <a:p>
            <a:r>
              <a:rPr lang="en-US" dirty="0"/>
              <a:t>Components and Principles</a:t>
            </a:r>
          </a:p>
          <a:p>
            <a:pPr lvl="1"/>
            <a:r>
              <a:rPr lang="en-US" dirty="0"/>
              <a:t>Demonstrate commitment to integrity and ethical values</a:t>
            </a:r>
          </a:p>
          <a:p>
            <a:pPr lvl="1"/>
            <a:r>
              <a:rPr lang="en-US" dirty="0"/>
              <a:t>Independent board of directors' oversight</a:t>
            </a:r>
          </a:p>
          <a:p>
            <a:pPr lvl="1"/>
            <a:r>
              <a:rPr lang="en-US" dirty="0"/>
              <a:t>Establish structure, reporting lines, authorities, and responsibilities</a:t>
            </a:r>
          </a:p>
          <a:p>
            <a:pPr lvl="1"/>
            <a:r>
              <a:rPr lang="en-US" dirty="0"/>
              <a:t>Priority to attract, develop, and retain competent people</a:t>
            </a:r>
          </a:p>
          <a:p>
            <a:pPr lvl="1"/>
            <a:r>
              <a:rPr lang="en-US" dirty="0"/>
              <a:t>Evaluate, perform, and hold people held accountable for internal control</a:t>
            </a:r>
          </a:p>
          <a:p>
            <a:pPr lvl="1"/>
            <a:endParaRPr lang="en-US" dirty="0"/>
          </a:p>
          <a:p>
            <a:endParaRPr lang="en-US" dirty="0"/>
          </a:p>
        </p:txBody>
      </p:sp>
      <p:pic>
        <p:nvPicPr>
          <p:cNvPr id="5" name="Picture 4">
            <a:extLst>
              <a:ext uri="{FF2B5EF4-FFF2-40B4-BE49-F238E27FC236}">
                <a16:creationId xmlns:a16="http://schemas.microsoft.com/office/drawing/2014/main" id="{E12C22AB-746D-4EFA-B356-76A1949DDF7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41703" y="466337"/>
            <a:ext cx="708594" cy="708594"/>
          </a:xfrm>
          <a:prstGeom prst="rect">
            <a:avLst/>
          </a:prstGeom>
        </p:spPr>
      </p:pic>
    </p:spTree>
    <p:extLst>
      <p:ext uri="{BB962C8B-B14F-4D97-AF65-F5344CB8AC3E}">
        <p14:creationId xmlns:p14="http://schemas.microsoft.com/office/powerpoint/2010/main" val="819174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Risk Assessment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26</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a:bodyPr>
          <a:lstStyle/>
          <a:p>
            <a:r>
              <a:rPr lang="en-US" dirty="0"/>
              <a:t>“Analyzes and measures risk facing the entity as it seeks to achieve its objectives”</a:t>
            </a:r>
          </a:p>
          <a:p>
            <a:r>
              <a:rPr lang="en-US" dirty="0"/>
              <a:t>Components and Principles</a:t>
            </a:r>
          </a:p>
          <a:p>
            <a:pPr lvl="1"/>
            <a:r>
              <a:rPr lang="en-US" dirty="0"/>
              <a:t>Clear objectives specified</a:t>
            </a:r>
          </a:p>
          <a:p>
            <a:pPr lvl="1"/>
            <a:r>
              <a:rPr lang="en-US" dirty="0"/>
              <a:t>Identify, analyze, and respond to risks related to achievement of objectives</a:t>
            </a:r>
          </a:p>
          <a:p>
            <a:pPr lvl="1"/>
            <a:r>
              <a:rPr lang="en-US" dirty="0"/>
              <a:t>Consider the potential for fraud when identifying risk</a:t>
            </a:r>
          </a:p>
          <a:p>
            <a:pPr lvl="1"/>
            <a:r>
              <a:rPr lang="en-US" dirty="0"/>
              <a:t>Identify and assess significant changes that impact the system</a:t>
            </a:r>
          </a:p>
          <a:p>
            <a:pPr lvl="1"/>
            <a:endParaRPr lang="en-US" dirty="0"/>
          </a:p>
          <a:p>
            <a:endParaRPr lang="en-US" dirty="0"/>
          </a:p>
        </p:txBody>
      </p:sp>
      <p:pic>
        <p:nvPicPr>
          <p:cNvPr id="5" name="Picture 4">
            <a:extLst>
              <a:ext uri="{FF2B5EF4-FFF2-40B4-BE49-F238E27FC236}">
                <a16:creationId xmlns:a16="http://schemas.microsoft.com/office/drawing/2014/main" id="{CE8AD8E2-74E6-4F7D-90C9-C3575462FFD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1241" y="488748"/>
            <a:ext cx="663771" cy="663771"/>
          </a:xfrm>
          <a:prstGeom prst="rect">
            <a:avLst/>
          </a:prstGeom>
        </p:spPr>
      </p:pic>
    </p:spTree>
    <p:extLst>
      <p:ext uri="{BB962C8B-B14F-4D97-AF65-F5344CB8AC3E}">
        <p14:creationId xmlns:p14="http://schemas.microsoft.com/office/powerpoint/2010/main" val="72515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Control Activities</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27</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a:bodyPr>
          <a:lstStyle/>
          <a:p>
            <a:r>
              <a:rPr lang="en-US" dirty="0"/>
              <a:t>“Actions established through policies and procedures to achieve objectives and respond to risks”</a:t>
            </a:r>
          </a:p>
          <a:p>
            <a:r>
              <a:rPr lang="en-US" dirty="0"/>
              <a:t>Components and Principles</a:t>
            </a:r>
          </a:p>
          <a:p>
            <a:pPr lvl="1"/>
            <a:r>
              <a:rPr lang="en-US" dirty="0"/>
              <a:t>Design control activities to achieve objectives</a:t>
            </a:r>
          </a:p>
          <a:p>
            <a:pPr lvl="1"/>
            <a:r>
              <a:rPr lang="en-US" dirty="0"/>
              <a:t>Design entity’s information system and control activities to achieve objectives</a:t>
            </a:r>
          </a:p>
          <a:p>
            <a:pPr lvl="1"/>
            <a:r>
              <a:rPr lang="en-US" dirty="0"/>
              <a:t>Implement control activities through policies</a:t>
            </a:r>
          </a:p>
          <a:p>
            <a:pPr lvl="1"/>
            <a:endParaRPr lang="en-US" dirty="0"/>
          </a:p>
          <a:p>
            <a:endParaRPr lang="en-US" dirty="0"/>
          </a:p>
        </p:txBody>
      </p:sp>
      <p:pic>
        <p:nvPicPr>
          <p:cNvPr id="5" name="Picture 4">
            <a:extLst>
              <a:ext uri="{FF2B5EF4-FFF2-40B4-BE49-F238E27FC236}">
                <a16:creationId xmlns:a16="http://schemas.microsoft.com/office/drawing/2014/main" id="{EB23F0DF-F5A5-4025-B3F0-8FC254C5988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39170" y="417030"/>
            <a:ext cx="807207" cy="807207"/>
          </a:xfrm>
          <a:prstGeom prst="rect">
            <a:avLst/>
          </a:prstGeom>
        </p:spPr>
      </p:pic>
    </p:spTree>
    <p:extLst>
      <p:ext uri="{BB962C8B-B14F-4D97-AF65-F5344CB8AC3E}">
        <p14:creationId xmlns:p14="http://schemas.microsoft.com/office/powerpoint/2010/main" val="30089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Information &amp; Communication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a:bodyPr>
          <a:lstStyle/>
          <a:p>
            <a:r>
              <a:rPr lang="en-US" dirty="0"/>
              <a:t>“Quality information management and personnel communicate and use to support the internal control system”</a:t>
            </a:r>
          </a:p>
          <a:p>
            <a:r>
              <a:rPr lang="en-US" dirty="0"/>
              <a:t>Components and Principles</a:t>
            </a:r>
          </a:p>
          <a:p>
            <a:pPr lvl="1"/>
            <a:r>
              <a:rPr lang="en-US" dirty="0"/>
              <a:t>Use quality information to achieve the entity’s objectives</a:t>
            </a:r>
          </a:p>
          <a:p>
            <a:pPr lvl="1"/>
            <a:r>
              <a:rPr lang="en-US" dirty="0"/>
              <a:t>Internally communicate the necessary quality information </a:t>
            </a:r>
          </a:p>
          <a:p>
            <a:pPr lvl="1"/>
            <a:r>
              <a:rPr lang="en-US" dirty="0"/>
              <a:t>Externally communicate the necessary quality information</a:t>
            </a:r>
          </a:p>
          <a:p>
            <a:pPr lvl="1"/>
            <a:endParaRPr lang="en-US" dirty="0"/>
          </a:p>
          <a:p>
            <a:endParaRPr lang="en-US" dirty="0"/>
          </a:p>
        </p:txBody>
      </p:sp>
      <p:pic>
        <p:nvPicPr>
          <p:cNvPr id="6" name="Picture 5">
            <a:extLst>
              <a:ext uri="{FF2B5EF4-FFF2-40B4-BE49-F238E27FC236}">
                <a16:creationId xmlns:a16="http://schemas.microsoft.com/office/drawing/2014/main" id="{29C6515E-8848-4F32-B17D-33BCF57D944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950984" y="430306"/>
            <a:ext cx="837723" cy="837723"/>
          </a:xfrm>
          <a:prstGeom prst="rect">
            <a:avLst/>
          </a:prstGeom>
        </p:spPr>
      </p:pic>
    </p:spTree>
    <p:extLst>
      <p:ext uri="{BB962C8B-B14F-4D97-AF65-F5344CB8AC3E}">
        <p14:creationId xmlns:p14="http://schemas.microsoft.com/office/powerpoint/2010/main" val="113931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Monitoring Activities</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29</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a:bodyPr>
          <a:lstStyle/>
          <a:p>
            <a:r>
              <a:rPr lang="en-US" dirty="0"/>
              <a:t>“Activities management establishes and operates to assess the quality of performance to resolve audit findings”</a:t>
            </a:r>
          </a:p>
          <a:p>
            <a:r>
              <a:rPr lang="en-US" dirty="0"/>
              <a:t>Components and Principles</a:t>
            </a:r>
          </a:p>
          <a:p>
            <a:pPr lvl="1"/>
            <a:r>
              <a:rPr lang="en-US" dirty="0"/>
              <a:t>Establish and operate monitoring activities to monitor the system</a:t>
            </a:r>
          </a:p>
          <a:p>
            <a:pPr lvl="1"/>
            <a:r>
              <a:rPr lang="en-US" dirty="0"/>
              <a:t>Remediate identified internal control deficiencies on a timely basis</a:t>
            </a:r>
          </a:p>
          <a:p>
            <a:pPr lvl="1"/>
            <a:endParaRPr lang="en-US" dirty="0"/>
          </a:p>
          <a:p>
            <a:endParaRPr lang="en-US" dirty="0"/>
          </a:p>
        </p:txBody>
      </p:sp>
      <p:pic>
        <p:nvPicPr>
          <p:cNvPr id="5" name="Picture 4">
            <a:extLst>
              <a:ext uri="{FF2B5EF4-FFF2-40B4-BE49-F238E27FC236}">
                <a16:creationId xmlns:a16="http://schemas.microsoft.com/office/drawing/2014/main" id="{307A3185-48D8-4B70-BAA1-A5EDE7D859A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84482" y="340659"/>
            <a:ext cx="868364" cy="868364"/>
          </a:xfrm>
          <a:prstGeom prst="rect">
            <a:avLst/>
          </a:prstGeom>
        </p:spPr>
      </p:pic>
    </p:spTree>
    <p:extLst>
      <p:ext uri="{BB962C8B-B14F-4D97-AF65-F5344CB8AC3E}">
        <p14:creationId xmlns:p14="http://schemas.microsoft.com/office/powerpoint/2010/main" val="108387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42D6-5416-4DA8-912D-9F5C696F512C}"/>
              </a:ext>
            </a:extLst>
          </p:cNvPr>
          <p:cNvSpPr>
            <a:spLocks noGrp="1"/>
          </p:cNvSpPr>
          <p:nvPr>
            <p:ph type="title"/>
          </p:nvPr>
        </p:nvSpPr>
        <p:spPr/>
        <p:txBody>
          <a:bodyPr>
            <a:normAutofit fontScale="90000"/>
          </a:bodyPr>
          <a:lstStyle/>
          <a:p>
            <a:r>
              <a:rPr lang="en-US" dirty="0"/>
              <a:t>Legal Disclaimer</a:t>
            </a:r>
          </a:p>
        </p:txBody>
      </p:sp>
      <p:sp>
        <p:nvSpPr>
          <p:cNvPr id="3" name="Slide Number Placeholder 2">
            <a:extLst>
              <a:ext uri="{FF2B5EF4-FFF2-40B4-BE49-F238E27FC236}">
                <a16:creationId xmlns:a16="http://schemas.microsoft.com/office/drawing/2014/main" id="{4370E3BB-EED5-45EA-979F-AD634D695279}"/>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30A461CA-87E0-4C4F-A5CC-85B614DE8C6E}"/>
              </a:ext>
            </a:extLst>
          </p:cNvPr>
          <p:cNvSpPr>
            <a:spLocks noGrp="1"/>
          </p:cNvSpPr>
          <p:nvPr>
            <p:ph idx="1"/>
          </p:nvPr>
        </p:nvSpPr>
        <p:spPr/>
        <p:txBody>
          <a:bodyPr/>
          <a:lstStyle/>
          <a:p>
            <a:r>
              <a:rPr lang="en-US" dirty="0"/>
              <a:t>FORVIS presenters are not providing legal advice. This presentation is meant to be an overview of the Grant Agreements for the Wisconsin DOA Program Grantees and should not be taken as legal guidance from DOA, WEDC, or FORVIS. </a:t>
            </a:r>
          </a:p>
          <a:p>
            <a:r>
              <a:rPr lang="en-US" dirty="0"/>
              <a:t>Program Grantees should direct specific questions to the appropriate program inbox that they use to correspond with DOA representatives</a:t>
            </a:r>
          </a:p>
        </p:txBody>
      </p:sp>
    </p:spTree>
    <p:extLst>
      <p:ext uri="{BB962C8B-B14F-4D97-AF65-F5344CB8AC3E}">
        <p14:creationId xmlns:p14="http://schemas.microsoft.com/office/powerpoint/2010/main" val="358616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EB79-BAD5-4197-85B1-6A40E316E9F8}"/>
              </a:ext>
            </a:extLst>
          </p:cNvPr>
          <p:cNvSpPr>
            <a:spLocks noGrp="1"/>
          </p:cNvSpPr>
          <p:nvPr>
            <p:ph type="title"/>
          </p:nvPr>
        </p:nvSpPr>
        <p:spPr/>
        <p:txBody>
          <a:bodyPr/>
          <a:lstStyle/>
          <a:p>
            <a:r>
              <a:rPr lang="en-US" dirty="0"/>
              <a:t>Implementation of Internal Controls</a:t>
            </a:r>
          </a:p>
        </p:txBody>
      </p:sp>
      <p:sp>
        <p:nvSpPr>
          <p:cNvPr id="3" name="Slide Number Placeholder 2">
            <a:extLst>
              <a:ext uri="{FF2B5EF4-FFF2-40B4-BE49-F238E27FC236}">
                <a16:creationId xmlns:a16="http://schemas.microsoft.com/office/drawing/2014/main" id="{1B05592B-5F58-44EB-92D6-903CAB6045C7}"/>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4" name="Content Placeholder 3">
            <a:extLst>
              <a:ext uri="{FF2B5EF4-FFF2-40B4-BE49-F238E27FC236}">
                <a16:creationId xmlns:a16="http://schemas.microsoft.com/office/drawing/2014/main" id="{BD52E779-DFC2-4BFC-92DA-16A3A409780A}"/>
              </a:ext>
            </a:extLst>
          </p:cNvPr>
          <p:cNvSpPr>
            <a:spLocks noGrp="1"/>
          </p:cNvSpPr>
          <p:nvPr>
            <p:ph idx="1"/>
          </p:nvPr>
        </p:nvSpPr>
        <p:spPr/>
        <p:txBody>
          <a:bodyPr/>
          <a:lstStyle/>
          <a:p>
            <a:r>
              <a:rPr lang="en-US" dirty="0"/>
              <a:t>Identify goals for operations, reporting, and compliance</a:t>
            </a:r>
          </a:p>
          <a:p>
            <a:r>
              <a:rPr lang="en-US" dirty="0"/>
              <a:t>Establish a healthy control environment (organizational values)</a:t>
            </a:r>
          </a:p>
          <a:p>
            <a:r>
              <a:rPr lang="en-US" dirty="0"/>
              <a:t>Identify any risks that could prohibit you from reaching your goals</a:t>
            </a:r>
          </a:p>
          <a:p>
            <a:r>
              <a:rPr lang="en-US" dirty="0"/>
              <a:t>Design control activities in the form of policies and procedures </a:t>
            </a:r>
          </a:p>
          <a:p>
            <a:r>
              <a:rPr lang="en-US" dirty="0"/>
              <a:t>Communicate effectively throughout the organization</a:t>
            </a:r>
          </a:p>
          <a:p>
            <a:r>
              <a:rPr lang="en-US" dirty="0"/>
              <a:t>Monitor on an ongoing basis and refine according to your findings</a:t>
            </a:r>
          </a:p>
          <a:p>
            <a:endParaRPr lang="en-US" dirty="0"/>
          </a:p>
        </p:txBody>
      </p:sp>
    </p:spTree>
    <p:extLst>
      <p:ext uri="{BB962C8B-B14F-4D97-AF65-F5344CB8AC3E}">
        <p14:creationId xmlns:p14="http://schemas.microsoft.com/office/powerpoint/2010/main" val="13656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CB5-B1B1-415A-A4C5-13885C2273B2}"/>
              </a:ext>
            </a:extLst>
          </p:cNvPr>
          <p:cNvSpPr>
            <a:spLocks noGrp="1"/>
          </p:cNvSpPr>
          <p:nvPr>
            <p:ph type="title"/>
          </p:nvPr>
        </p:nvSpPr>
        <p:spPr/>
        <p:txBody>
          <a:bodyPr/>
          <a:lstStyle/>
          <a:p>
            <a:r>
              <a:rPr lang="en-US" dirty="0"/>
              <a:t>Examples of Internal Controls</a:t>
            </a:r>
          </a:p>
        </p:txBody>
      </p:sp>
    </p:spTree>
    <p:extLst>
      <p:ext uri="{BB962C8B-B14F-4D97-AF65-F5344CB8AC3E}">
        <p14:creationId xmlns:p14="http://schemas.microsoft.com/office/powerpoint/2010/main" val="247276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EDB1-43F0-4F3C-BE5F-86C3FD5D24A7}"/>
              </a:ext>
            </a:extLst>
          </p:cNvPr>
          <p:cNvSpPr>
            <a:spLocks noGrp="1"/>
          </p:cNvSpPr>
          <p:nvPr>
            <p:ph type="title"/>
          </p:nvPr>
        </p:nvSpPr>
        <p:spPr/>
        <p:txBody>
          <a:bodyPr>
            <a:normAutofit fontScale="90000"/>
          </a:bodyPr>
          <a:lstStyle/>
          <a:p>
            <a:r>
              <a:rPr lang="en-US" dirty="0"/>
              <a:t>Types of Controls</a:t>
            </a:r>
          </a:p>
        </p:txBody>
      </p:sp>
      <p:sp>
        <p:nvSpPr>
          <p:cNvPr id="3" name="Slide Number Placeholder 2">
            <a:extLst>
              <a:ext uri="{FF2B5EF4-FFF2-40B4-BE49-F238E27FC236}">
                <a16:creationId xmlns:a16="http://schemas.microsoft.com/office/drawing/2014/main" id="{9B24913C-CDB9-46E1-9F18-F37E2E1EE67C}"/>
              </a:ext>
            </a:extLst>
          </p:cNvPr>
          <p:cNvSpPr>
            <a:spLocks noGrp="1"/>
          </p:cNvSpPr>
          <p:nvPr>
            <p:ph type="sldNum" sz="quarter" idx="12"/>
          </p:nvPr>
        </p:nvSpPr>
        <p:spPr/>
        <p:txBody>
          <a:bodyPr/>
          <a:lstStyle/>
          <a:p>
            <a:fld id="{B212C38A-D241-7041-9EFC-6446870ABFAA}" type="slidenum">
              <a:rPr lang="en-US" smtClean="0"/>
              <a:t>32</a:t>
            </a:fld>
            <a:endParaRPr lang="en-US" dirty="0"/>
          </a:p>
        </p:txBody>
      </p:sp>
      <p:sp>
        <p:nvSpPr>
          <p:cNvPr id="4" name="Content Placeholder 3">
            <a:extLst>
              <a:ext uri="{FF2B5EF4-FFF2-40B4-BE49-F238E27FC236}">
                <a16:creationId xmlns:a16="http://schemas.microsoft.com/office/drawing/2014/main" id="{58B2FD19-B40A-4749-BD37-7004E1220AFD}"/>
              </a:ext>
            </a:extLst>
          </p:cNvPr>
          <p:cNvSpPr>
            <a:spLocks noGrp="1"/>
          </p:cNvSpPr>
          <p:nvPr>
            <p:ph idx="1"/>
          </p:nvPr>
        </p:nvSpPr>
        <p:spPr/>
        <p:txBody>
          <a:bodyPr numCol="1">
            <a:normAutofit/>
          </a:bodyPr>
          <a:lstStyle/>
          <a:p>
            <a:r>
              <a:rPr lang="en-US" dirty="0"/>
              <a:t>Preventative Controls</a:t>
            </a:r>
          </a:p>
          <a:p>
            <a:pPr lvl="1"/>
            <a:r>
              <a:rPr lang="en-US" dirty="0"/>
              <a:t>Designed to avoid unintended results</a:t>
            </a:r>
          </a:p>
          <a:p>
            <a:pPr lvl="1"/>
            <a:r>
              <a:rPr lang="en-US" dirty="0"/>
              <a:t>Catch problems before they begin</a:t>
            </a:r>
          </a:p>
          <a:p>
            <a:r>
              <a:rPr lang="en-US" dirty="0"/>
              <a:t>Detective Controls</a:t>
            </a:r>
          </a:p>
          <a:p>
            <a:pPr lvl="1"/>
            <a:r>
              <a:rPr lang="en-US" dirty="0"/>
              <a:t>Designed to discover an unintended event after it has occurred but before it becomes an issue</a:t>
            </a:r>
          </a:p>
          <a:p>
            <a:r>
              <a:rPr lang="en-US" dirty="0"/>
              <a:t>Both types of controls should be used in an effective control environment</a:t>
            </a:r>
          </a:p>
        </p:txBody>
      </p:sp>
    </p:spTree>
    <p:extLst>
      <p:ext uri="{BB962C8B-B14F-4D97-AF65-F5344CB8AC3E}">
        <p14:creationId xmlns:p14="http://schemas.microsoft.com/office/powerpoint/2010/main" val="232334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a:xfrm>
            <a:off x="396837" y="349885"/>
            <a:ext cx="11236960" cy="620395"/>
          </a:xfrm>
        </p:spPr>
        <p:txBody>
          <a:bodyPr>
            <a:normAutofit fontScale="90000"/>
          </a:bodyPr>
          <a:lstStyle/>
          <a:p>
            <a:r>
              <a:rPr lang="en-US" dirty="0">
                <a:solidFill>
                  <a:srgbClr val="D52B1E"/>
                </a:solidFill>
              </a:rPr>
              <a:t>Examples of Internal Controls</a:t>
            </a:r>
          </a:p>
        </p:txBody>
      </p:sp>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33</a:t>
            </a:fld>
            <a:endParaRPr lang="en-US" dirty="0"/>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a:lstStyle/>
          <a:p>
            <a:r>
              <a:rPr lang="en-US" sz="2800" dirty="0"/>
              <a:t>Are expenses approved by authorized persons?</a:t>
            </a:r>
          </a:p>
          <a:p>
            <a:r>
              <a:rPr lang="en-US" sz="2800" dirty="0"/>
              <a:t>Are items such as laptops and cameras tracked and monitored?</a:t>
            </a:r>
          </a:p>
          <a:p>
            <a:r>
              <a:rPr lang="en-US" dirty="0"/>
              <a:t>Does your entity perform inventory reconciliations on a periodic basis?</a:t>
            </a:r>
          </a:p>
          <a:p>
            <a:r>
              <a:rPr lang="en-US" dirty="0"/>
              <a:t>Are detailed employment records maintained for each employee?</a:t>
            </a:r>
          </a:p>
          <a:p>
            <a:endParaRPr lang="en-US" dirty="0"/>
          </a:p>
        </p:txBody>
      </p:sp>
      <p:pic>
        <p:nvPicPr>
          <p:cNvPr id="5" name="Picture 4" descr="A picture containing text, watch, gauge&#10;&#10;Description automatically generated">
            <a:extLst>
              <a:ext uri="{FF2B5EF4-FFF2-40B4-BE49-F238E27FC236}">
                <a16:creationId xmlns:a16="http://schemas.microsoft.com/office/drawing/2014/main" id="{21CEC9A7-2836-4221-9014-6DB390E833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24898" y="405573"/>
            <a:ext cx="509017" cy="509017"/>
          </a:xfrm>
          <a:prstGeom prst="rect">
            <a:avLst/>
          </a:prstGeom>
        </p:spPr>
      </p:pic>
    </p:spTree>
    <p:extLst>
      <p:ext uri="{BB962C8B-B14F-4D97-AF65-F5344CB8AC3E}">
        <p14:creationId xmlns:p14="http://schemas.microsoft.com/office/powerpoint/2010/main" val="409031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0D1B-B9CB-4938-890F-38AF20801947}"/>
              </a:ext>
            </a:extLst>
          </p:cNvPr>
          <p:cNvSpPr>
            <a:spLocks noGrp="1"/>
          </p:cNvSpPr>
          <p:nvPr>
            <p:ph type="title"/>
          </p:nvPr>
        </p:nvSpPr>
        <p:spPr/>
        <p:txBody>
          <a:bodyPr>
            <a:normAutofit fontScale="90000"/>
          </a:bodyPr>
          <a:lstStyle/>
          <a:p>
            <a:r>
              <a:rPr lang="en-US" dirty="0">
                <a:solidFill>
                  <a:srgbClr val="D52B1E"/>
                </a:solidFill>
              </a:rPr>
              <a:t>Examples of Internal Controls (Continued)</a:t>
            </a:r>
          </a:p>
        </p:txBody>
      </p:sp>
      <p:sp>
        <p:nvSpPr>
          <p:cNvPr id="3" name="Slide Number Placeholder 2">
            <a:extLst>
              <a:ext uri="{FF2B5EF4-FFF2-40B4-BE49-F238E27FC236}">
                <a16:creationId xmlns:a16="http://schemas.microsoft.com/office/drawing/2014/main" id="{90EABCE7-6468-4072-B87E-B79E34B7B484}"/>
              </a:ext>
            </a:extLst>
          </p:cNvPr>
          <p:cNvSpPr>
            <a:spLocks noGrp="1"/>
          </p:cNvSpPr>
          <p:nvPr>
            <p:ph type="sldNum" sz="quarter" idx="12"/>
          </p:nvPr>
        </p:nvSpPr>
        <p:spPr/>
        <p:txBody>
          <a:bodyPr/>
          <a:lstStyle/>
          <a:p>
            <a:fld id="{B212C38A-D241-7041-9EFC-6446870ABFAA}" type="slidenum">
              <a:rPr lang="en-US" smtClean="0"/>
              <a:t>34</a:t>
            </a:fld>
            <a:endParaRPr lang="en-US" dirty="0"/>
          </a:p>
        </p:txBody>
      </p:sp>
      <p:sp>
        <p:nvSpPr>
          <p:cNvPr id="4" name="Content Placeholder 3">
            <a:extLst>
              <a:ext uri="{FF2B5EF4-FFF2-40B4-BE49-F238E27FC236}">
                <a16:creationId xmlns:a16="http://schemas.microsoft.com/office/drawing/2014/main" id="{20C9B26E-226D-4A20-A1E8-D234C28D18DB}"/>
              </a:ext>
            </a:extLst>
          </p:cNvPr>
          <p:cNvSpPr>
            <a:spLocks noGrp="1"/>
          </p:cNvSpPr>
          <p:nvPr>
            <p:ph idx="1"/>
          </p:nvPr>
        </p:nvSpPr>
        <p:spPr/>
        <p:txBody>
          <a:bodyPr/>
          <a:lstStyle/>
          <a:p>
            <a:r>
              <a:rPr lang="en-US" sz="2800" dirty="0"/>
              <a:t>Are performance evaluations completed annually?</a:t>
            </a:r>
          </a:p>
          <a:p>
            <a:r>
              <a:rPr lang="en-US" dirty="0"/>
              <a:t>Are staff members responsible for contracts and grants familiar with procedures relating to contracts and grants? Have they been given adequate training?</a:t>
            </a:r>
          </a:p>
          <a:p>
            <a:r>
              <a:rPr lang="en-US" sz="2800" dirty="0"/>
              <a:t>Is sensitive information protected by restricted access, encryption, or other controls?</a:t>
            </a:r>
          </a:p>
          <a:p>
            <a:endParaRPr lang="en-US" dirty="0"/>
          </a:p>
        </p:txBody>
      </p:sp>
    </p:spTree>
    <p:extLst>
      <p:ext uri="{BB962C8B-B14F-4D97-AF65-F5344CB8AC3E}">
        <p14:creationId xmlns:p14="http://schemas.microsoft.com/office/powerpoint/2010/main" val="3731602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Resources for Internal Controls </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35</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r>
              <a:rPr lang="en-US" dirty="0"/>
              <a:t>2022 Compliance Supplement – Part 6</a:t>
            </a:r>
          </a:p>
          <a:p>
            <a:pPr lvl="1"/>
            <a:r>
              <a:rPr lang="en-US" dirty="0"/>
              <a:t>Summary of requirements for internal control under the UG</a:t>
            </a:r>
          </a:p>
          <a:p>
            <a:pPr lvl="1"/>
            <a:r>
              <a:rPr lang="en-US" dirty="0"/>
              <a:t>Background discussion on important internal control concepts</a:t>
            </a:r>
          </a:p>
          <a:p>
            <a:pPr lvl="1"/>
            <a:r>
              <a:rPr lang="en-US" dirty="0"/>
              <a:t>Appendices that include illustrations of:</a:t>
            </a:r>
          </a:p>
          <a:p>
            <a:pPr lvl="2"/>
            <a:r>
              <a:rPr lang="en-US" dirty="0"/>
              <a:t>Entity-wide internal controls over federal awards </a:t>
            </a:r>
          </a:p>
          <a:p>
            <a:pPr lvl="2"/>
            <a:r>
              <a:rPr lang="en-US" dirty="0"/>
              <a:t>Internal controls specific to each type of compliance requirement</a:t>
            </a:r>
          </a:p>
          <a:p>
            <a:endParaRPr lang="en-US" dirty="0"/>
          </a:p>
        </p:txBody>
      </p:sp>
      <p:pic>
        <p:nvPicPr>
          <p:cNvPr id="7" name="Picture 6">
            <a:extLst>
              <a:ext uri="{FF2B5EF4-FFF2-40B4-BE49-F238E27FC236}">
                <a16:creationId xmlns:a16="http://schemas.microsoft.com/office/drawing/2014/main" id="{772F4669-B12C-409B-8D65-0F9B79A64D0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272092" y="532892"/>
            <a:ext cx="509017" cy="509017"/>
          </a:xfrm>
          <a:prstGeom prst="rect">
            <a:avLst/>
          </a:prstGeom>
        </p:spPr>
      </p:pic>
    </p:spTree>
    <p:extLst>
      <p:ext uri="{BB962C8B-B14F-4D97-AF65-F5344CB8AC3E}">
        <p14:creationId xmlns:p14="http://schemas.microsoft.com/office/powerpoint/2010/main" val="260605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2022 Supplement – Part 6</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36</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normAutofit fontScale="92500" lnSpcReduction="10000"/>
          </a:bodyPr>
          <a:lstStyle/>
          <a:p>
            <a:r>
              <a:rPr lang="en-US" b="1" dirty="0"/>
              <a:t>Appendix 1</a:t>
            </a:r>
            <a:r>
              <a:rPr lang="en-US" dirty="0"/>
              <a:t> – Illustrative </a:t>
            </a:r>
            <a:r>
              <a:rPr lang="en-US" u="sng" dirty="0"/>
              <a:t>entity-wide controls</a:t>
            </a:r>
            <a:r>
              <a:rPr lang="en-US" dirty="0"/>
              <a:t> over compliance for the following components of I/C:  control environment, risk assessment, information and communication, and monitoring</a:t>
            </a:r>
          </a:p>
          <a:p>
            <a:pPr lvl="1"/>
            <a:r>
              <a:rPr lang="en-US" dirty="0"/>
              <a:t>For this purpose, entity-wide controls are considered governance controls that apply to most types of compliance requirements for one or more Federal programs</a:t>
            </a:r>
          </a:p>
          <a:p>
            <a:r>
              <a:rPr lang="en-US" b="1" dirty="0"/>
              <a:t>Appendix 2</a:t>
            </a:r>
            <a:r>
              <a:rPr lang="en-US" dirty="0"/>
              <a:t> – Provides illustrative </a:t>
            </a:r>
            <a:r>
              <a:rPr lang="en-US" u="sng" dirty="0"/>
              <a:t>specific controls</a:t>
            </a:r>
            <a:r>
              <a:rPr lang="en-US" dirty="0"/>
              <a:t> for control activities, the remaining component of I/C</a:t>
            </a:r>
          </a:p>
          <a:p>
            <a:pPr lvl="1"/>
            <a:r>
              <a:rPr lang="en-US" dirty="0"/>
              <a:t>For this purpose, specific controls are considered operational-level controls that apply to individual types of compliance requirements </a:t>
            </a:r>
          </a:p>
          <a:p>
            <a:pPr marL="0" indent="0">
              <a:buNone/>
            </a:pPr>
            <a:endParaRPr lang="en-US" dirty="0"/>
          </a:p>
        </p:txBody>
      </p:sp>
      <p:pic>
        <p:nvPicPr>
          <p:cNvPr id="7" name="Picture 6">
            <a:extLst>
              <a:ext uri="{FF2B5EF4-FFF2-40B4-BE49-F238E27FC236}">
                <a16:creationId xmlns:a16="http://schemas.microsoft.com/office/drawing/2014/main" id="{772F4669-B12C-409B-8D65-0F9B79A64D0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19810" y="532892"/>
            <a:ext cx="509017" cy="509017"/>
          </a:xfrm>
          <a:prstGeom prst="rect">
            <a:avLst/>
          </a:prstGeom>
        </p:spPr>
      </p:pic>
    </p:spTree>
    <p:extLst>
      <p:ext uri="{BB962C8B-B14F-4D97-AF65-F5344CB8AC3E}">
        <p14:creationId xmlns:p14="http://schemas.microsoft.com/office/powerpoint/2010/main" val="288118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415A-4ECD-480F-B09C-C2DDB54B86F9}"/>
              </a:ext>
            </a:extLst>
          </p:cNvPr>
          <p:cNvSpPr>
            <a:spLocks noGrp="1"/>
          </p:cNvSpPr>
          <p:nvPr>
            <p:ph type="title"/>
          </p:nvPr>
        </p:nvSpPr>
        <p:spPr/>
        <p:txBody>
          <a:bodyPr>
            <a:normAutofit fontScale="90000"/>
          </a:bodyPr>
          <a:lstStyle/>
          <a:p>
            <a:r>
              <a:rPr lang="en-US" dirty="0"/>
              <a:t>Illustrative Specific Controls – Control Activities</a:t>
            </a:r>
          </a:p>
        </p:txBody>
      </p:sp>
      <p:sp>
        <p:nvSpPr>
          <p:cNvPr id="3" name="Slide Number Placeholder 2">
            <a:extLst>
              <a:ext uri="{FF2B5EF4-FFF2-40B4-BE49-F238E27FC236}">
                <a16:creationId xmlns:a16="http://schemas.microsoft.com/office/drawing/2014/main" id="{833232D4-9F8F-4B38-9B6E-BAEF75BA9015}"/>
              </a:ext>
            </a:extLst>
          </p:cNvPr>
          <p:cNvSpPr>
            <a:spLocks noGrp="1"/>
          </p:cNvSpPr>
          <p:nvPr>
            <p:ph type="sldNum" sz="quarter" idx="12"/>
          </p:nvPr>
        </p:nvSpPr>
        <p:spPr/>
        <p:txBody>
          <a:bodyPr/>
          <a:lstStyle/>
          <a:p>
            <a:fld id="{B212C38A-D241-7041-9EFC-6446870ABFAA}" type="slidenum">
              <a:rPr lang="en-US" smtClean="0"/>
              <a:t>37</a:t>
            </a:fld>
            <a:endParaRPr lang="en-US" dirty="0"/>
          </a:p>
        </p:txBody>
      </p:sp>
      <p:pic>
        <p:nvPicPr>
          <p:cNvPr id="6" name="Content Placeholder 5">
            <a:extLst>
              <a:ext uri="{FF2B5EF4-FFF2-40B4-BE49-F238E27FC236}">
                <a16:creationId xmlns:a16="http://schemas.microsoft.com/office/drawing/2014/main" id="{011D51E2-FCEC-4D47-878D-7ACA01F15727}"/>
              </a:ext>
            </a:extLst>
          </p:cNvPr>
          <p:cNvPicPr>
            <a:picLocks noGrp="1" noChangeAspect="1"/>
          </p:cNvPicPr>
          <p:nvPr>
            <p:ph idx="1"/>
          </p:nvPr>
        </p:nvPicPr>
        <p:blipFill>
          <a:blip r:embed="rId3"/>
          <a:stretch>
            <a:fillRect/>
          </a:stretch>
        </p:blipFill>
        <p:spPr>
          <a:xfrm>
            <a:off x="456822" y="1701140"/>
            <a:ext cx="11236960" cy="3118572"/>
          </a:xfrm>
        </p:spPr>
      </p:pic>
      <p:sp>
        <p:nvSpPr>
          <p:cNvPr id="7" name="TextBox 6">
            <a:extLst>
              <a:ext uri="{FF2B5EF4-FFF2-40B4-BE49-F238E27FC236}">
                <a16:creationId xmlns:a16="http://schemas.microsoft.com/office/drawing/2014/main" id="{6CAF709F-483F-49CC-B4A4-6D7DA930F6DE}"/>
              </a:ext>
            </a:extLst>
          </p:cNvPr>
          <p:cNvSpPr txBox="1"/>
          <p:nvPr/>
        </p:nvSpPr>
        <p:spPr>
          <a:xfrm>
            <a:off x="477520" y="5272326"/>
            <a:ext cx="7315200"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 From 2022 Compliance Supplement Part 6 Appendix 2. </a:t>
            </a:r>
          </a:p>
        </p:txBody>
      </p:sp>
    </p:spTree>
    <p:extLst>
      <p:ext uri="{BB962C8B-B14F-4D97-AF65-F5344CB8AC3E}">
        <p14:creationId xmlns:p14="http://schemas.microsoft.com/office/powerpoint/2010/main" val="815495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1BFB-80CB-4E80-A39A-E85FF3CB2244}"/>
              </a:ext>
            </a:extLst>
          </p:cNvPr>
          <p:cNvSpPr>
            <a:spLocks noGrp="1"/>
          </p:cNvSpPr>
          <p:nvPr>
            <p:ph type="title"/>
          </p:nvPr>
        </p:nvSpPr>
        <p:spPr/>
        <p:txBody>
          <a:bodyPr>
            <a:normAutofit fontScale="90000"/>
          </a:bodyPr>
          <a:lstStyle/>
          <a:p>
            <a:r>
              <a:rPr lang="en-US" dirty="0"/>
              <a:t>Compliance Supplement – Sample Audit Test</a:t>
            </a:r>
          </a:p>
        </p:txBody>
      </p:sp>
      <p:sp>
        <p:nvSpPr>
          <p:cNvPr id="3" name="Slide Number Placeholder 2">
            <a:extLst>
              <a:ext uri="{FF2B5EF4-FFF2-40B4-BE49-F238E27FC236}">
                <a16:creationId xmlns:a16="http://schemas.microsoft.com/office/drawing/2014/main" id="{4E5A10E0-68D9-486C-BD84-DC48EB1A58DD}"/>
              </a:ext>
            </a:extLst>
          </p:cNvPr>
          <p:cNvSpPr>
            <a:spLocks noGrp="1"/>
          </p:cNvSpPr>
          <p:nvPr>
            <p:ph type="sldNum" sz="quarter" idx="12"/>
          </p:nvPr>
        </p:nvSpPr>
        <p:spPr/>
        <p:txBody>
          <a:bodyPr/>
          <a:lstStyle/>
          <a:p>
            <a:fld id="{B212C38A-D241-7041-9EFC-6446870ABFAA}" type="slidenum">
              <a:rPr lang="en-US" smtClean="0"/>
              <a:t>38</a:t>
            </a:fld>
            <a:endParaRPr lang="en-US" dirty="0"/>
          </a:p>
        </p:txBody>
      </p:sp>
      <p:pic>
        <p:nvPicPr>
          <p:cNvPr id="6" name="Content Placeholder 5">
            <a:extLst>
              <a:ext uri="{FF2B5EF4-FFF2-40B4-BE49-F238E27FC236}">
                <a16:creationId xmlns:a16="http://schemas.microsoft.com/office/drawing/2014/main" id="{0994BE15-9808-495A-BEFB-11D3924884C4}"/>
              </a:ext>
            </a:extLst>
          </p:cNvPr>
          <p:cNvPicPr>
            <a:picLocks noGrp="1" noChangeAspect="1"/>
          </p:cNvPicPr>
          <p:nvPr>
            <p:ph idx="1"/>
          </p:nvPr>
        </p:nvPicPr>
        <p:blipFill>
          <a:blip r:embed="rId2"/>
          <a:stretch>
            <a:fillRect/>
          </a:stretch>
        </p:blipFill>
        <p:spPr>
          <a:xfrm>
            <a:off x="1093304" y="1682691"/>
            <a:ext cx="10005392" cy="3658929"/>
          </a:xfrm>
        </p:spPr>
      </p:pic>
    </p:spTree>
    <p:extLst>
      <p:ext uri="{BB962C8B-B14F-4D97-AF65-F5344CB8AC3E}">
        <p14:creationId xmlns:p14="http://schemas.microsoft.com/office/powerpoint/2010/main" val="3909044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4691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477518" y="229313"/>
            <a:ext cx="3535680" cy="1447087"/>
          </a:xfrm>
        </p:spPr>
        <p:txBody>
          <a:bodyPr>
            <a:normAutofit/>
          </a:bodyPr>
          <a:lstStyle/>
          <a:p>
            <a:r>
              <a:rPr lang="en-US" dirty="0"/>
              <a:t>Learning Objectives</a:t>
            </a:r>
          </a:p>
        </p:txBody>
      </p:sp>
      <p:sp>
        <p:nvSpPr>
          <p:cNvPr id="3" name="Slide Number Placeholder 2">
            <a:extLst>
              <a:ext uri="{FF2B5EF4-FFF2-40B4-BE49-F238E27FC236}">
                <a16:creationId xmlns:a16="http://schemas.microsoft.com/office/drawing/2014/main" id="{629261E9-B34F-ECB3-F7AF-907633C5181C}"/>
              </a:ext>
            </a:extLst>
          </p:cNvPr>
          <p:cNvSpPr>
            <a:spLocks noGrp="1"/>
          </p:cNvSpPr>
          <p:nvPr>
            <p:ph type="sldNum" sz="quarter" idx="12"/>
          </p:nvPr>
        </p:nvSpPr>
        <p:spPr/>
        <p:txBody>
          <a:bodyPr/>
          <a:lstStyle/>
          <a:p>
            <a:fld id="{B212C38A-D241-7041-9EFC-6446870ABFAA}" type="slidenum">
              <a:rPr lang="en-US" smtClean="0"/>
              <a:t>4</a:t>
            </a:fld>
            <a:endParaRPr lang="en-US" dirty="0"/>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p:txBody>
          <a:bodyPr/>
          <a:lstStyle/>
          <a:p>
            <a:endParaRPr lang="en-US" dirty="0"/>
          </a:p>
          <a:p>
            <a:r>
              <a:rPr lang="en-US" dirty="0"/>
              <a:t>What are Internal Controls</a:t>
            </a:r>
          </a:p>
          <a:p>
            <a:r>
              <a:rPr lang="en-US" dirty="0"/>
              <a:t>Goals of Internal Controls</a:t>
            </a:r>
          </a:p>
          <a:p>
            <a:r>
              <a:rPr lang="en-US" dirty="0"/>
              <a:t>Regulatory Requirements</a:t>
            </a:r>
          </a:p>
          <a:p>
            <a:r>
              <a:rPr lang="en-US" dirty="0"/>
              <a:t>Importance of Internal Controls</a:t>
            </a:r>
          </a:p>
          <a:p>
            <a:r>
              <a:rPr lang="en-US" dirty="0"/>
              <a:t>Deterring Fraud, Waste, and Abuse</a:t>
            </a:r>
          </a:p>
          <a:p>
            <a:r>
              <a:rPr lang="en-US" dirty="0"/>
              <a:t>Internal Control Components</a:t>
            </a:r>
          </a:p>
          <a:p>
            <a:r>
              <a:rPr lang="en-US" dirty="0"/>
              <a:t>Examples of Internal Controls</a:t>
            </a:r>
          </a:p>
          <a:p>
            <a:endParaRPr lang="en-US" dirty="0"/>
          </a:p>
          <a:p>
            <a:endParaRPr lang="en-US" dirty="0"/>
          </a:p>
          <a:p>
            <a:endParaRPr lang="en-US" dirty="0"/>
          </a:p>
        </p:txBody>
      </p:sp>
      <p:pic>
        <p:nvPicPr>
          <p:cNvPr id="7" name="Content Placeholder 6" descr="List with solid fill">
            <a:extLst>
              <a:ext uri="{FF2B5EF4-FFF2-40B4-BE49-F238E27FC236}">
                <a16:creationId xmlns:a16="http://schemas.microsoft.com/office/drawing/2014/main" id="{F05A57B8-994B-42BA-BC21-EE6236DEAB89}"/>
              </a:ext>
            </a:extLst>
          </p:cNvPr>
          <p:cNvPicPr>
            <a:picLocks noGrp="1" noChangeAspect="1"/>
          </p:cNvPicPr>
          <p:nvPr>
            <p:ph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530" y="2091540"/>
            <a:ext cx="3535680" cy="3535680"/>
          </a:xfrm>
        </p:spPr>
      </p:pic>
    </p:spTree>
    <p:extLst>
      <p:ext uri="{BB962C8B-B14F-4D97-AF65-F5344CB8AC3E}">
        <p14:creationId xmlns:p14="http://schemas.microsoft.com/office/powerpoint/2010/main" val="47792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CB5-B1B1-415A-A4C5-13885C2273B2}"/>
              </a:ext>
            </a:extLst>
          </p:cNvPr>
          <p:cNvSpPr>
            <a:spLocks noGrp="1"/>
          </p:cNvSpPr>
          <p:nvPr>
            <p:ph type="title"/>
          </p:nvPr>
        </p:nvSpPr>
        <p:spPr/>
        <p:txBody>
          <a:bodyPr/>
          <a:lstStyle/>
          <a:p>
            <a:r>
              <a:rPr lang="en-US" dirty="0"/>
              <a:t>Internal Controls</a:t>
            </a:r>
          </a:p>
        </p:txBody>
      </p:sp>
    </p:spTree>
    <p:extLst>
      <p:ext uri="{BB962C8B-B14F-4D97-AF65-F5344CB8AC3E}">
        <p14:creationId xmlns:p14="http://schemas.microsoft.com/office/powerpoint/2010/main" val="81829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DE21-F9EF-4118-A711-7CB372F5BD98}"/>
              </a:ext>
            </a:extLst>
          </p:cNvPr>
          <p:cNvSpPr>
            <a:spLocks noGrp="1"/>
          </p:cNvSpPr>
          <p:nvPr>
            <p:ph type="title"/>
          </p:nvPr>
        </p:nvSpPr>
        <p:spPr/>
        <p:txBody>
          <a:bodyPr>
            <a:normAutofit fontScale="90000"/>
          </a:bodyPr>
          <a:lstStyle/>
          <a:p>
            <a:r>
              <a:rPr lang="en-US" dirty="0"/>
              <a:t>Internal Controls</a:t>
            </a:r>
          </a:p>
        </p:txBody>
      </p:sp>
      <p:sp>
        <p:nvSpPr>
          <p:cNvPr id="3" name="Slide Number Placeholder 2">
            <a:extLst>
              <a:ext uri="{FF2B5EF4-FFF2-40B4-BE49-F238E27FC236}">
                <a16:creationId xmlns:a16="http://schemas.microsoft.com/office/drawing/2014/main" id="{D7E398FD-B150-4E87-9D8C-3CA08D06ADA3}"/>
              </a:ext>
            </a:extLst>
          </p:cNvPr>
          <p:cNvSpPr>
            <a:spLocks noGrp="1"/>
          </p:cNvSpPr>
          <p:nvPr>
            <p:ph type="sldNum" sz="quarter" idx="12"/>
          </p:nvPr>
        </p:nvSpPr>
        <p:spPr/>
        <p:txBody>
          <a:bodyPr/>
          <a:lstStyle/>
          <a:p>
            <a:fld id="{B212C38A-D241-7041-9EFC-6446870ABFAA}" type="slidenum">
              <a:rPr lang="en-US" smtClean="0"/>
              <a:t>6</a:t>
            </a:fld>
            <a:endParaRPr lang="en-US" dirty="0"/>
          </a:p>
        </p:txBody>
      </p:sp>
      <p:sp>
        <p:nvSpPr>
          <p:cNvPr id="4" name="Content Placeholder 3">
            <a:extLst>
              <a:ext uri="{FF2B5EF4-FFF2-40B4-BE49-F238E27FC236}">
                <a16:creationId xmlns:a16="http://schemas.microsoft.com/office/drawing/2014/main" id="{40F845B4-C726-470B-9925-4682494E0D63}"/>
              </a:ext>
            </a:extLst>
          </p:cNvPr>
          <p:cNvSpPr>
            <a:spLocks noGrp="1"/>
          </p:cNvSpPr>
          <p:nvPr>
            <p:ph idx="1"/>
          </p:nvPr>
        </p:nvSpPr>
        <p:spPr/>
        <p:txBody>
          <a:bodyPr>
            <a:normAutofit/>
          </a:bodyPr>
          <a:lstStyle/>
          <a:p>
            <a:pPr marL="0" indent="0">
              <a:buNone/>
            </a:pPr>
            <a:r>
              <a:rPr lang="en-US" sz="3600" dirty="0"/>
              <a:t>Mechanisms designed and implemented by an entity to provide reasonable assurance regarding the achievement of the entity's objectives and their financial and accounting information</a:t>
            </a:r>
          </a:p>
          <a:p>
            <a:pPr marL="0" indent="0">
              <a:buNone/>
            </a:pPr>
            <a:r>
              <a:rPr lang="en-US" sz="1800" dirty="0">
                <a:solidFill>
                  <a:srgbClr val="FF0000"/>
                </a:solidFill>
              </a:rPr>
              <a:t>TIP: The adoption of both financial and programmatic internal controls leads to more successful audits</a:t>
            </a:r>
          </a:p>
        </p:txBody>
      </p:sp>
      <p:pic>
        <p:nvPicPr>
          <p:cNvPr id="5" name="Picture 4" descr="A picture containing text, sign, picture frame&#10;&#10;Description automatically generated">
            <a:extLst>
              <a:ext uri="{FF2B5EF4-FFF2-40B4-BE49-F238E27FC236}">
                <a16:creationId xmlns:a16="http://schemas.microsoft.com/office/drawing/2014/main" id="{3D1753BC-6121-4F00-8A4C-8251A87F13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0074" y="426527"/>
            <a:ext cx="509017" cy="509017"/>
          </a:xfrm>
          <a:prstGeom prst="rect">
            <a:avLst/>
          </a:prstGeom>
        </p:spPr>
      </p:pic>
    </p:spTree>
    <p:extLst>
      <p:ext uri="{BB962C8B-B14F-4D97-AF65-F5344CB8AC3E}">
        <p14:creationId xmlns:p14="http://schemas.microsoft.com/office/powerpoint/2010/main" val="195156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a:xfrm>
            <a:off x="396837" y="349885"/>
            <a:ext cx="11236960" cy="620395"/>
          </a:xfrm>
        </p:spPr>
        <p:txBody>
          <a:bodyPr>
            <a:normAutofit fontScale="90000"/>
          </a:bodyPr>
          <a:lstStyle/>
          <a:p>
            <a:r>
              <a:rPr lang="en-US" dirty="0">
                <a:solidFill>
                  <a:srgbClr val="D52B1E"/>
                </a:solidFill>
              </a:rPr>
              <a:t>Goals of Internal Controls</a:t>
            </a:r>
          </a:p>
        </p:txBody>
      </p:sp>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7</a:t>
            </a:fld>
            <a:endParaRPr lang="en-US" dirty="0"/>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a:lstStyle/>
          <a:p>
            <a:r>
              <a:rPr lang="en-US" sz="2800" dirty="0"/>
              <a:t>Efficient and effective operations</a:t>
            </a:r>
          </a:p>
          <a:p>
            <a:r>
              <a:rPr lang="en-US" sz="2800" dirty="0"/>
              <a:t>Reporting that is reliable both internally and externally</a:t>
            </a:r>
          </a:p>
          <a:p>
            <a:r>
              <a:rPr lang="en-US" sz="2800" dirty="0"/>
              <a:t>Compliance with applicable laws and regulations</a:t>
            </a:r>
          </a:p>
          <a:p>
            <a:endParaRPr lang="en-US" dirty="0"/>
          </a:p>
        </p:txBody>
      </p:sp>
    </p:spTree>
    <p:extLst>
      <p:ext uri="{BB962C8B-B14F-4D97-AF65-F5344CB8AC3E}">
        <p14:creationId xmlns:p14="http://schemas.microsoft.com/office/powerpoint/2010/main" val="49156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F65E-6A27-4E27-A0E4-5B615D6BAF34}"/>
              </a:ext>
            </a:extLst>
          </p:cNvPr>
          <p:cNvSpPr>
            <a:spLocks noGrp="1"/>
          </p:cNvSpPr>
          <p:nvPr>
            <p:ph type="title"/>
          </p:nvPr>
        </p:nvSpPr>
        <p:spPr>
          <a:xfrm>
            <a:off x="477519" y="632936"/>
            <a:ext cx="11236960" cy="620395"/>
          </a:xfrm>
        </p:spPr>
        <p:txBody>
          <a:bodyPr>
            <a:normAutofit fontScale="90000"/>
          </a:bodyPr>
          <a:lstStyle/>
          <a:p>
            <a:r>
              <a:rPr lang="en-US" dirty="0"/>
              <a:t>Internal Controls &amp; Your Wisconsin Grant Agreement</a:t>
            </a:r>
          </a:p>
        </p:txBody>
      </p:sp>
      <p:sp>
        <p:nvSpPr>
          <p:cNvPr id="3" name="Slide Number Placeholder 2">
            <a:extLst>
              <a:ext uri="{FF2B5EF4-FFF2-40B4-BE49-F238E27FC236}">
                <a16:creationId xmlns:a16="http://schemas.microsoft.com/office/drawing/2014/main" id="{6694D5D6-F4BD-467E-AE6B-0540018F1B48}"/>
              </a:ext>
            </a:extLst>
          </p:cNvPr>
          <p:cNvSpPr>
            <a:spLocks noGrp="1"/>
          </p:cNvSpPr>
          <p:nvPr>
            <p:ph type="sldNum" sz="quarter" idx="12"/>
          </p:nvPr>
        </p:nvSpPr>
        <p:spPr/>
        <p:txBody>
          <a:bodyPr/>
          <a:lstStyle/>
          <a:p>
            <a:fld id="{B212C38A-D241-7041-9EFC-6446870ABFAA}" type="slidenum">
              <a:rPr lang="en-US" smtClean="0"/>
              <a:t>8</a:t>
            </a:fld>
            <a:endParaRPr lang="en-US" dirty="0"/>
          </a:p>
        </p:txBody>
      </p:sp>
      <p:sp>
        <p:nvSpPr>
          <p:cNvPr id="4" name="Content Placeholder 3">
            <a:extLst>
              <a:ext uri="{FF2B5EF4-FFF2-40B4-BE49-F238E27FC236}">
                <a16:creationId xmlns:a16="http://schemas.microsoft.com/office/drawing/2014/main" id="{D05A0D39-DABF-4EBD-A073-C2332794A083}"/>
              </a:ext>
            </a:extLst>
          </p:cNvPr>
          <p:cNvSpPr>
            <a:spLocks noGrp="1"/>
          </p:cNvSpPr>
          <p:nvPr>
            <p:ph idx="1"/>
          </p:nvPr>
        </p:nvSpPr>
        <p:spPr/>
        <p:txBody>
          <a:bodyPr/>
          <a:lstStyle/>
          <a:p>
            <a:pPr marL="0" indent="0">
              <a:buNone/>
            </a:pPr>
            <a:endParaRPr lang="en-US" dirty="0"/>
          </a:p>
          <a:p>
            <a:r>
              <a:rPr lang="en-US" dirty="0"/>
              <a:t>Article 14 – Internal Controls</a:t>
            </a:r>
          </a:p>
          <a:p>
            <a:r>
              <a:rPr lang="en-US" dirty="0"/>
              <a:t>“Grantee shall establish and maintain effective internal controls over the Grant Award funds that provide reasonable assurance that Grantee is managing the Grant Award in compliance with applicable laws, regulations, and the terms and conditions of this Grant Agreement.”</a:t>
            </a:r>
          </a:p>
        </p:txBody>
      </p:sp>
    </p:spTree>
    <p:extLst>
      <p:ext uri="{BB962C8B-B14F-4D97-AF65-F5344CB8AC3E}">
        <p14:creationId xmlns:p14="http://schemas.microsoft.com/office/powerpoint/2010/main" val="49656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CB5-B1B1-415A-A4C5-13885C2273B2}"/>
              </a:ext>
            </a:extLst>
          </p:cNvPr>
          <p:cNvSpPr>
            <a:spLocks noGrp="1"/>
          </p:cNvSpPr>
          <p:nvPr>
            <p:ph type="title"/>
          </p:nvPr>
        </p:nvSpPr>
        <p:spPr/>
        <p:txBody>
          <a:bodyPr/>
          <a:lstStyle/>
          <a:p>
            <a:r>
              <a:rPr lang="en-US" dirty="0"/>
              <a:t>Internal Control Regulations</a:t>
            </a:r>
          </a:p>
        </p:txBody>
      </p:sp>
    </p:spTree>
    <p:extLst>
      <p:ext uri="{BB962C8B-B14F-4D97-AF65-F5344CB8AC3E}">
        <p14:creationId xmlns:p14="http://schemas.microsoft.com/office/powerpoint/2010/main" val="3735117143"/>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F050C4AD5EEA408E18818EF26D1C67" ma:contentTypeVersion="0" ma:contentTypeDescription="Create a new document." ma:contentTypeScope="" ma:versionID="9e02de5f742eaf82984ba982954b3bdb">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47AED-2834-4065-9C46-BE40E0BBEE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81BB04-E732-472A-BD95-4C365C5285A2}">
  <ds:schemaRefs>
    <ds:schemaRef ds:uri="http://schemas.microsoft.com/sharepoint/v3/contenttype/forms"/>
  </ds:schemaRefs>
</ds:datastoreItem>
</file>

<file path=customXml/itemProps3.xml><?xml version="1.0" encoding="utf-8"?>
<ds:datastoreItem xmlns:ds="http://schemas.openxmlformats.org/officeDocument/2006/customXml" ds:itemID="{99D15658-F1C2-4757-8979-2558096A0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2781</TotalTime>
  <Words>1603</Words>
  <Application>Microsoft Office PowerPoint</Application>
  <PresentationFormat>Widescreen</PresentationFormat>
  <Paragraphs>238</Paragraphs>
  <Slides>39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Black</vt:lpstr>
      <vt:lpstr>Calibri</vt:lpstr>
      <vt:lpstr>Calibri Light</vt:lpstr>
      <vt:lpstr>System Font Regular</vt:lpstr>
      <vt:lpstr>Wingdings</vt:lpstr>
      <vt:lpstr>Custom Design</vt:lpstr>
      <vt:lpstr>1_Custom Design</vt:lpstr>
      <vt:lpstr>Internal Controls Overview</vt:lpstr>
      <vt:lpstr>Presenters</vt:lpstr>
      <vt:lpstr>Legal Disclaimer</vt:lpstr>
      <vt:lpstr>Learning Objectives</vt:lpstr>
      <vt:lpstr>Internal Controls</vt:lpstr>
      <vt:lpstr>Internal Controls</vt:lpstr>
      <vt:lpstr>Goals of Internal Controls</vt:lpstr>
      <vt:lpstr>Internal Controls &amp; Your Wisconsin Grant Agreement</vt:lpstr>
      <vt:lpstr>Internal Control Regulations</vt:lpstr>
      <vt:lpstr>Uniform Guidance Requirements of  Internal Controls </vt:lpstr>
      <vt:lpstr>Uniform Guidance Section 2 CFR 200.303 of Internal Controls </vt:lpstr>
      <vt:lpstr>Regulatory Requirements over Internal Controls </vt:lpstr>
      <vt:lpstr>Regulatory Requirements over Internal Controls </vt:lpstr>
      <vt:lpstr>Process Versus Internal Control</vt:lpstr>
      <vt:lpstr>PowerPoint Presentation</vt:lpstr>
      <vt:lpstr>Importance of Internal Controls </vt:lpstr>
      <vt:lpstr>Fraud, Waste, &amp; Abuse </vt:lpstr>
      <vt:lpstr>Deterring Fraud, Waste, &amp; Abuse </vt:lpstr>
      <vt:lpstr>Internal Control Standards</vt:lpstr>
      <vt:lpstr>COSO Framework Overview</vt:lpstr>
      <vt:lpstr>COSO Objectives (Top of Cube)</vt:lpstr>
      <vt:lpstr>COSO Components (Front of Cube)  </vt:lpstr>
      <vt:lpstr>Organizational Structure (Right side of Cube)</vt:lpstr>
      <vt:lpstr>Greenbook Control Components</vt:lpstr>
      <vt:lpstr>Control Environment </vt:lpstr>
      <vt:lpstr>Risk Assessment </vt:lpstr>
      <vt:lpstr>Control Activities</vt:lpstr>
      <vt:lpstr>Information &amp; Communication </vt:lpstr>
      <vt:lpstr>Monitoring Activities</vt:lpstr>
      <vt:lpstr>Implementation of Internal Controls</vt:lpstr>
      <vt:lpstr>Examples of Internal Controls</vt:lpstr>
      <vt:lpstr>Types of Controls</vt:lpstr>
      <vt:lpstr>Examples of Internal Controls</vt:lpstr>
      <vt:lpstr>Examples of Internal Controls (Continued)</vt:lpstr>
      <vt:lpstr>Resources for Internal Controls </vt:lpstr>
      <vt:lpstr>2022 Supplement – Part 6</vt:lpstr>
      <vt:lpstr>Illustrative Specific Controls – Control Activities</vt:lpstr>
      <vt:lpstr>Compliance Supplement – Sample Audit Test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Jackson, Lindsey</cp:lastModifiedBy>
  <cp:revision>125</cp:revision>
  <dcterms:created xsi:type="dcterms:W3CDTF">2022-05-05T14:55:41Z</dcterms:created>
  <dcterms:modified xsi:type="dcterms:W3CDTF">2023-04-06T17:44:17Z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0x01010018F050C4AD5EEA408E18818EF26D1C67</vt:lpwstr>
  </property>
  <property fmtid="{D5CDD505-2E9C-101B-9397-08002B2CF9AE}" pid="3" name="tabName">
    <vt:lpwstr>Client Deliverables</vt:lpwstr>
  </property>
  <property fmtid="{D5CDD505-2E9C-101B-9397-08002B2CF9AE}" pid="4" name="tabIndex">
    <vt:lpwstr>02.200</vt:lpwstr>
  </property>
  <property fmtid="{D5CDD505-2E9C-101B-9397-08002B2CF9AE}" pid="5" name="workpaperIndex">
    <vt:lpwstr>2.200.8</vt:lpwstr>
  </property>
</Properties>
</file>