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90" r:id="rId5"/>
  </p:sldMasterIdLst>
  <p:notesMasterIdLst>
    <p:notesMasterId r:id="rId49"/>
  </p:notesMasterIdLst>
  <p:sldIdLst>
    <p:sldId id="366" r:id="rId6"/>
    <p:sldId id="266" r:id="rId7"/>
    <p:sldId id="358" r:id="rId8"/>
    <p:sldId id="280" r:id="rId9"/>
    <p:sldId id="284" r:id="rId10"/>
    <p:sldId id="369" r:id="rId11"/>
    <p:sldId id="310" r:id="rId12"/>
    <p:sldId id="371" r:id="rId13"/>
    <p:sldId id="372" r:id="rId14"/>
    <p:sldId id="373" r:id="rId15"/>
    <p:sldId id="374" r:id="rId16"/>
    <p:sldId id="311" r:id="rId17"/>
    <p:sldId id="370" r:id="rId18"/>
    <p:sldId id="285" r:id="rId19"/>
    <p:sldId id="376" r:id="rId20"/>
    <p:sldId id="375" r:id="rId21"/>
    <p:sldId id="321" r:id="rId22"/>
    <p:sldId id="286" r:id="rId23"/>
    <p:sldId id="287" r:id="rId24"/>
    <p:sldId id="278" r:id="rId25"/>
    <p:sldId id="288" r:id="rId26"/>
    <p:sldId id="289" r:id="rId27"/>
    <p:sldId id="323" r:id="rId28"/>
    <p:sldId id="377" r:id="rId29"/>
    <p:sldId id="290" r:id="rId30"/>
    <p:sldId id="322" r:id="rId31"/>
    <p:sldId id="293" r:id="rId32"/>
    <p:sldId id="294" r:id="rId33"/>
    <p:sldId id="295" r:id="rId34"/>
    <p:sldId id="296" r:id="rId35"/>
    <p:sldId id="297" r:id="rId36"/>
    <p:sldId id="300" r:id="rId37"/>
    <p:sldId id="301" r:id="rId38"/>
    <p:sldId id="302" r:id="rId39"/>
    <p:sldId id="304" r:id="rId40"/>
    <p:sldId id="305" r:id="rId41"/>
    <p:sldId id="306" r:id="rId42"/>
    <p:sldId id="307" r:id="rId43"/>
    <p:sldId id="308" r:id="rId44"/>
    <p:sldId id="312" r:id="rId45"/>
    <p:sldId id="368" r:id="rId46"/>
    <p:sldId id="315" r:id="rId47"/>
    <p:sldId id="36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 reference" id="{7A4EBF13-A09C-DA49-9CB5-7B1269826084}">
          <p14:sldIdLst>
            <p14:sldId id="366"/>
            <p14:sldId id="266"/>
            <p14:sldId id="358"/>
          </p14:sldIdLst>
        </p14:section>
        <p14:section name="Default Section" id="{33297307-5E20-3A40-AC6A-F3ABACD9BFD1}">
          <p14:sldIdLst>
            <p14:sldId id="280"/>
            <p14:sldId id="284"/>
            <p14:sldId id="369"/>
            <p14:sldId id="310"/>
            <p14:sldId id="371"/>
            <p14:sldId id="372"/>
            <p14:sldId id="373"/>
            <p14:sldId id="374"/>
            <p14:sldId id="311"/>
            <p14:sldId id="370"/>
          </p14:sldIdLst>
        </p14:section>
        <p14:section name="Untitled Section" id="{C7080A6F-11F5-4615-8A20-6530B7BAED67}">
          <p14:sldIdLst>
            <p14:sldId id="285"/>
            <p14:sldId id="376"/>
            <p14:sldId id="375"/>
            <p14:sldId id="321"/>
            <p14:sldId id="286"/>
            <p14:sldId id="287"/>
            <p14:sldId id="278"/>
            <p14:sldId id="288"/>
            <p14:sldId id="289"/>
            <p14:sldId id="323"/>
            <p14:sldId id="377"/>
            <p14:sldId id="290"/>
            <p14:sldId id="322"/>
            <p14:sldId id="293"/>
            <p14:sldId id="294"/>
            <p14:sldId id="295"/>
            <p14:sldId id="296"/>
            <p14:sldId id="297"/>
            <p14:sldId id="300"/>
            <p14:sldId id="301"/>
            <p14:sldId id="302"/>
            <p14:sldId id="304"/>
            <p14:sldId id="305"/>
            <p14:sldId id="306"/>
            <p14:sldId id="307"/>
            <p14:sldId id="308"/>
            <p14:sldId id="312"/>
            <p14:sldId id="368"/>
            <p14:sldId id="315"/>
            <p14:sldId id="36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3A4B0D-BF50-9F75-449F-F4F392DA0A11}" name="Seaborn, Leslie" initials="SL" userId="S::lseaborn@bkd.com::eeb167cf-fc09-462a-b37a-ed8b9fbbf9e0" providerId="AD"/>
  <p188:author id="{1040940E-9BE0-35AD-6F49-1A06D3706B44}" name="Jackson, Lindsey" initials="JL" userId="S::LCJackson@bkd.com::745850f0-89e5-4e83-aa96-3349f463c66a" providerId="AD"/>
  <p188:author id="{24FEEE3D-5DF4-20BE-9DD8-56991CE2574B}" name="Rydecki, Richard - DOA" initials="RRD" userId="S::richard.rydecki1@wisconsin.gov::1d8f1dd9-6b45-407d-bab6-001f53d500c3" providerId="AD"/>
  <p188:author id="{29A3DC5A-4533-4BAE-910E-4CAAFAA57B61}" name="Murdock, Julie" initials="MJ" userId="S::jmurdock@BKD.com::976b5e0f-dea8-4da1-a62f-ef67f0015697" providerId="AD"/>
  <p188:author id="{13FC3A6B-18E1-5B4D-1BE7-B1C43A9532A5}" name="Bloechl-Anderson, Stephanie - DOA" initials="BASD" userId="S::stephanie.bloechlanderson@wisconsin.gov::68ed4fda-e4b0-4e94-91b4-b8a1995407fc" providerId="AD"/>
  <p188:author id="{6AA11AA9-8757-9773-6E1A-90F985D9A226}" name="Masters, Evan" initials="ME" userId="S::emasters@bkd.com::d4627a25-6550-48c1-97d5-4f307f4e8993" providerId="AD"/>
  <p188:author id="{281AF8BC-CC42-EA41-2A7B-970209D37C15}" name="Murdock, Julie" initials="MJ" userId="S::jmurdock@bkd.com::976b5e0f-dea8-4da1-a62f-ef67f0015697" providerId="AD"/>
  <p188:author id="{F610C4BD-8F46-49CC-DFAC-95CDC317014D}" name="Shyamsunder, Darshana" initials="SD" userId="S::Darshana.Shyamsunder@forvis.com::b5c99f44-bc23-4afc-9939-b1d107e166f0" providerId="AD"/>
  <p188:author id="{661F45D8-479E-D452-E90E-584C52D8C7A5}" name="Mahoney, Emily" initials="ME" userId="S::emahoney@BKD.com::ef368f09-47d7-4e46-8863-f751e598ae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2B1E"/>
    <a:srgbClr val="606264"/>
    <a:srgbClr val="C8C9C8"/>
    <a:srgbClr val="ACAFAF"/>
    <a:srgbClr val="DFE1DD"/>
    <a:srgbClr val="FF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72605" autoAdjust="0"/>
  </p:normalViewPr>
  <p:slideViewPr>
    <p:cSldViewPr snapToGrid="0">
      <p:cViewPr varScale="1">
        <p:scale>
          <a:sx n="72" d="100"/>
          <a:sy n="72" d="100"/>
        </p:scale>
        <p:origin x="7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oechl-Anderson, Stephanie - DOA" userId="68ed4fda-e4b0-4e94-91b4-b8a1995407fc" providerId="ADAL" clId="{1D4F6365-44D7-4183-B35A-2DB5D301488D}"/>
    <pc:docChg chg="custSel modSld">
      <pc:chgData name="Bloechl-Anderson, Stephanie - DOA" userId="68ed4fda-e4b0-4e94-91b4-b8a1995407fc" providerId="ADAL" clId="{1D4F6365-44D7-4183-B35A-2DB5D301488D}" dt="2023-01-24T17:18:43.875" v="253" actId="20577"/>
      <pc:docMkLst>
        <pc:docMk/>
      </pc:docMkLst>
      <pc:sldChg chg="modSp mod addCm">
        <pc:chgData name="Bloechl-Anderson, Stephanie - DOA" userId="68ed4fda-e4b0-4e94-91b4-b8a1995407fc" providerId="ADAL" clId="{1D4F6365-44D7-4183-B35A-2DB5D301488D}" dt="2023-01-24T16:59:58.078" v="9" actId="947"/>
        <pc:sldMkLst>
          <pc:docMk/>
          <pc:sldMk cId="132693430" sldId="268"/>
        </pc:sldMkLst>
        <pc:spChg chg="mod">
          <ac:chgData name="Bloechl-Anderson, Stephanie - DOA" userId="68ed4fda-e4b0-4e94-91b4-b8a1995407fc" providerId="ADAL" clId="{1D4F6365-44D7-4183-B35A-2DB5D301488D}" dt="2023-01-24T16:59:58.078" v="9" actId="947"/>
          <ac:spMkLst>
            <pc:docMk/>
            <pc:sldMk cId="132693430" sldId="268"/>
            <ac:spMk id="7" creationId="{E9C3F200-67EB-2C6F-23F0-CFC6AC264037}"/>
          </ac:spMkLst>
        </pc:spChg>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1D4F6365-44D7-4183-B35A-2DB5D301488D}" dt="2023-01-24T14:31:24.517" v="1"/>
              <pc2:cmMkLst xmlns:pc2="http://schemas.microsoft.com/office/powerpoint/2019/9/main/command">
                <pc:docMk/>
                <pc:sldMk cId="132693430" sldId="268"/>
                <pc2:cmMk id="{B0C8F258-016E-4B52-8B46-B125E73452F1}"/>
              </pc2:cmMkLst>
            </pc226:cmChg>
          </p:ext>
        </pc:extLst>
      </pc:sldChg>
      <pc:sldChg chg="addCm">
        <pc:chgData name="Bloechl-Anderson, Stephanie - DOA" userId="68ed4fda-e4b0-4e94-91b4-b8a1995407fc" providerId="ADAL" clId="{1D4F6365-44D7-4183-B35A-2DB5D301488D}" dt="2023-01-24T14:32:54.585" v="4"/>
        <pc:sldMkLst>
          <pc:docMk/>
          <pc:sldMk cId="491569300" sldId="278"/>
        </pc:sldMkLst>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1D4F6365-44D7-4183-B35A-2DB5D301488D}" dt="2023-01-24T14:32:54.585" v="4"/>
              <pc2:cmMkLst xmlns:pc2="http://schemas.microsoft.com/office/powerpoint/2019/9/main/command">
                <pc:docMk/>
                <pc:sldMk cId="491569300" sldId="278"/>
                <pc2:cmMk id="{E15388D5-BF04-42A5-B92D-76B54331D300}"/>
              </pc2:cmMkLst>
            </pc226:cmChg>
          </p:ext>
        </pc:extLst>
      </pc:sldChg>
      <pc:sldChg chg="addCm">
        <pc:chgData name="Bloechl-Anderson, Stephanie - DOA" userId="68ed4fda-e4b0-4e94-91b4-b8a1995407fc" providerId="ADAL" clId="{1D4F6365-44D7-4183-B35A-2DB5D301488D}" dt="2023-01-24T17:03:20.932" v="10"/>
        <pc:sldMkLst>
          <pc:docMk/>
          <pc:sldMk cId="3421201652" sldId="284"/>
        </pc:sldMkLst>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1D4F6365-44D7-4183-B35A-2DB5D301488D}" dt="2023-01-24T17:03:20.932" v="10"/>
              <pc2:cmMkLst xmlns:pc2="http://schemas.microsoft.com/office/powerpoint/2019/9/main/command">
                <pc:docMk/>
                <pc:sldMk cId="3421201652" sldId="284"/>
                <pc2:cmMk id="{D675ED9B-B031-4E20-AE6E-6146C1241D0B}"/>
              </pc2:cmMkLst>
            </pc226:cmChg>
          </p:ext>
        </pc:extLst>
      </pc:sldChg>
      <pc:sldChg chg="addCm">
        <pc:chgData name="Bloechl-Anderson, Stephanie - DOA" userId="68ed4fda-e4b0-4e94-91b4-b8a1995407fc" providerId="ADAL" clId="{1D4F6365-44D7-4183-B35A-2DB5D301488D}" dt="2023-01-24T14:30:59.237" v="0"/>
        <pc:sldMkLst>
          <pc:docMk/>
          <pc:sldMk cId="1058719410" sldId="285"/>
        </pc:sldMkLst>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1D4F6365-44D7-4183-B35A-2DB5D301488D}" dt="2023-01-24T14:30:59.237" v="0"/>
              <pc2:cmMkLst xmlns:pc2="http://schemas.microsoft.com/office/powerpoint/2019/9/main/command">
                <pc:docMk/>
                <pc:sldMk cId="1058719410" sldId="285"/>
                <pc2:cmMk id="{54024145-06E4-4A08-9F37-0C4AAF953AFC}"/>
              </pc2:cmMkLst>
            </pc226:cmChg>
          </p:ext>
        </pc:extLst>
      </pc:sldChg>
      <pc:sldChg chg="addCm modCm">
        <pc:chgData name="Bloechl-Anderson, Stephanie - DOA" userId="68ed4fda-e4b0-4e94-91b4-b8a1995407fc" providerId="ADAL" clId="{1D4F6365-44D7-4183-B35A-2DB5D301488D}" dt="2023-01-24T14:33:20.567" v="6"/>
        <pc:sldMkLst>
          <pc:docMk/>
          <pc:sldMk cId="388035795" sldId="286"/>
        </pc:sldMkLst>
        <pc:extLst>
          <p:ext xmlns:p="http://schemas.openxmlformats.org/presentationml/2006/main" uri="{D6D511B9-2390-475A-947B-AFAB55BFBCF1}">
            <pc226:cmChg xmlns:pc226="http://schemas.microsoft.com/office/powerpoint/2022/06/main/command" xmlns="" chg="add mod">
              <pc226:chgData name="Bloechl-Anderson, Stephanie - DOA" userId="68ed4fda-e4b0-4e94-91b4-b8a1995407fc" providerId="ADAL" clId="{1D4F6365-44D7-4183-B35A-2DB5D301488D}" dt="2023-01-24T14:33:20.567" v="6"/>
              <pc2:cmMkLst xmlns:pc2="http://schemas.microsoft.com/office/powerpoint/2019/9/main/command">
                <pc:docMk/>
                <pc:sldMk cId="388035795" sldId="286"/>
                <pc2:cmMk id="{130F90B0-3032-4129-9ED2-2DAD1C1638E0}"/>
              </pc2:cmMkLst>
            </pc226:cmChg>
          </p:ext>
        </pc:extLst>
      </pc:sldChg>
      <pc:sldChg chg="addCm modCm">
        <pc:chgData name="Bloechl-Anderson, Stephanie - DOA" userId="68ed4fda-e4b0-4e94-91b4-b8a1995407fc" providerId="ADAL" clId="{1D4F6365-44D7-4183-B35A-2DB5D301488D}" dt="2023-01-24T14:33:06.461" v="5"/>
        <pc:sldMkLst>
          <pc:docMk/>
          <pc:sldMk cId="4206881378" sldId="287"/>
        </pc:sldMkLst>
        <pc:extLst>
          <p:ext xmlns:p="http://schemas.openxmlformats.org/presentationml/2006/main" uri="{D6D511B9-2390-475A-947B-AFAB55BFBCF1}">
            <pc226:cmChg xmlns:pc226="http://schemas.microsoft.com/office/powerpoint/2022/06/main/command" xmlns="" chg="add mod">
              <pc226:chgData name="Bloechl-Anderson, Stephanie - DOA" userId="68ed4fda-e4b0-4e94-91b4-b8a1995407fc" providerId="ADAL" clId="{1D4F6365-44D7-4183-B35A-2DB5D301488D}" dt="2023-01-24T14:33:06.461" v="5"/>
              <pc2:cmMkLst xmlns:pc2="http://schemas.microsoft.com/office/powerpoint/2019/9/main/command">
                <pc:docMk/>
                <pc:sldMk cId="4206881378" sldId="287"/>
                <pc2:cmMk id="{65BB706C-B242-4081-AB50-2F09B1E889CB}"/>
              </pc2:cmMkLst>
            </pc226:cmChg>
          </p:ext>
        </pc:extLst>
      </pc:sldChg>
      <pc:sldChg chg="addCm">
        <pc:chgData name="Bloechl-Anderson, Stephanie - DOA" userId="68ed4fda-e4b0-4e94-91b4-b8a1995407fc" providerId="ADAL" clId="{1D4F6365-44D7-4183-B35A-2DB5D301488D}" dt="2023-01-24T14:34:57.810" v="8"/>
        <pc:sldMkLst>
          <pc:docMk/>
          <pc:sldMk cId="2003082121" sldId="288"/>
        </pc:sldMkLst>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1D4F6365-44D7-4183-B35A-2DB5D301488D}" dt="2023-01-24T14:34:57.810" v="8"/>
              <pc2:cmMkLst xmlns:pc2="http://schemas.microsoft.com/office/powerpoint/2019/9/main/command">
                <pc:docMk/>
                <pc:sldMk cId="2003082121" sldId="288"/>
                <pc2:cmMk id="{1887554F-FDFA-433A-9619-D554938F9225}"/>
              </pc2:cmMkLst>
            </pc226:cmChg>
          </p:ext>
        </pc:extLst>
      </pc:sldChg>
      <pc:sldChg chg="addCm">
        <pc:chgData name="Bloechl-Anderson, Stephanie - DOA" userId="68ed4fda-e4b0-4e94-91b4-b8a1995407fc" providerId="ADAL" clId="{1D4F6365-44D7-4183-B35A-2DB5D301488D}" dt="2023-01-24T14:34:27.923" v="7"/>
        <pc:sldMkLst>
          <pc:docMk/>
          <pc:sldMk cId="1391784480" sldId="289"/>
        </pc:sldMkLst>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1D4F6365-44D7-4183-B35A-2DB5D301488D}" dt="2023-01-24T14:34:27.923" v="7"/>
              <pc2:cmMkLst xmlns:pc2="http://schemas.microsoft.com/office/powerpoint/2019/9/main/command">
                <pc:docMk/>
                <pc:sldMk cId="1391784480" sldId="289"/>
                <pc2:cmMk id="{42570225-FABA-488C-88DE-3FAC469AD661}"/>
              </pc2:cmMkLst>
            </pc226:cmChg>
          </p:ext>
        </pc:extLst>
      </pc:sldChg>
      <pc:sldChg chg="addCm">
        <pc:chgData name="Bloechl-Anderson, Stephanie - DOA" userId="68ed4fda-e4b0-4e94-91b4-b8a1995407fc" providerId="ADAL" clId="{1D4F6365-44D7-4183-B35A-2DB5D301488D}" dt="2023-01-24T17:06:57.495" v="46"/>
        <pc:sldMkLst>
          <pc:docMk/>
          <pc:sldMk cId="898305743" sldId="290"/>
        </pc:sldMkLst>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1D4F6365-44D7-4183-B35A-2DB5D301488D}" dt="2023-01-24T17:06:57.495" v="46"/>
              <pc2:cmMkLst xmlns:pc2="http://schemas.microsoft.com/office/powerpoint/2019/9/main/command">
                <pc:docMk/>
                <pc:sldMk cId="898305743" sldId="290"/>
                <pc2:cmMk id="{1211A5D3-357E-42D8-8CA4-C97E6FDEE498}"/>
              </pc2:cmMkLst>
            </pc226:cmChg>
          </p:ext>
        </pc:extLst>
      </pc:sldChg>
      <pc:sldChg chg="modSp mod">
        <pc:chgData name="Bloechl-Anderson, Stephanie - DOA" userId="68ed4fda-e4b0-4e94-91b4-b8a1995407fc" providerId="ADAL" clId="{1D4F6365-44D7-4183-B35A-2DB5D301488D}" dt="2023-01-24T17:14:04.955" v="51" actId="400"/>
        <pc:sldMkLst>
          <pc:docMk/>
          <pc:sldMk cId="1219425107" sldId="310"/>
        </pc:sldMkLst>
        <pc:spChg chg="mod">
          <ac:chgData name="Bloechl-Anderson, Stephanie - DOA" userId="68ed4fda-e4b0-4e94-91b4-b8a1995407fc" providerId="ADAL" clId="{1D4F6365-44D7-4183-B35A-2DB5D301488D}" dt="2023-01-24T17:14:04.955" v="51" actId="400"/>
          <ac:spMkLst>
            <pc:docMk/>
            <pc:sldMk cId="1219425107" sldId="310"/>
            <ac:spMk id="4" creationId="{A36663B8-870C-4BE3-9223-141A7B12A9F5}"/>
          </ac:spMkLst>
        </pc:spChg>
      </pc:sldChg>
      <pc:sldChg chg="modSp mod addCm">
        <pc:chgData name="Bloechl-Anderson, Stephanie - DOA" userId="68ed4fda-e4b0-4e94-91b4-b8a1995407fc" providerId="ADAL" clId="{1D4F6365-44D7-4183-B35A-2DB5D301488D}" dt="2023-01-24T17:18:43.875" v="253" actId="20577"/>
        <pc:sldMkLst>
          <pc:docMk/>
          <pc:sldMk cId="1117631367" sldId="311"/>
        </pc:sldMkLst>
        <pc:spChg chg="mod">
          <ac:chgData name="Bloechl-Anderson, Stephanie - DOA" userId="68ed4fda-e4b0-4e94-91b4-b8a1995407fc" providerId="ADAL" clId="{1D4F6365-44D7-4183-B35A-2DB5D301488D}" dt="2023-01-24T17:18:43.875" v="253" actId="20577"/>
          <ac:spMkLst>
            <pc:docMk/>
            <pc:sldMk cId="1117631367" sldId="311"/>
            <ac:spMk id="2" creationId="{24EAD587-E734-455B-8634-E9B250C4DDF3}"/>
          </ac:spMkLst>
        </pc:spChg>
        <pc:spChg chg="mod">
          <ac:chgData name="Bloechl-Anderson, Stephanie - DOA" userId="68ed4fda-e4b0-4e94-91b4-b8a1995407fc" providerId="ADAL" clId="{1D4F6365-44D7-4183-B35A-2DB5D301488D}" dt="2023-01-24T17:17:46.571" v="240" actId="207"/>
          <ac:spMkLst>
            <pc:docMk/>
            <pc:sldMk cId="1117631367" sldId="311"/>
            <ac:spMk id="4" creationId="{2E628C58-8847-48F5-931E-9D378EB58A02}"/>
          </ac:spMkLst>
        </pc:spChg>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1D4F6365-44D7-4183-B35A-2DB5D301488D}" dt="2023-01-24T17:18:15.525" v="241"/>
              <pc2:cmMkLst xmlns:pc2="http://schemas.microsoft.com/office/powerpoint/2019/9/main/command">
                <pc:docMk/>
                <pc:sldMk cId="1117631367" sldId="311"/>
                <pc2:cmMk id="{CB544470-7FC8-4148-BACE-EEAA517C6423}"/>
              </pc2:cmMkLst>
            </pc226:cmChg>
          </p:ext>
        </pc:extLst>
      </pc:sldChg>
      <pc:sldChg chg="addCm modCm">
        <pc:chgData name="Bloechl-Anderson, Stephanie - DOA" userId="68ed4fda-e4b0-4e94-91b4-b8a1995407fc" providerId="ADAL" clId="{1D4F6365-44D7-4183-B35A-2DB5D301488D}" dt="2023-01-24T17:04:23.056" v="12"/>
        <pc:sldMkLst>
          <pc:docMk/>
          <pc:sldMk cId="3219594066" sldId="321"/>
        </pc:sldMkLst>
        <pc:extLst>
          <p:ext xmlns:p="http://schemas.openxmlformats.org/presentationml/2006/main" uri="{D6D511B9-2390-475A-947B-AFAB55BFBCF1}">
            <pc226:cmChg xmlns:pc226="http://schemas.microsoft.com/office/powerpoint/2022/06/main/command" xmlns="" chg="add mod">
              <pc226:chgData name="Bloechl-Anderson, Stephanie - DOA" userId="68ed4fda-e4b0-4e94-91b4-b8a1995407fc" providerId="ADAL" clId="{1D4F6365-44D7-4183-B35A-2DB5D301488D}" dt="2023-01-24T17:04:23.056" v="12"/>
              <pc2:cmMkLst xmlns:pc2="http://schemas.microsoft.com/office/powerpoint/2019/9/main/command">
                <pc:docMk/>
                <pc:sldMk cId="3219594066" sldId="321"/>
                <pc2:cmMk id="{0D818360-32A8-4327-A51C-7312DF6C0538}"/>
              </pc2:cmMkLst>
            </pc226:cmChg>
          </p:ext>
        </pc:extLst>
      </pc:sldChg>
      <pc:sldChg chg="addCm">
        <pc:chgData name="Bloechl-Anderson, Stephanie - DOA" userId="68ed4fda-e4b0-4e94-91b4-b8a1995407fc" providerId="ADAL" clId="{1D4F6365-44D7-4183-B35A-2DB5D301488D}" dt="2023-01-24T17:08:30.341" v="47"/>
        <pc:sldMkLst>
          <pc:docMk/>
          <pc:sldMk cId="3563369036" sldId="322"/>
        </pc:sldMkLst>
        <pc:extLst>
          <p:ext xmlns:p="http://schemas.openxmlformats.org/presentationml/2006/main" uri="{D6D511B9-2390-475A-947B-AFAB55BFBCF1}">
            <pc226:cmChg xmlns:pc226="http://schemas.microsoft.com/office/powerpoint/2022/06/main/command" xmlns="" chg="add">
              <pc226:chgData name="Bloechl-Anderson, Stephanie - DOA" userId="68ed4fda-e4b0-4e94-91b4-b8a1995407fc" providerId="ADAL" clId="{1D4F6365-44D7-4183-B35A-2DB5D301488D}" dt="2023-01-24T17:08:30.341" v="47"/>
              <pc2:cmMkLst xmlns:pc2="http://schemas.microsoft.com/office/powerpoint/2019/9/main/command">
                <pc:docMk/>
                <pc:sldMk cId="3563369036" sldId="322"/>
                <pc2:cmMk id="{D7C807D9-DBD0-4D5C-A4A0-8CD25A9EDF2C}"/>
              </pc2:cmMkLst>
            </pc226:cmChg>
          </p:ext>
        </pc:extLst>
      </pc:sldChg>
      <pc:sldChg chg="modSp mod">
        <pc:chgData name="Bloechl-Anderson, Stephanie - DOA" userId="68ed4fda-e4b0-4e94-91b4-b8a1995407fc" providerId="ADAL" clId="{1D4F6365-44D7-4183-B35A-2DB5D301488D}" dt="2023-01-24T17:05:14.378" v="45" actId="20577"/>
        <pc:sldMkLst>
          <pc:docMk/>
          <pc:sldMk cId="2901003866" sldId="323"/>
        </pc:sldMkLst>
        <pc:spChg chg="mod">
          <ac:chgData name="Bloechl-Anderson, Stephanie - DOA" userId="68ed4fda-e4b0-4e94-91b4-b8a1995407fc" providerId="ADAL" clId="{1D4F6365-44D7-4183-B35A-2DB5D301488D}" dt="2023-01-24T17:05:14.378" v="45" actId="20577"/>
          <ac:spMkLst>
            <pc:docMk/>
            <pc:sldMk cId="2901003866" sldId="323"/>
            <ac:spMk id="4" creationId="{2509CED0-C4CB-CCC1-00D4-07F0D4F2648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C8AAC2-313B-40D6-98DB-8C6CF7FBF2B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189F35CB-A4F8-435B-951E-7FBC546924D0}">
      <dgm:prSet custT="1"/>
      <dgm:spPr/>
      <dgm:t>
        <a:bodyPr/>
        <a:lstStyle/>
        <a:p>
          <a:r>
            <a:rPr lang="en-US" sz="2400" u="sng" dirty="0">
              <a:latin typeface="Arial" panose="020B0604020202020204" pitchFamily="34" charset="0"/>
              <a:cs typeface="Arial" panose="020B0604020202020204" pitchFamily="34" charset="0"/>
            </a:rPr>
            <a:t> Micro-Purchases</a:t>
          </a:r>
          <a:r>
            <a:rPr lang="en-US" sz="2400" dirty="0">
              <a:latin typeface="Arial" panose="020B0604020202020204" pitchFamily="34" charset="0"/>
              <a:cs typeface="Arial" panose="020B0604020202020204" pitchFamily="34" charset="0"/>
            </a:rPr>
            <a:t> – The threshold typically is anything up to $X </a:t>
          </a:r>
        </a:p>
      </dgm:t>
    </dgm:pt>
    <dgm:pt modelId="{88F14403-CC56-4D5B-82FB-2FD4B122B43C}" type="parTrans" cxnId="{56BC2F56-1BCF-4667-A22C-9A3E8F4ACA1F}">
      <dgm:prSet/>
      <dgm:spPr/>
      <dgm:t>
        <a:bodyPr/>
        <a:lstStyle/>
        <a:p>
          <a:endParaRPr lang="en-US" sz="2400">
            <a:latin typeface="Arial" panose="020B0604020202020204" pitchFamily="34" charset="0"/>
            <a:cs typeface="Arial" panose="020B0604020202020204" pitchFamily="34" charset="0"/>
          </a:endParaRPr>
        </a:p>
      </dgm:t>
    </dgm:pt>
    <dgm:pt modelId="{0CC23793-D09B-442C-9CC0-CCFF1DD773FE}" type="sibTrans" cxnId="{56BC2F56-1BCF-4667-A22C-9A3E8F4ACA1F}">
      <dgm:prSet/>
      <dgm:spPr/>
      <dgm:t>
        <a:bodyPr/>
        <a:lstStyle/>
        <a:p>
          <a:endParaRPr lang="en-US" sz="2400">
            <a:latin typeface="Arial" panose="020B0604020202020204" pitchFamily="34" charset="0"/>
            <a:cs typeface="Arial" panose="020B0604020202020204" pitchFamily="34" charset="0"/>
          </a:endParaRPr>
        </a:p>
      </dgm:t>
    </dgm:pt>
    <dgm:pt modelId="{88101942-F3B6-4071-8DBA-9FD2AD180781}">
      <dgm:prSet custT="1"/>
      <dgm:spPr/>
      <dgm:t>
        <a:bodyPr/>
        <a:lstStyle/>
        <a:p>
          <a:r>
            <a:rPr lang="en-US" sz="2400" u="sng" dirty="0">
              <a:latin typeface="Arial" panose="020B0604020202020204" pitchFamily="34" charset="0"/>
              <a:cs typeface="Arial" panose="020B0604020202020204" pitchFamily="34" charset="0"/>
            </a:rPr>
            <a:t>Small Purchases</a:t>
          </a:r>
          <a:r>
            <a:rPr lang="en-US" sz="2400" dirty="0">
              <a:latin typeface="Arial" panose="020B0604020202020204" pitchFamily="34" charset="0"/>
              <a:cs typeface="Arial" panose="020B0604020202020204" pitchFamily="34" charset="0"/>
            </a:rPr>
            <a:t> – The threshold for small purchases typically is anything between $X and $Y. </a:t>
          </a:r>
        </a:p>
      </dgm:t>
    </dgm:pt>
    <dgm:pt modelId="{36DDC281-6ADE-4E34-AB35-C743A244DE77}" type="parTrans" cxnId="{C914A58C-155B-45CA-ADE1-ECF9D7AA1A35}">
      <dgm:prSet/>
      <dgm:spPr/>
      <dgm:t>
        <a:bodyPr/>
        <a:lstStyle/>
        <a:p>
          <a:endParaRPr lang="en-US" sz="2400">
            <a:latin typeface="Arial" panose="020B0604020202020204" pitchFamily="34" charset="0"/>
            <a:cs typeface="Arial" panose="020B0604020202020204" pitchFamily="34" charset="0"/>
          </a:endParaRPr>
        </a:p>
      </dgm:t>
    </dgm:pt>
    <dgm:pt modelId="{0E85DC35-D9F3-48DE-96E2-20A74040B99D}" type="sibTrans" cxnId="{C914A58C-155B-45CA-ADE1-ECF9D7AA1A35}">
      <dgm:prSet/>
      <dgm:spPr/>
      <dgm:t>
        <a:bodyPr/>
        <a:lstStyle/>
        <a:p>
          <a:endParaRPr lang="en-US" sz="2400">
            <a:latin typeface="Arial" panose="020B0604020202020204" pitchFamily="34" charset="0"/>
            <a:cs typeface="Arial" panose="020B0604020202020204" pitchFamily="34" charset="0"/>
          </a:endParaRPr>
        </a:p>
      </dgm:t>
    </dgm:pt>
    <dgm:pt modelId="{009C0898-3B3C-46A1-8BD2-59DEA1C8915C}">
      <dgm:prSet custT="1"/>
      <dgm:spPr/>
      <dgm:t>
        <a:bodyPr/>
        <a:lstStyle/>
        <a:p>
          <a:r>
            <a:rPr lang="en-US" sz="2400" u="sng" dirty="0">
              <a:latin typeface="Arial" panose="020B0604020202020204" pitchFamily="34" charset="0"/>
              <a:cs typeface="Arial" panose="020B0604020202020204" pitchFamily="34" charset="0"/>
            </a:rPr>
            <a:t>Formal Procurement</a:t>
          </a:r>
          <a:r>
            <a:rPr lang="en-US" sz="2400" dirty="0">
              <a:latin typeface="Arial" panose="020B0604020202020204" pitchFamily="34" charset="0"/>
              <a:cs typeface="Arial" panose="020B0604020202020204" pitchFamily="34" charset="0"/>
            </a:rPr>
            <a:t> – Is required when the established small purchase price is exceeded. (Over $Y)</a:t>
          </a:r>
        </a:p>
      </dgm:t>
    </dgm:pt>
    <dgm:pt modelId="{E83EF31D-B8DE-4ACA-A607-52E72BFCFF53}" type="parTrans" cxnId="{27F000B7-82C9-4584-9C4F-4B1E2E89A9C4}">
      <dgm:prSet/>
      <dgm:spPr/>
      <dgm:t>
        <a:bodyPr/>
        <a:lstStyle/>
        <a:p>
          <a:endParaRPr lang="en-US" sz="2400">
            <a:latin typeface="Arial" panose="020B0604020202020204" pitchFamily="34" charset="0"/>
            <a:cs typeface="Arial" panose="020B0604020202020204" pitchFamily="34" charset="0"/>
          </a:endParaRPr>
        </a:p>
      </dgm:t>
    </dgm:pt>
    <dgm:pt modelId="{76664AA5-B387-4070-9D3E-6C2A61ED322E}" type="sibTrans" cxnId="{27F000B7-82C9-4584-9C4F-4B1E2E89A9C4}">
      <dgm:prSet/>
      <dgm:spPr/>
      <dgm:t>
        <a:bodyPr/>
        <a:lstStyle/>
        <a:p>
          <a:endParaRPr lang="en-US" sz="2400">
            <a:latin typeface="Arial" panose="020B0604020202020204" pitchFamily="34" charset="0"/>
            <a:cs typeface="Arial" panose="020B0604020202020204" pitchFamily="34" charset="0"/>
          </a:endParaRPr>
        </a:p>
      </dgm:t>
    </dgm:pt>
    <dgm:pt modelId="{ECCACC67-E443-4226-A9E4-253AE3CB5562}">
      <dgm:prSet custT="1"/>
      <dgm:spPr/>
      <dgm:t>
        <a:bodyPr/>
        <a:lstStyle/>
        <a:p>
          <a:r>
            <a:rPr lang="en-US" sz="2400" dirty="0">
              <a:solidFill>
                <a:schemeClr val="bg1"/>
              </a:solidFill>
              <a:latin typeface="Arial" panose="020B0604020202020204" pitchFamily="34" charset="0"/>
              <a:cs typeface="Arial" panose="020B0604020202020204" pitchFamily="34" charset="0"/>
            </a:rPr>
            <a:t>Sealed Bids, Competitive Proposals, Noncompetitive Procurement</a:t>
          </a:r>
        </a:p>
      </dgm:t>
    </dgm:pt>
    <dgm:pt modelId="{F0B4FE51-B440-4F76-8035-94C79342065F}" type="parTrans" cxnId="{4B69E640-2CCF-43AF-BF59-F27033C2918B}">
      <dgm:prSet/>
      <dgm:spPr/>
      <dgm:t>
        <a:bodyPr/>
        <a:lstStyle/>
        <a:p>
          <a:endParaRPr lang="en-US">
            <a:latin typeface="Arial" panose="020B0604020202020204" pitchFamily="34" charset="0"/>
            <a:cs typeface="Arial" panose="020B0604020202020204" pitchFamily="34" charset="0"/>
          </a:endParaRPr>
        </a:p>
      </dgm:t>
    </dgm:pt>
    <dgm:pt modelId="{72771968-90B3-4FE4-B267-E3392163E116}" type="sibTrans" cxnId="{4B69E640-2CCF-43AF-BF59-F27033C2918B}">
      <dgm:prSet/>
      <dgm:spPr/>
      <dgm:t>
        <a:bodyPr/>
        <a:lstStyle/>
        <a:p>
          <a:endParaRPr lang="en-US">
            <a:latin typeface="Arial" panose="020B0604020202020204" pitchFamily="34" charset="0"/>
            <a:cs typeface="Arial" panose="020B0604020202020204" pitchFamily="34" charset="0"/>
          </a:endParaRPr>
        </a:p>
      </dgm:t>
    </dgm:pt>
    <dgm:pt modelId="{B0C57A8D-ACFD-46CB-A18E-885960227C72}" type="pres">
      <dgm:prSet presAssocID="{71C8AAC2-313B-40D6-98DB-8C6CF7FBF2B2}" presName="Name0" presStyleCnt="0">
        <dgm:presLayoutVars>
          <dgm:dir/>
          <dgm:animLvl val="lvl"/>
          <dgm:resizeHandles val="exact"/>
        </dgm:presLayoutVars>
      </dgm:prSet>
      <dgm:spPr/>
    </dgm:pt>
    <dgm:pt modelId="{8AD16BB1-3D6E-41C2-8DE3-803E5FE49C24}" type="pres">
      <dgm:prSet presAssocID="{ECCACC67-E443-4226-A9E4-253AE3CB5562}" presName="boxAndChildren" presStyleCnt="0"/>
      <dgm:spPr/>
    </dgm:pt>
    <dgm:pt modelId="{0BEA9FE0-8098-467D-8497-E1E78248900B}" type="pres">
      <dgm:prSet presAssocID="{ECCACC67-E443-4226-A9E4-253AE3CB5562}" presName="parentTextBox" presStyleLbl="node1" presStyleIdx="0" presStyleCnt="4"/>
      <dgm:spPr/>
    </dgm:pt>
    <dgm:pt modelId="{19BB9F21-72E6-4992-B43A-449DE1E494BC}" type="pres">
      <dgm:prSet presAssocID="{76664AA5-B387-4070-9D3E-6C2A61ED322E}" presName="sp" presStyleCnt="0"/>
      <dgm:spPr/>
    </dgm:pt>
    <dgm:pt modelId="{387BE3D2-55C3-4F0C-8DB6-95C871C6EF5C}" type="pres">
      <dgm:prSet presAssocID="{009C0898-3B3C-46A1-8BD2-59DEA1C8915C}" presName="arrowAndChildren" presStyleCnt="0"/>
      <dgm:spPr/>
    </dgm:pt>
    <dgm:pt modelId="{8721CF46-334B-4CEE-9FC5-24B399217386}" type="pres">
      <dgm:prSet presAssocID="{009C0898-3B3C-46A1-8BD2-59DEA1C8915C}" presName="parentTextArrow" presStyleLbl="node1" presStyleIdx="1" presStyleCnt="4"/>
      <dgm:spPr/>
    </dgm:pt>
    <dgm:pt modelId="{BD7A6218-D695-4ED8-AAEA-50FFB949B7AE}" type="pres">
      <dgm:prSet presAssocID="{0E85DC35-D9F3-48DE-96E2-20A74040B99D}" presName="sp" presStyleCnt="0"/>
      <dgm:spPr/>
    </dgm:pt>
    <dgm:pt modelId="{036C274D-32C4-4D80-AC59-42B285A42C35}" type="pres">
      <dgm:prSet presAssocID="{88101942-F3B6-4071-8DBA-9FD2AD180781}" presName="arrowAndChildren" presStyleCnt="0"/>
      <dgm:spPr/>
    </dgm:pt>
    <dgm:pt modelId="{1091FC11-1217-4674-9638-7A65B9CE1FF2}" type="pres">
      <dgm:prSet presAssocID="{88101942-F3B6-4071-8DBA-9FD2AD180781}" presName="parentTextArrow" presStyleLbl="node1" presStyleIdx="2" presStyleCnt="4"/>
      <dgm:spPr/>
    </dgm:pt>
    <dgm:pt modelId="{09FDCDC5-1C40-4A33-B296-8534AA5ABF11}" type="pres">
      <dgm:prSet presAssocID="{0CC23793-D09B-442C-9CC0-CCFF1DD773FE}" presName="sp" presStyleCnt="0"/>
      <dgm:spPr/>
    </dgm:pt>
    <dgm:pt modelId="{88409DD5-47B6-48EC-A7DA-628F7CD021F5}" type="pres">
      <dgm:prSet presAssocID="{189F35CB-A4F8-435B-951E-7FBC546924D0}" presName="arrowAndChildren" presStyleCnt="0"/>
      <dgm:spPr/>
    </dgm:pt>
    <dgm:pt modelId="{C534311D-2201-43BC-9861-E2933D6343E9}" type="pres">
      <dgm:prSet presAssocID="{189F35CB-A4F8-435B-951E-7FBC546924D0}" presName="parentTextArrow" presStyleLbl="node1" presStyleIdx="3" presStyleCnt="4" custLinFactNeighborX="928" custLinFactNeighborY="1709"/>
      <dgm:spPr/>
    </dgm:pt>
  </dgm:ptLst>
  <dgm:cxnLst>
    <dgm:cxn modelId="{12984104-65B4-4BD9-A1F2-5A6DFE79716B}" type="presOf" srcId="{71C8AAC2-313B-40D6-98DB-8C6CF7FBF2B2}" destId="{B0C57A8D-ACFD-46CB-A18E-885960227C72}" srcOrd="0" destOrd="0" presId="urn:microsoft.com/office/officeart/2005/8/layout/process4"/>
    <dgm:cxn modelId="{D5A59F13-20D3-472D-8C69-C78386124677}" type="presOf" srcId="{009C0898-3B3C-46A1-8BD2-59DEA1C8915C}" destId="{8721CF46-334B-4CEE-9FC5-24B399217386}" srcOrd="0" destOrd="0" presId="urn:microsoft.com/office/officeart/2005/8/layout/process4"/>
    <dgm:cxn modelId="{4B69E640-2CCF-43AF-BF59-F27033C2918B}" srcId="{71C8AAC2-313B-40D6-98DB-8C6CF7FBF2B2}" destId="{ECCACC67-E443-4226-A9E4-253AE3CB5562}" srcOrd="3" destOrd="0" parTransId="{F0B4FE51-B440-4F76-8035-94C79342065F}" sibTransId="{72771968-90B3-4FE4-B267-E3392163E116}"/>
    <dgm:cxn modelId="{6A170050-E19F-4711-8974-E088D909BA8A}" type="presOf" srcId="{189F35CB-A4F8-435B-951E-7FBC546924D0}" destId="{C534311D-2201-43BC-9861-E2933D6343E9}" srcOrd="0" destOrd="0" presId="urn:microsoft.com/office/officeart/2005/8/layout/process4"/>
    <dgm:cxn modelId="{56BC2F56-1BCF-4667-A22C-9A3E8F4ACA1F}" srcId="{71C8AAC2-313B-40D6-98DB-8C6CF7FBF2B2}" destId="{189F35CB-A4F8-435B-951E-7FBC546924D0}" srcOrd="0" destOrd="0" parTransId="{88F14403-CC56-4D5B-82FB-2FD4B122B43C}" sibTransId="{0CC23793-D09B-442C-9CC0-CCFF1DD773FE}"/>
    <dgm:cxn modelId="{C914A58C-155B-45CA-ADE1-ECF9D7AA1A35}" srcId="{71C8AAC2-313B-40D6-98DB-8C6CF7FBF2B2}" destId="{88101942-F3B6-4071-8DBA-9FD2AD180781}" srcOrd="1" destOrd="0" parTransId="{36DDC281-6ADE-4E34-AB35-C743A244DE77}" sibTransId="{0E85DC35-D9F3-48DE-96E2-20A74040B99D}"/>
    <dgm:cxn modelId="{27F000B7-82C9-4584-9C4F-4B1E2E89A9C4}" srcId="{71C8AAC2-313B-40D6-98DB-8C6CF7FBF2B2}" destId="{009C0898-3B3C-46A1-8BD2-59DEA1C8915C}" srcOrd="2" destOrd="0" parTransId="{E83EF31D-B8DE-4ACA-A607-52E72BFCFF53}" sibTransId="{76664AA5-B387-4070-9D3E-6C2A61ED322E}"/>
    <dgm:cxn modelId="{E6817EFD-E2F6-4A11-9652-E90771072510}" type="presOf" srcId="{88101942-F3B6-4071-8DBA-9FD2AD180781}" destId="{1091FC11-1217-4674-9638-7A65B9CE1FF2}" srcOrd="0" destOrd="0" presId="urn:microsoft.com/office/officeart/2005/8/layout/process4"/>
    <dgm:cxn modelId="{5B6F83FE-B613-45F1-B4A6-348B23FBE553}" type="presOf" srcId="{ECCACC67-E443-4226-A9E4-253AE3CB5562}" destId="{0BEA9FE0-8098-467D-8497-E1E78248900B}" srcOrd="0" destOrd="0" presId="urn:microsoft.com/office/officeart/2005/8/layout/process4"/>
    <dgm:cxn modelId="{EF991040-B14C-4AEE-997B-43EA7833FC7E}" type="presParOf" srcId="{B0C57A8D-ACFD-46CB-A18E-885960227C72}" destId="{8AD16BB1-3D6E-41C2-8DE3-803E5FE49C24}" srcOrd="0" destOrd="0" presId="urn:microsoft.com/office/officeart/2005/8/layout/process4"/>
    <dgm:cxn modelId="{BA79868F-ED8D-4209-B6F2-58167DFA9475}" type="presParOf" srcId="{8AD16BB1-3D6E-41C2-8DE3-803E5FE49C24}" destId="{0BEA9FE0-8098-467D-8497-E1E78248900B}" srcOrd="0" destOrd="0" presId="urn:microsoft.com/office/officeart/2005/8/layout/process4"/>
    <dgm:cxn modelId="{B2998BCF-C5C5-4824-8327-321113ADDDEC}" type="presParOf" srcId="{B0C57A8D-ACFD-46CB-A18E-885960227C72}" destId="{19BB9F21-72E6-4992-B43A-449DE1E494BC}" srcOrd="1" destOrd="0" presId="urn:microsoft.com/office/officeart/2005/8/layout/process4"/>
    <dgm:cxn modelId="{48B59ECE-0F37-4FB1-90AF-12B25CC80899}" type="presParOf" srcId="{B0C57A8D-ACFD-46CB-A18E-885960227C72}" destId="{387BE3D2-55C3-4F0C-8DB6-95C871C6EF5C}" srcOrd="2" destOrd="0" presId="urn:microsoft.com/office/officeart/2005/8/layout/process4"/>
    <dgm:cxn modelId="{F2702D16-71FE-40AE-B24B-791CB1D2DEC7}" type="presParOf" srcId="{387BE3D2-55C3-4F0C-8DB6-95C871C6EF5C}" destId="{8721CF46-334B-4CEE-9FC5-24B399217386}" srcOrd="0" destOrd="0" presId="urn:microsoft.com/office/officeart/2005/8/layout/process4"/>
    <dgm:cxn modelId="{D041524D-9E53-4776-9DFF-05E1F98F2652}" type="presParOf" srcId="{B0C57A8D-ACFD-46CB-A18E-885960227C72}" destId="{BD7A6218-D695-4ED8-AAEA-50FFB949B7AE}" srcOrd="3" destOrd="0" presId="urn:microsoft.com/office/officeart/2005/8/layout/process4"/>
    <dgm:cxn modelId="{8094E666-3AA0-4E4D-B6C0-07C7E8161213}" type="presParOf" srcId="{B0C57A8D-ACFD-46CB-A18E-885960227C72}" destId="{036C274D-32C4-4D80-AC59-42B285A42C35}" srcOrd="4" destOrd="0" presId="urn:microsoft.com/office/officeart/2005/8/layout/process4"/>
    <dgm:cxn modelId="{86F23AE8-FC2D-48AF-A70A-632E88F7216D}" type="presParOf" srcId="{036C274D-32C4-4D80-AC59-42B285A42C35}" destId="{1091FC11-1217-4674-9638-7A65B9CE1FF2}" srcOrd="0" destOrd="0" presId="urn:microsoft.com/office/officeart/2005/8/layout/process4"/>
    <dgm:cxn modelId="{9CE5E532-6E5F-473A-B2CB-091A9530E4ED}" type="presParOf" srcId="{B0C57A8D-ACFD-46CB-A18E-885960227C72}" destId="{09FDCDC5-1C40-4A33-B296-8534AA5ABF11}" srcOrd="5" destOrd="0" presId="urn:microsoft.com/office/officeart/2005/8/layout/process4"/>
    <dgm:cxn modelId="{733CC555-7D4F-4123-B66F-61CC10E45E7B}" type="presParOf" srcId="{B0C57A8D-ACFD-46CB-A18E-885960227C72}" destId="{88409DD5-47B6-48EC-A7DA-628F7CD021F5}" srcOrd="6" destOrd="0" presId="urn:microsoft.com/office/officeart/2005/8/layout/process4"/>
    <dgm:cxn modelId="{3498A93D-D057-4B8A-A862-CDF997F1999B}" type="presParOf" srcId="{88409DD5-47B6-48EC-A7DA-628F7CD021F5}" destId="{C534311D-2201-43BC-9861-E2933D6343E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C8AAC2-313B-40D6-98DB-8C6CF7FBF2B2}" type="doc">
      <dgm:prSet loTypeId="urn:microsoft.com/office/officeart/2005/8/layout/default" loCatId="list" qsTypeId="urn:microsoft.com/office/officeart/2005/8/quickstyle/simple5" qsCatId="simple" csTypeId="urn:microsoft.com/office/officeart/2005/8/colors/accent1_1" csCatId="accent1" phldr="1"/>
      <dgm:spPr/>
      <dgm:t>
        <a:bodyPr/>
        <a:lstStyle/>
        <a:p>
          <a:endParaRPr lang="en-US"/>
        </a:p>
      </dgm:t>
    </dgm:pt>
    <dgm:pt modelId="{189F35CB-A4F8-435B-951E-7FBC546924D0}">
      <dgm:prSet/>
      <dgm:spPr/>
      <dgm:t>
        <a:bodyPr/>
        <a:lstStyle/>
        <a:p>
          <a:r>
            <a:rPr lang="en-US" u="sng" dirty="0">
              <a:latin typeface="Arial" panose="020B0604020202020204" pitchFamily="34" charset="0"/>
              <a:cs typeface="Arial" panose="020B0604020202020204" pitchFamily="34" charset="0"/>
            </a:rPr>
            <a:t>Informal</a:t>
          </a:r>
          <a:r>
            <a:rPr lang="en-US" dirty="0">
              <a:latin typeface="Arial" panose="020B0604020202020204" pitchFamily="34" charset="0"/>
              <a:cs typeface="Arial" panose="020B0604020202020204" pitchFamily="34" charset="0"/>
            </a:rPr>
            <a:t> – May be awarded without soliciting competitive quotes if the non-federal entity considers the price to be reasonable</a:t>
          </a:r>
        </a:p>
      </dgm:t>
    </dgm:pt>
    <dgm:pt modelId="{88F14403-CC56-4D5B-82FB-2FD4B122B43C}" type="parTrans" cxnId="{56BC2F56-1BCF-4667-A22C-9A3E8F4ACA1F}">
      <dgm:prSet/>
      <dgm:spPr/>
      <dgm:t>
        <a:bodyPr/>
        <a:lstStyle/>
        <a:p>
          <a:endParaRPr lang="en-US"/>
        </a:p>
      </dgm:t>
    </dgm:pt>
    <dgm:pt modelId="{0CC23793-D09B-442C-9CC0-CCFF1DD773FE}" type="sibTrans" cxnId="{56BC2F56-1BCF-4667-A22C-9A3E8F4ACA1F}">
      <dgm:prSet/>
      <dgm:spPr/>
      <dgm:t>
        <a:bodyPr/>
        <a:lstStyle/>
        <a:p>
          <a:endParaRPr lang="en-US"/>
        </a:p>
      </dgm:t>
    </dgm:pt>
    <dgm:pt modelId="{88101942-F3B6-4071-8DBA-9FD2AD180781}">
      <dgm:prSet/>
      <dgm:spPr/>
      <dgm:t>
        <a:bodyPr/>
        <a:lstStyle/>
        <a:p>
          <a:r>
            <a:rPr lang="en-US" u="sng" dirty="0">
              <a:latin typeface="Arial" panose="020B0604020202020204" pitchFamily="34" charset="0"/>
              <a:cs typeface="Arial" panose="020B0604020202020204" pitchFamily="34" charset="0"/>
            </a:rPr>
            <a:t>Formal</a:t>
          </a:r>
          <a:r>
            <a:rPr lang="en-US" dirty="0">
              <a:latin typeface="Arial" panose="020B0604020202020204" pitchFamily="34" charset="0"/>
              <a:cs typeface="Arial" panose="020B0604020202020204" pitchFamily="34" charset="0"/>
            </a:rPr>
            <a:t> – Price quotes must be obtained from an “adequate” number of qualified sources. Three sources are considered to have met this requirement.</a:t>
          </a:r>
        </a:p>
      </dgm:t>
    </dgm:pt>
    <dgm:pt modelId="{36DDC281-6ADE-4E34-AB35-C743A244DE77}" type="parTrans" cxnId="{C914A58C-155B-45CA-ADE1-ECF9D7AA1A35}">
      <dgm:prSet/>
      <dgm:spPr/>
      <dgm:t>
        <a:bodyPr/>
        <a:lstStyle/>
        <a:p>
          <a:endParaRPr lang="en-US"/>
        </a:p>
      </dgm:t>
    </dgm:pt>
    <dgm:pt modelId="{0E85DC35-D9F3-48DE-96E2-20A74040B99D}" type="sibTrans" cxnId="{C914A58C-155B-45CA-ADE1-ECF9D7AA1A35}">
      <dgm:prSet/>
      <dgm:spPr/>
      <dgm:t>
        <a:bodyPr/>
        <a:lstStyle/>
        <a:p>
          <a:endParaRPr lang="en-US"/>
        </a:p>
      </dgm:t>
    </dgm:pt>
    <dgm:pt modelId="{009C0898-3B3C-46A1-8BD2-59DEA1C8915C}">
      <dgm:prSet/>
      <dgm:spPr/>
      <dgm:t>
        <a:bodyPr/>
        <a:lstStyle/>
        <a:p>
          <a:r>
            <a:rPr lang="en-US" u="sng" dirty="0">
              <a:latin typeface="Arial" panose="020B0604020202020204" pitchFamily="34" charset="0"/>
              <a:cs typeface="Arial" panose="020B0604020202020204" pitchFamily="34" charset="0"/>
            </a:rPr>
            <a:t>Noncompetitive</a:t>
          </a:r>
          <a:r>
            <a:rPr lang="en-US" dirty="0">
              <a:latin typeface="Arial" panose="020B0604020202020204" pitchFamily="34" charset="0"/>
              <a:cs typeface="Arial" panose="020B0604020202020204" pitchFamily="34" charset="0"/>
            </a:rPr>
            <a:t> – Can be used under certain circumstances</a:t>
          </a:r>
        </a:p>
      </dgm:t>
    </dgm:pt>
    <dgm:pt modelId="{E83EF31D-B8DE-4ACA-A607-52E72BFCFF53}" type="parTrans" cxnId="{27F000B7-82C9-4584-9C4F-4B1E2E89A9C4}">
      <dgm:prSet/>
      <dgm:spPr/>
      <dgm:t>
        <a:bodyPr/>
        <a:lstStyle/>
        <a:p>
          <a:endParaRPr lang="en-US"/>
        </a:p>
      </dgm:t>
    </dgm:pt>
    <dgm:pt modelId="{76664AA5-B387-4070-9D3E-6C2A61ED322E}" type="sibTrans" cxnId="{27F000B7-82C9-4584-9C4F-4B1E2E89A9C4}">
      <dgm:prSet/>
      <dgm:spPr/>
      <dgm:t>
        <a:bodyPr/>
        <a:lstStyle/>
        <a:p>
          <a:endParaRPr lang="en-US"/>
        </a:p>
      </dgm:t>
    </dgm:pt>
    <dgm:pt modelId="{9E8B2B66-3060-4E9C-9F9D-8DE97C1F60F7}" type="pres">
      <dgm:prSet presAssocID="{71C8AAC2-313B-40D6-98DB-8C6CF7FBF2B2}" presName="diagram" presStyleCnt="0">
        <dgm:presLayoutVars>
          <dgm:dir/>
          <dgm:resizeHandles val="exact"/>
        </dgm:presLayoutVars>
      </dgm:prSet>
      <dgm:spPr/>
    </dgm:pt>
    <dgm:pt modelId="{83D2E07D-5B6E-46EF-836D-C452BBC54FFA}" type="pres">
      <dgm:prSet presAssocID="{189F35CB-A4F8-435B-951E-7FBC546924D0}" presName="node" presStyleLbl="node1" presStyleIdx="0" presStyleCnt="3">
        <dgm:presLayoutVars>
          <dgm:bulletEnabled val="1"/>
        </dgm:presLayoutVars>
      </dgm:prSet>
      <dgm:spPr/>
    </dgm:pt>
    <dgm:pt modelId="{36C9879C-1E06-4808-B346-E4BC109D90EA}" type="pres">
      <dgm:prSet presAssocID="{0CC23793-D09B-442C-9CC0-CCFF1DD773FE}" presName="sibTrans" presStyleCnt="0"/>
      <dgm:spPr/>
    </dgm:pt>
    <dgm:pt modelId="{EAEAC25C-693F-4FDC-8F10-8EC8A85E8DEC}" type="pres">
      <dgm:prSet presAssocID="{88101942-F3B6-4071-8DBA-9FD2AD180781}" presName="node" presStyleLbl="node1" presStyleIdx="1" presStyleCnt="3">
        <dgm:presLayoutVars>
          <dgm:bulletEnabled val="1"/>
        </dgm:presLayoutVars>
      </dgm:prSet>
      <dgm:spPr/>
    </dgm:pt>
    <dgm:pt modelId="{BF5FB04D-6485-4A1C-8613-AF9DCE14ADA7}" type="pres">
      <dgm:prSet presAssocID="{0E85DC35-D9F3-48DE-96E2-20A74040B99D}" presName="sibTrans" presStyleCnt="0"/>
      <dgm:spPr/>
    </dgm:pt>
    <dgm:pt modelId="{4CDE6B3D-EE43-4B26-87C4-E73A8E968C5E}" type="pres">
      <dgm:prSet presAssocID="{009C0898-3B3C-46A1-8BD2-59DEA1C8915C}" presName="node" presStyleLbl="node1" presStyleIdx="2" presStyleCnt="3">
        <dgm:presLayoutVars>
          <dgm:bulletEnabled val="1"/>
        </dgm:presLayoutVars>
      </dgm:prSet>
      <dgm:spPr/>
    </dgm:pt>
  </dgm:ptLst>
  <dgm:cxnLst>
    <dgm:cxn modelId="{6B1D7103-429C-46D1-AF7A-B0C526B5A5AC}" type="presOf" srcId="{009C0898-3B3C-46A1-8BD2-59DEA1C8915C}" destId="{4CDE6B3D-EE43-4B26-87C4-E73A8E968C5E}" srcOrd="0" destOrd="0" presId="urn:microsoft.com/office/officeart/2005/8/layout/default"/>
    <dgm:cxn modelId="{C1C58C50-6AD4-435D-8D5F-55CECB3F0159}" type="presOf" srcId="{189F35CB-A4F8-435B-951E-7FBC546924D0}" destId="{83D2E07D-5B6E-46EF-836D-C452BBC54FFA}" srcOrd="0" destOrd="0" presId="urn:microsoft.com/office/officeart/2005/8/layout/default"/>
    <dgm:cxn modelId="{56BC2F56-1BCF-4667-A22C-9A3E8F4ACA1F}" srcId="{71C8AAC2-313B-40D6-98DB-8C6CF7FBF2B2}" destId="{189F35CB-A4F8-435B-951E-7FBC546924D0}" srcOrd="0" destOrd="0" parTransId="{88F14403-CC56-4D5B-82FB-2FD4B122B43C}" sibTransId="{0CC23793-D09B-442C-9CC0-CCFF1DD773FE}"/>
    <dgm:cxn modelId="{15D3C156-ED3F-4071-AD73-BE70AE17E8B6}" type="presOf" srcId="{71C8AAC2-313B-40D6-98DB-8C6CF7FBF2B2}" destId="{9E8B2B66-3060-4E9C-9F9D-8DE97C1F60F7}" srcOrd="0" destOrd="0" presId="urn:microsoft.com/office/officeart/2005/8/layout/default"/>
    <dgm:cxn modelId="{C914A58C-155B-45CA-ADE1-ECF9D7AA1A35}" srcId="{71C8AAC2-313B-40D6-98DB-8C6CF7FBF2B2}" destId="{88101942-F3B6-4071-8DBA-9FD2AD180781}" srcOrd="1" destOrd="0" parTransId="{36DDC281-6ADE-4E34-AB35-C743A244DE77}" sibTransId="{0E85DC35-D9F3-48DE-96E2-20A74040B99D}"/>
    <dgm:cxn modelId="{A1B8899C-2142-4F72-92CB-5C4D8FA49CDB}" type="presOf" srcId="{88101942-F3B6-4071-8DBA-9FD2AD180781}" destId="{EAEAC25C-693F-4FDC-8F10-8EC8A85E8DEC}" srcOrd="0" destOrd="0" presId="urn:microsoft.com/office/officeart/2005/8/layout/default"/>
    <dgm:cxn modelId="{27F000B7-82C9-4584-9C4F-4B1E2E89A9C4}" srcId="{71C8AAC2-313B-40D6-98DB-8C6CF7FBF2B2}" destId="{009C0898-3B3C-46A1-8BD2-59DEA1C8915C}" srcOrd="2" destOrd="0" parTransId="{E83EF31D-B8DE-4ACA-A607-52E72BFCFF53}" sibTransId="{76664AA5-B387-4070-9D3E-6C2A61ED322E}"/>
    <dgm:cxn modelId="{D82D7D22-6461-4D6A-9ED3-0519FC9DF7B2}" type="presParOf" srcId="{9E8B2B66-3060-4E9C-9F9D-8DE97C1F60F7}" destId="{83D2E07D-5B6E-46EF-836D-C452BBC54FFA}" srcOrd="0" destOrd="0" presId="urn:microsoft.com/office/officeart/2005/8/layout/default"/>
    <dgm:cxn modelId="{7A7195A3-C72F-430A-84F9-6135E9EB4E9D}" type="presParOf" srcId="{9E8B2B66-3060-4E9C-9F9D-8DE97C1F60F7}" destId="{36C9879C-1E06-4808-B346-E4BC109D90EA}" srcOrd="1" destOrd="0" presId="urn:microsoft.com/office/officeart/2005/8/layout/default"/>
    <dgm:cxn modelId="{D4190A13-C5CF-425C-A05D-85450CBCA9D6}" type="presParOf" srcId="{9E8B2B66-3060-4E9C-9F9D-8DE97C1F60F7}" destId="{EAEAC25C-693F-4FDC-8F10-8EC8A85E8DEC}" srcOrd="2" destOrd="0" presId="urn:microsoft.com/office/officeart/2005/8/layout/default"/>
    <dgm:cxn modelId="{4AD0B3A7-F5AD-4415-874A-9A8F89856F91}" type="presParOf" srcId="{9E8B2B66-3060-4E9C-9F9D-8DE97C1F60F7}" destId="{BF5FB04D-6485-4A1C-8613-AF9DCE14ADA7}" srcOrd="3" destOrd="0" presId="urn:microsoft.com/office/officeart/2005/8/layout/default"/>
    <dgm:cxn modelId="{02D0DFB9-8C25-476A-B5B1-42A8B6944639}" type="presParOf" srcId="{9E8B2B66-3060-4E9C-9F9D-8DE97C1F60F7}" destId="{4CDE6B3D-EE43-4B26-87C4-E73A8E968C5E}"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EA92FC-DF8F-47BA-8D37-7C7D53ED64C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E1D85F4-1ABF-437C-BB29-1B2BF72899E8}">
      <dgm:prSet phldrT="[Text]"/>
      <dgm:spPr/>
      <dgm:t>
        <a:bodyPr/>
        <a:lstStyle/>
        <a:p>
          <a:r>
            <a:rPr lang="en-US" dirty="0"/>
            <a:t>Keep a list of vendors used</a:t>
          </a:r>
        </a:p>
      </dgm:t>
    </dgm:pt>
    <dgm:pt modelId="{C49E5FE5-9641-480F-B885-35E8AD633BAF}" type="parTrans" cxnId="{A30911DA-BABC-4F39-A287-3DED656259A1}">
      <dgm:prSet/>
      <dgm:spPr/>
      <dgm:t>
        <a:bodyPr/>
        <a:lstStyle/>
        <a:p>
          <a:endParaRPr lang="en-US"/>
        </a:p>
      </dgm:t>
    </dgm:pt>
    <dgm:pt modelId="{EC9BC2EF-19CD-4B7B-892F-8E4A86575796}" type="sibTrans" cxnId="{A30911DA-BABC-4F39-A287-3DED656259A1}">
      <dgm:prSet/>
      <dgm:spPr/>
      <dgm:t>
        <a:bodyPr/>
        <a:lstStyle/>
        <a:p>
          <a:endParaRPr lang="en-US"/>
        </a:p>
      </dgm:t>
    </dgm:pt>
    <dgm:pt modelId="{71ECFFD6-F5DC-4826-B3BC-7E8CC13894CC}">
      <dgm:prSet phldrT="[Text]"/>
      <dgm:spPr/>
      <dgm:t>
        <a:bodyPr/>
        <a:lstStyle/>
        <a:p>
          <a:r>
            <a:rPr lang="en-US" dirty="0"/>
            <a:t>Document how each vendor was selected</a:t>
          </a:r>
        </a:p>
      </dgm:t>
    </dgm:pt>
    <dgm:pt modelId="{42A60E20-950F-45CE-AE01-7F31E675D523}" type="parTrans" cxnId="{C1927A5B-5DC0-4CE0-88BC-EA5E9BFDAFEC}">
      <dgm:prSet/>
      <dgm:spPr/>
      <dgm:t>
        <a:bodyPr/>
        <a:lstStyle/>
        <a:p>
          <a:endParaRPr lang="en-US"/>
        </a:p>
      </dgm:t>
    </dgm:pt>
    <dgm:pt modelId="{426F7558-4424-4FB7-88BF-69A46F2AD747}" type="sibTrans" cxnId="{C1927A5B-5DC0-4CE0-88BC-EA5E9BFDAFEC}">
      <dgm:prSet/>
      <dgm:spPr/>
      <dgm:t>
        <a:bodyPr/>
        <a:lstStyle/>
        <a:p>
          <a:endParaRPr lang="en-US"/>
        </a:p>
      </dgm:t>
    </dgm:pt>
    <dgm:pt modelId="{D9ED7FCB-07E7-4648-8535-1A290F159FD0}">
      <dgm:prSet phldrT="[Text]"/>
      <dgm:spPr/>
      <dgm:t>
        <a:bodyPr/>
        <a:lstStyle/>
        <a:p>
          <a:r>
            <a:rPr lang="en-US" dirty="0"/>
            <a:t>Obtain Unique Entity ID (UEI) for vendors</a:t>
          </a:r>
        </a:p>
      </dgm:t>
    </dgm:pt>
    <dgm:pt modelId="{CAE36ABF-B506-434D-AA62-223ACE2A05F2}" type="parTrans" cxnId="{4FC7B44C-7419-47AC-99CB-4354432248CD}">
      <dgm:prSet/>
      <dgm:spPr/>
      <dgm:t>
        <a:bodyPr/>
        <a:lstStyle/>
        <a:p>
          <a:endParaRPr lang="en-US"/>
        </a:p>
      </dgm:t>
    </dgm:pt>
    <dgm:pt modelId="{27401948-25FA-4A3E-B4C5-09949BC6D15F}" type="sibTrans" cxnId="{4FC7B44C-7419-47AC-99CB-4354432248CD}">
      <dgm:prSet/>
      <dgm:spPr/>
      <dgm:t>
        <a:bodyPr/>
        <a:lstStyle/>
        <a:p>
          <a:endParaRPr lang="en-US"/>
        </a:p>
      </dgm:t>
    </dgm:pt>
    <dgm:pt modelId="{3120A1C5-1B2F-4790-8AEF-78FD6F0432A1}">
      <dgm:prSet/>
      <dgm:spPr/>
      <dgm:t>
        <a:bodyPr/>
        <a:lstStyle/>
        <a:p>
          <a:r>
            <a:rPr lang="en-US" dirty="0"/>
            <a:t>List of any performance issues and communications</a:t>
          </a:r>
        </a:p>
      </dgm:t>
    </dgm:pt>
    <dgm:pt modelId="{6D5A212A-CBF6-4D1A-AB90-E0CB5A5D1421}" type="parTrans" cxnId="{069EF01E-BAF4-4F25-A65D-9B144D6A4ACB}">
      <dgm:prSet/>
      <dgm:spPr/>
      <dgm:t>
        <a:bodyPr/>
        <a:lstStyle/>
        <a:p>
          <a:endParaRPr lang="en-US"/>
        </a:p>
      </dgm:t>
    </dgm:pt>
    <dgm:pt modelId="{E5CDDC1D-B507-4548-A1FA-919F7B88F34A}" type="sibTrans" cxnId="{069EF01E-BAF4-4F25-A65D-9B144D6A4ACB}">
      <dgm:prSet/>
      <dgm:spPr/>
      <dgm:t>
        <a:bodyPr/>
        <a:lstStyle/>
        <a:p>
          <a:endParaRPr lang="en-US"/>
        </a:p>
      </dgm:t>
    </dgm:pt>
    <dgm:pt modelId="{71D2C274-D2AB-4DCB-BD46-811ECF901C89}">
      <dgm:prSet/>
      <dgm:spPr/>
      <dgm:t>
        <a:bodyPr/>
        <a:lstStyle/>
        <a:p>
          <a:r>
            <a:rPr lang="en-US" dirty="0"/>
            <a:t>Document Debarment Status from Sam.gov and/or obtain a self-certification form</a:t>
          </a:r>
        </a:p>
      </dgm:t>
    </dgm:pt>
    <dgm:pt modelId="{BA23419C-1BB8-42F1-898E-EA4418255F81}" type="parTrans" cxnId="{6336FB65-F4AF-427B-AAF7-2BB23BF99757}">
      <dgm:prSet/>
      <dgm:spPr/>
      <dgm:t>
        <a:bodyPr/>
        <a:lstStyle/>
        <a:p>
          <a:endParaRPr lang="en-US"/>
        </a:p>
      </dgm:t>
    </dgm:pt>
    <dgm:pt modelId="{8461E814-4771-438B-840C-4C4FCA983498}" type="sibTrans" cxnId="{6336FB65-F4AF-427B-AAF7-2BB23BF99757}">
      <dgm:prSet/>
      <dgm:spPr/>
      <dgm:t>
        <a:bodyPr/>
        <a:lstStyle/>
        <a:p>
          <a:endParaRPr lang="en-US"/>
        </a:p>
      </dgm:t>
    </dgm:pt>
    <dgm:pt modelId="{F54700C3-5CAE-438A-BD33-ADB87D3F379A}" type="pres">
      <dgm:prSet presAssocID="{FEEA92FC-DF8F-47BA-8D37-7C7D53ED64CA}" presName="linear" presStyleCnt="0">
        <dgm:presLayoutVars>
          <dgm:dir/>
          <dgm:animLvl val="lvl"/>
          <dgm:resizeHandles val="exact"/>
        </dgm:presLayoutVars>
      </dgm:prSet>
      <dgm:spPr/>
    </dgm:pt>
    <dgm:pt modelId="{131F8189-9C18-4104-8087-18BFF141F427}" type="pres">
      <dgm:prSet presAssocID="{DE1D85F4-1ABF-437C-BB29-1B2BF72899E8}" presName="parentLin" presStyleCnt="0"/>
      <dgm:spPr/>
    </dgm:pt>
    <dgm:pt modelId="{CA8A8BA8-3848-4284-B61A-C153466D05F1}" type="pres">
      <dgm:prSet presAssocID="{DE1D85F4-1ABF-437C-BB29-1B2BF72899E8}" presName="parentLeftMargin" presStyleLbl="node1" presStyleIdx="0" presStyleCnt="5"/>
      <dgm:spPr/>
    </dgm:pt>
    <dgm:pt modelId="{723020A2-19F5-4C24-916D-493D710F304C}" type="pres">
      <dgm:prSet presAssocID="{DE1D85F4-1ABF-437C-BB29-1B2BF72899E8}" presName="parentText" presStyleLbl="node1" presStyleIdx="0" presStyleCnt="5">
        <dgm:presLayoutVars>
          <dgm:chMax val="0"/>
          <dgm:bulletEnabled val="1"/>
        </dgm:presLayoutVars>
      </dgm:prSet>
      <dgm:spPr/>
    </dgm:pt>
    <dgm:pt modelId="{6E5F100C-4D27-4013-BA47-CDEB6CC812E8}" type="pres">
      <dgm:prSet presAssocID="{DE1D85F4-1ABF-437C-BB29-1B2BF72899E8}" presName="negativeSpace" presStyleCnt="0"/>
      <dgm:spPr/>
    </dgm:pt>
    <dgm:pt modelId="{2A54641E-A632-43D0-8062-4EE8056C67B0}" type="pres">
      <dgm:prSet presAssocID="{DE1D85F4-1ABF-437C-BB29-1B2BF72899E8}" presName="childText" presStyleLbl="conFgAcc1" presStyleIdx="0" presStyleCnt="5">
        <dgm:presLayoutVars>
          <dgm:bulletEnabled val="1"/>
        </dgm:presLayoutVars>
      </dgm:prSet>
      <dgm:spPr/>
    </dgm:pt>
    <dgm:pt modelId="{9624D49C-8B86-4724-B61B-A2690925361B}" type="pres">
      <dgm:prSet presAssocID="{EC9BC2EF-19CD-4B7B-892F-8E4A86575796}" presName="spaceBetweenRectangles" presStyleCnt="0"/>
      <dgm:spPr/>
    </dgm:pt>
    <dgm:pt modelId="{10EEA09B-B865-4529-8154-C23567CF0758}" type="pres">
      <dgm:prSet presAssocID="{71ECFFD6-F5DC-4826-B3BC-7E8CC13894CC}" presName="parentLin" presStyleCnt="0"/>
      <dgm:spPr/>
    </dgm:pt>
    <dgm:pt modelId="{0E51C409-B20B-4BF3-983F-5F0A3A411BCA}" type="pres">
      <dgm:prSet presAssocID="{71ECFFD6-F5DC-4826-B3BC-7E8CC13894CC}" presName="parentLeftMargin" presStyleLbl="node1" presStyleIdx="0" presStyleCnt="5"/>
      <dgm:spPr/>
    </dgm:pt>
    <dgm:pt modelId="{882501B4-D6E9-426A-81BE-E0599354592F}" type="pres">
      <dgm:prSet presAssocID="{71ECFFD6-F5DC-4826-B3BC-7E8CC13894CC}" presName="parentText" presStyleLbl="node1" presStyleIdx="1" presStyleCnt="5">
        <dgm:presLayoutVars>
          <dgm:chMax val="0"/>
          <dgm:bulletEnabled val="1"/>
        </dgm:presLayoutVars>
      </dgm:prSet>
      <dgm:spPr/>
    </dgm:pt>
    <dgm:pt modelId="{8AECD371-6420-4620-96ED-129AEC8BDF4D}" type="pres">
      <dgm:prSet presAssocID="{71ECFFD6-F5DC-4826-B3BC-7E8CC13894CC}" presName="negativeSpace" presStyleCnt="0"/>
      <dgm:spPr/>
    </dgm:pt>
    <dgm:pt modelId="{E6A552EC-EDD6-425E-BE5C-3CD68EE5100C}" type="pres">
      <dgm:prSet presAssocID="{71ECFFD6-F5DC-4826-B3BC-7E8CC13894CC}" presName="childText" presStyleLbl="conFgAcc1" presStyleIdx="1" presStyleCnt="5">
        <dgm:presLayoutVars>
          <dgm:bulletEnabled val="1"/>
        </dgm:presLayoutVars>
      </dgm:prSet>
      <dgm:spPr/>
    </dgm:pt>
    <dgm:pt modelId="{732E1BB2-74AD-4B6F-96D3-34C65B9D80D0}" type="pres">
      <dgm:prSet presAssocID="{426F7558-4424-4FB7-88BF-69A46F2AD747}" presName="spaceBetweenRectangles" presStyleCnt="0"/>
      <dgm:spPr/>
    </dgm:pt>
    <dgm:pt modelId="{7FA34DB1-29BE-4A70-976E-D3D2857F2BC2}" type="pres">
      <dgm:prSet presAssocID="{D9ED7FCB-07E7-4648-8535-1A290F159FD0}" presName="parentLin" presStyleCnt="0"/>
      <dgm:spPr/>
    </dgm:pt>
    <dgm:pt modelId="{66A7D9D7-C247-45F7-8108-7D7A9D674EB1}" type="pres">
      <dgm:prSet presAssocID="{D9ED7FCB-07E7-4648-8535-1A290F159FD0}" presName="parentLeftMargin" presStyleLbl="node1" presStyleIdx="1" presStyleCnt="5"/>
      <dgm:spPr/>
    </dgm:pt>
    <dgm:pt modelId="{881AE395-F8C5-4F6B-8D37-7FD492C852E6}" type="pres">
      <dgm:prSet presAssocID="{D9ED7FCB-07E7-4648-8535-1A290F159FD0}" presName="parentText" presStyleLbl="node1" presStyleIdx="2" presStyleCnt="5">
        <dgm:presLayoutVars>
          <dgm:chMax val="0"/>
          <dgm:bulletEnabled val="1"/>
        </dgm:presLayoutVars>
      </dgm:prSet>
      <dgm:spPr/>
    </dgm:pt>
    <dgm:pt modelId="{F455238F-B594-4A44-BBE9-23F7A71098DD}" type="pres">
      <dgm:prSet presAssocID="{D9ED7FCB-07E7-4648-8535-1A290F159FD0}" presName="negativeSpace" presStyleCnt="0"/>
      <dgm:spPr/>
    </dgm:pt>
    <dgm:pt modelId="{49D2194B-830B-4EE1-AF7A-594F4BD9631E}" type="pres">
      <dgm:prSet presAssocID="{D9ED7FCB-07E7-4648-8535-1A290F159FD0}" presName="childText" presStyleLbl="conFgAcc1" presStyleIdx="2" presStyleCnt="5">
        <dgm:presLayoutVars>
          <dgm:bulletEnabled val="1"/>
        </dgm:presLayoutVars>
      </dgm:prSet>
      <dgm:spPr/>
    </dgm:pt>
    <dgm:pt modelId="{F26850C9-B82B-418D-8CE2-854DE88DF421}" type="pres">
      <dgm:prSet presAssocID="{27401948-25FA-4A3E-B4C5-09949BC6D15F}" presName="spaceBetweenRectangles" presStyleCnt="0"/>
      <dgm:spPr/>
    </dgm:pt>
    <dgm:pt modelId="{73E940B7-0944-4E5B-8C08-05E57653697B}" type="pres">
      <dgm:prSet presAssocID="{71D2C274-D2AB-4DCB-BD46-811ECF901C89}" presName="parentLin" presStyleCnt="0"/>
      <dgm:spPr/>
    </dgm:pt>
    <dgm:pt modelId="{16C88710-A6D1-493E-9EE8-5F71919FDAFF}" type="pres">
      <dgm:prSet presAssocID="{71D2C274-D2AB-4DCB-BD46-811ECF901C89}" presName="parentLeftMargin" presStyleLbl="node1" presStyleIdx="2" presStyleCnt="5"/>
      <dgm:spPr/>
    </dgm:pt>
    <dgm:pt modelId="{0257682F-0D4F-4477-8E49-A02E73FBFF75}" type="pres">
      <dgm:prSet presAssocID="{71D2C274-D2AB-4DCB-BD46-811ECF901C89}" presName="parentText" presStyleLbl="node1" presStyleIdx="3" presStyleCnt="5">
        <dgm:presLayoutVars>
          <dgm:chMax val="0"/>
          <dgm:bulletEnabled val="1"/>
        </dgm:presLayoutVars>
      </dgm:prSet>
      <dgm:spPr/>
    </dgm:pt>
    <dgm:pt modelId="{7699BFF9-F052-45CC-98FC-B3D509FD2F2D}" type="pres">
      <dgm:prSet presAssocID="{71D2C274-D2AB-4DCB-BD46-811ECF901C89}" presName="negativeSpace" presStyleCnt="0"/>
      <dgm:spPr/>
    </dgm:pt>
    <dgm:pt modelId="{2CCDBA4B-A8D8-4EE4-8018-A9D23AF6935E}" type="pres">
      <dgm:prSet presAssocID="{71D2C274-D2AB-4DCB-BD46-811ECF901C89}" presName="childText" presStyleLbl="conFgAcc1" presStyleIdx="3" presStyleCnt="5">
        <dgm:presLayoutVars>
          <dgm:bulletEnabled val="1"/>
        </dgm:presLayoutVars>
      </dgm:prSet>
      <dgm:spPr/>
    </dgm:pt>
    <dgm:pt modelId="{2DF07D23-0D3F-40D8-BA37-8902F2E62850}" type="pres">
      <dgm:prSet presAssocID="{8461E814-4771-438B-840C-4C4FCA983498}" presName="spaceBetweenRectangles" presStyleCnt="0"/>
      <dgm:spPr/>
    </dgm:pt>
    <dgm:pt modelId="{18A0B323-A0A5-426B-84BB-0EE5530B0B4C}" type="pres">
      <dgm:prSet presAssocID="{3120A1C5-1B2F-4790-8AEF-78FD6F0432A1}" presName="parentLin" presStyleCnt="0"/>
      <dgm:spPr/>
    </dgm:pt>
    <dgm:pt modelId="{A112624A-BD0F-4258-86D1-B81AC981C7B0}" type="pres">
      <dgm:prSet presAssocID="{3120A1C5-1B2F-4790-8AEF-78FD6F0432A1}" presName="parentLeftMargin" presStyleLbl="node1" presStyleIdx="3" presStyleCnt="5"/>
      <dgm:spPr/>
    </dgm:pt>
    <dgm:pt modelId="{0B53BEB9-A4F1-41D5-8462-83E0145E34FB}" type="pres">
      <dgm:prSet presAssocID="{3120A1C5-1B2F-4790-8AEF-78FD6F0432A1}" presName="parentText" presStyleLbl="node1" presStyleIdx="4" presStyleCnt="5">
        <dgm:presLayoutVars>
          <dgm:chMax val="0"/>
          <dgm:bulletEnabled val="1"/>
        </dgm:presLayoutVars>
      </dgm:prSet>
      <dgm:spPr/>
    </dgm:pt>
    <dgm:pt modelId="{4FBDE31D-7DAA-44A2-B941-860265A6FED9}" type="pres">
      <dgm:prSet presAssocID="{3120A1C5-1B2F-4790-8AEF-78FD6F0432A1}" presName="negativeSpace" presStyleCnt="0"/>
      <dgm:spPr/>
    </dgm:pt>
    <dgm:pt modelId="{DE623027-5443-4AC3-91A7-FB58B320A984}" type="pres">
      <dgm:prSet presAssocID="{3120A1C5-1B2F-4790-8AEF-78FD6F0432A1}" presName="childText" presStyleLbl="conFgAcc1" presStyleIdx="4" presStyleCnt="5">
        <dgm:presLayoutVars>
          <dgm:bulletEnabled val="1"/>
        </dgm:presLayoutVars>
      </dgm:prSet>
      <dgm:spPr/>
    </dgm:pt>
  </dgm:ptLst>
  <dgm:cxnLst>
    <dgm:cxn modelId="{5F5C8800-DA80-42CC-850F-270A0FD408BD}" type="presOf" srcId="{3120A1C5-1B2F-4790-8AEF-78FD6F0432A1}" destId="{0B53BEB9-A4F1-41D5-8462-83E0145E34FB}" srcOrd="1" destOrd="0" presId="urn:microsoft.com/office/officeart/2005/8/layout/list1"/>
    <dgm:cxn modelId="{069EF01E-BAF4-4F25-A65D-9B144D6A4ACB}" srcId="{FEEA92FC-DF8F-47BA-8D37-7C7D53ED64CA}" destId="{3120A1C5-1B2F-4790-8AEF-78FD6F0432A1}" srcOrd="4" destOrd="0" parTransId="{6D5A212A-CBF6-4D1A-AB90-E0CB5A5D1421}" sibTransId="{E5CDDC1D-B507-4548-A1FA-919F7B88F34A}"/>
    <dgm:cxn modelId="{179EF720-F0C3-43BF-BE6E-533B64B51059}" type="presOf" srcId="{DE1D85F4-1ABF-437C-BB29-1B2BF72899E8}" destId="{723020A2-19F5-4C24-916D-493D710F304C}" srcOrd="1" destOrd="0" presId="urn:microsoft.com/office/officeart/2005/8/layout/list1"/>
    <dgm:cxn modelId="{8B68BA32-A142-4D1B-8D5A-D78D5BE33403}" type="presOf" srcId="{71D2C274-D2AB-4DCB-BD46-811ECF901C89}" destId="{16C88710-A6D1-493E-9EE8-5F71919FDAFF}" srcOrd="0" destOrd="0" presId="urn:microsoft.com/office/officeart/2005/8/layout/list1"/>
    <dgm:cxn modelId="{397C8839-4545-4677-A32D-322243F81A37}" type="presOf" srcId="{71ECFFD6-F5DC-4826-B3BC-7E8CC13894CC}" destId="{0E51C409-B20B-4BF3-983F-5F0A3A411BCA}" srcOrd="0" destOrd="0" presId="urn:microsoft.com/office/officeart/2005/8/layout/list1"/>
    <dgm:cxn modelId="{C1927A5B-5DC0-4CE0-88BC-EA5E9BFDAFEC}" srcId="{FEEA92FC-DF8F-47BA-8D37-7C7D53ED64CA}" destId="{71ECFFD6-F5DC-4826-B3BC-7E8CC13894CC}" srcOrd="1" destOrd="0" parTransId="{42A60E20-950F-45CE-AE01-7F31E675D523}" sibTransId="{426F7558-4424-4FB7-88BF-69A46F2AD747}"/>
    <dgm:cxn modelId="{6336FB65-F4AF-427B-AAF7-2BB23BF99757}" srcId="{FEEA92FC-DF8F-47BA-8D37-7C7D53ED64CA}" destId="{71D2C274-D2AB-4DCB-BD46-811ECF901C89}" srcOrd="3" destOrd="0" parTransId="{BA23419C-1BB8-42F1-898E-EA4418255F81}" sibTransId="{8461E814-4771-438B-840C-4C4FCA983498}"/>
    <dgm:cxn modelId="{4FC7B44C-7419-47AC-99CB-4354432248CD}" srcId="{FEEA92FC-DF8F-47BA-8D37-7C7D53ED64CA}" destId="{D9ED7FCB-07E7-4648-8535-1A290F159FD0}" srcOrd="2" destOrd="0" parTransId="{CAE36ABF-B506-434D-AA62-223ACE2A05F2}" sibTransId="{27401948-25FA-4A3E-B4C5-09949BC6D15F}"/>
    <dgm:cxn modelId="{1FB4D355-ADD0-4D16-9E09-B09A0B8B3A58}" type="presOf" srcId="{FEEA92FC-DF8F-47BA-8D37-7C7D53ED64CA}" destId="{F54700C3-5CAE-438A-BD33-ADB87D3F379A}" srcOrd="0" destOrd="0" presId="urn:microsoft.com/office/officeart/2005/8/layout/list1"/>
    <dgm:cxn modelId="{0F678C97-EFD9-4144-AA46-7BB42A7B592C}" type="presOf" srcId="{D9ED7FCB-07E7-4648-8535-1A290F159FD0}" destId="{881AE395-F8C5-4F6B-8D37-7FD492C852E6}" srcOrd="1" destOrd="0" presId="urn:microsoft.com/office/officeart/2005/8/layout/list1"/>
    <dgm:cxn modelId="{E50647AD-7E16-46E5-9682-0445FE36C0A2}" type="presOf" srcId="{DE1D85F4-1ABF-437C-BB29-1B2BF72899E8}" destId="{CA8A8BA8-3848-4284-B61A-C153466D05F1}" srcOrd="0" destOrd="0" presId="urn:microsoft.com/office/officeart/2005/8/layout/list1"/>
    <dgm:cxn modelId="{3139A0B9-1E08-4461-BD3D-F3B533BACB52}" type="presOf" srcId="{D9ED7FCB-07E7-4648-8535-1A290F159FD0}" destId="{66A7D9D7-C247-45F7-8108-7D7A9D674EB1}" srcOrd="0" destOrd="0" presId="urn:microsoft.com/office/officeart/2005/8/layout/list1"/>
    <dgm:cxn modelId="{A30911DA-BABC-4F39-A287-3DED656259A1}" srcId="{FEEA92FC-DF8F-47BA-8D37-7C7D53ED64CA}" destId="{DE1D85F4-1ABF-437C-BB29-1B2BF72899E8}" srcOrd="0" destOrd="0" parTransId="{C49E5FE5-9641-480F-B885-35E8AD633BAF}" sibTransId="{EC9BC2EF-19CD-4B7B-892F-8E4A86575796}"/>
    <dgm:cxn modelId="{C092B4E3-419A-48F3-B406-B8F86D0003D6}" type="presOf" srcId="{3120A1C5-1B2F-4790-8AEF-78FD6F0432A1}" destId="{A112624A-BD0F-4258-86D1-B81AC981C7B0}" srcOrd="0" destOrd="0" presId="urn:microsoft.com/office/officeart/2005/8/layout/list1"/>
    <dgm:cxn modelId="{BBEFE0EE-6AB8-424E-A8FB-C75D0C848887}" type="presOf" srcId="{71D2C274-D2AB-4DCB-BD46-811ECF901C89}" destId="{0257682F-0D4F-4477-8E49-A02E73FBFF75}" srcOrd="1" destOrd="0" presId="urn:microsoft.com/office/officeart/2005/8/layout/list1"/>
    <dgm:cxn modelId="{D16B9DF2-D892-4936-B4CB-01DBACAEBA11}" type="presOf" srcId="{71ECFFD6-F5DC-4826-B3BC-7E8CC13894CC}" destId="{882501B4-D6E9-426A-81BE-E0599354592F}" srcOrd="1" destOrd="0" presId="urn:microsoft.com/office/officeart/2005/8/layout/list1"/>
    <dgm:cxn modelId="{5403DAA2-EC3E-4767-8240-CC55E4FD23AA}" type="presParOf" srcId="{F54700C3-5CAE-438A-BD33-ADB87D3F379A}" destId="{131F8189-9C18-4104-8087-18BFF141F427}" srcOrd="0" destOrd="0" presId="urn:microsoft.com/office/officeart/2005/8/layout/list1"/>
    <dgm:cxn modelId="{6C2645A3-CBF2-4911-BBDC-632309DD1860}" type="presParOf" srcId="{131F8189-9C18-4104-8087-18BFF141F427}" destId="{CA8A8BA8-3848-4284-B61A-C153466D05F1}" srcOrd="0" destOrd="0" presId="urn:microsoft.com/office/officeart/2005/8/layout/list1"/>
    <dgm:cxn modelId="{3D4FFAD4-A605-4A74-90A9-6BB94B3BD7CB}" type="presParOf" srcId="{131F8189-9C18-4104-8087-18BFF141F427}" destId="{723020A2-19F5-4C24-916D-493D710F304C}" srcOrd="1" destOrd="0" presId="urn:microsoft.com/office/officeart/2005/8/layout/list1"/>
    <dgm:cxn modelId="{4CE74FC3-8F8F-41D3-8AB2-D6C7F35B80C4}" type="presParOf" srcId="{F54700C3-5CAE-438A-BD33-ADB87D3F379A}" destId="{6E5F100C-4D27-4013-BA47-CDEB6CC812E8}" srcOrd="1" destOrd="0" presId="urn:microsoft.com/office/officeart/2005/8/layout/list1"/>
    <dgm:cxn modelId="{6F6EBDC5-99CC-4D58-878D-991FAF906458}" type="presParOf" srcId="{F54700C3-5CAE-438A-BD33-ADB87D3F379A}" destId="{2A54641E-A632-43D0-8062-4EE8056C67B0}" srcOrd="2" destOrd="0" presId="urn:microsoft.com/office/officeart/2005/8/layout/list1"/>
    <dgm:cxn modelId="{FB058BD6-A6EE-40E3-9047-7C52F1381880}" type="presParOf" srcId="{F54700C3-5CAE-438A-BD33-ADB87D3F379A}" destId="{9624D49C-8B86-4724-B61B-A2690925361B}" srcOrd="3" destOrd="0" presId="urn:microsoft.com/office/officeart/2005/8/layout/list1"/>
    <dgm:cxn modelId="{FDFC3150-0A8C-4AC7-89EE-4143DD3448F0}" type="presParOf" srcId="{F54700C3-5CAE-438A-BD33-ADB87D3F379A}" destId="{10EEA09B-B865-4529-8154-C23567CF0758}" srcOrd="4" destOrd="0" presId="urn:microsoft.com/office/officeart/2005/8/layout/list1"/>
    <dgm:cxn modelId="{D751F002-B76F-4851-AA37-7FBA9B2CA55C}" type="presParOf" srcId="{10EEA09B-B865-4529-8154-C23567CF0758}" destId="{0E51C409-B20B-4BF3-983F-5F0A3A411BCA}" srcOrd="0" destOrd="0" presId="urn:microsoft.com/office/officeart/2005/8/layout/list1"/>
    <dgm:cxn modelId="{2FD4567C-C7D0-4096-B298-05C00619A4F2}" type="presParOf" srcId="{10EEA09B-B865-4529-8154-C23567CF0758}" destId="{882501B4-D6E9-426A-81BE-E0599354592F}" srcOrd="1" destOrd="0" presId="urn:microsoft.com/office/officeart/2005/8/layout/list1"/>
    <dgm:cxn modelId="{88366AA6-E567-4248-910D-4BC22A85B703}" type="presParOf" srcId="{F54700C3-5CAE-438A-BD33-ADB87D3F379A}" destId="{8AECD371-6420-4620-96ED-129AEC8BDF4D}" srcOrd="5" destOrd="0" presId="urn:microsoft.com/office/officeart/2005/8/layout/list1"/>
    <dgm:cxn modelId="{70BFF9BA-307A-4661-AF01-9AC432FCB866}" type="presParOf" srcId="{F54700C3-5CAE-438A-BD33-ADB87D3F379A}" destId="{E6A552EC-EDD6-425E-BE5C-3CD68EE5100C}" srcOrd="6" destOrd="0" presId="urn:microsoft.com/office/officeart/2005/8/layout/list1"/>
    <dgm:cxn modelId="{AB6A8C43-441B-4DA1-AFDE-B3EDB2E855ED}" type="presParOf" srcId="{F54700C3-5CAE-438A-BD33-ADB87D3F379A}" destId="{732E1BB2-74AD-4B6F-96D3-34C65B9D80D0}" srcOrd="7" destOrd="0" presId="urn:microsoft.com/office/officeart/2005/8/layout/list1"/>
    <dgm:cxn modelId="{76710145-FE84-484E-8AE2-FD6D332E4FF4}" type="presParOf" srcId="{F54700C3-5CAE-438A-BD33-ADB87D3F379A}" destId="{7FA34DB1-29BE-4A70-976E-D3D2857F2BC2}" srcOrd="8" destOrd="0" presId="urn:microsoft.com/office/officeart/2005/8/layout/list1"/>
    <dgm:cxn modelId="{C315E527-41BB-43F5-90F5-0D0E2D47B3F8}" type="presParOf" srcId="{7FA34DB1-29BE-4A70-976E-D3D2857F2BC2}" destId="{66A7D9D7-C247-45F7-8108-7D7A9D674EB1}" srcOrd="0" destOrd="0" presId="urn:microsoft.com/office/officeart/2005/8/layout/list1"/>
    <dgm:cxn modelId="{A16248B9-EB74-4734-8C44-A889DD07CC8C}" type="presParOf" srcId="{7FA34DB1-29BE-4A70-976E-D3D2857F2BC2}" destId="{881AE395-F8C5-4F6B-8D37-7FD492C852E6}" srcOrd="1" destOrd="0" presId="urn:microsoft.com/office/officeart/2005/8/layout/list1"/>
    <dgm:cxn modelId="{3C780CD1-77BA-41D4-BB94-AFBCD06B14AE}" type="presParOf" srcId="{F54700C3-5CAE-438A-BD33-ADB87D3F379A}" destId="{F455238F-B594-4A44-BBE9-23F7A71098DD}" srcOrd="9" destOrd="0" presId="urn:microsoft.com/office/officeart/2005/8/layout/list1"/>
    <dgm:cxn modelId="{A7BAA552-88F9-48A9-A3A5-E9DA6A0ECFC8}" type="presParOf" srcId="{F54700C3-5CAE-438A-BD33-ADB87D3F379A}" destId="{49D2194B-830B-4EE1-AF7A-594F4BD9631E}" srcOrd="10" destOrd="0" presId="urn:microsoft.com/office/officeart/2005/8/layout/list1"/>
    <dgm:cxn modelId="{4EA78B07-FF73-41C8-9620-EE1D712E4226}" type="presParOf" srcId="{F54700C3-5CAE-438A-BD33-ADB87D3F379A}" destId="{F26850C9-B82B-418D-8CE2-854DE88DF421}" srcOrd="11" destOrd="0" presId="urn:microsoft.com/office/officeart/2005/8/layout/list1"/>
    <dgm:cxn modelId="{B135B2BF-F9C5-4964-8875-D0576D33B9D9}" type="presParOf" srcId="{F54700C3-5CAE-438A-BD33-ADB87D3F379A}" destId="{73E940B7-0944-4E5B-8C08-05E57653697B}" srcOrd="12" destOrd="0" presId="urn:microsoft.com/office/officeart/2005/8/layout/list1"/>
    <dgm:cxn modelId="{6C3BF724-486E-4B3E-8FC3-999519C50D74}" type="presParOf" srcId="{73E940B7-0944-4E5B-8C08-05E57653697B}" destId="{16C88710-A6D1-493E-9EE8-5F71919FDAFF}" srcOrd="0" destOrd="0" presId="urn:microsoft.com/office/officeart/2005/8/layout/list1"/>
    <dgm:cxn modelId="{44D9F758-3930-4264-8A02-594559A0D6BA}" type="presParOf" srcId="{73E940B7-0944-4E5B-8C08-05E57653697B}" destId="{0257682F-0D4F-4477-8E49-A02E73FBFF75}" srcOrd="1" destOrd="0" presId="urn:microsoft.com/office/officeart/2005/8/layout/list1"/>
    <dgm:cxn modelId="{858E9923-5B37-42A8-85C5-80E0B29A9DF4}" type="presParOf" srcId="{F54700C3-5CAE-438A-BD33-ADB87D3F379A}" destId="{7699BFF9-F052-45CC-98FC-B3D509FD2F2D}" srcOrd="13" destOrd="0" presId="urn:microsoft.com/office/officeart/2005/8/layout/list1"/>
    <dgm:cxn modelId="{23B91062-52B7-4DEE-8607-E79ED4ED23CF}" type="presParOf" srcId="{F54700C3-5CAE-438A-BD33-ADB87D3F379A}" destId="{2CCDBA4B-A8D8-4EE4-8018-A9D23AF6935E}" srcOrd="14" destOrd="0" presId="urn:microsoft.com/office/officeart/2005/8/layout/list1"/>
    <dgm:cxn modelId="{26B19D2D-0F78-48CC-A89D-40D5862BA5D1}" type="presParOf" srcId="{F54700C3-5CAE-438A-BD33-ADB87D3F379A}" destId="{2DF07D23-0D3F-40D8-BA37-8902F2E62850}" srcOrd="15" destOrd="0" presId="urn:microsoft.com/office/officeart/2005/8/layout/list1"/>
    <dgm:cxn modelId="{6629E3DE-2F6D-4D12-AA8F-D5D0CAAA2B21}" type="presParOf" srcId="{F54700C3-5CAE-438A-BD33-ADB87D3F379A}" destId="{18A0B323-A0A5-426B-84BB-0EE5530B0B4C}" srcOrd="16" destOrd="0" presId="urn:microsoft.com/office/officeart/2005/8/layout/list1"/>
    <dgm:cxn modelId="{BF40BB11-AB2D-4B6E-971C-B5B5ABC126E8}" type="presParOf" srcId="{18A0B323-A0A5-426B-84BB-0EE5530B0B4C}" destId="{A112624A-BD0F-4258-86D1-B81AC981C7B0}" srcOrd="0" destOrd="0" presId="urn:microsoft.com/office/officeart/2005/8/layout/list1"/>
    <dgm:cxn modelId="{37E9D434-5989-4299-B36F-7AA760E1966D}" type="presParOf" srcId="{18A0B323-A0A5-426B-84BB-0EE5530B0B4C}" destId="{0B53BEB9-A4F1-41D5-8462-83E0145E34FB}" srcOrd="1" destOrd="0" presId="urn:microsoft.com/office/officeart/2005/8/layout/list1"/>
    <dgm:cxn modelId="{5A49123F-AEBB-44F0-89C7-189B58FEAC7C}" type="presParOf" srcId="{F54700C3-5CAE-438A-BD33-ADB87D3F379A}" destId="{4FBDE31D-7DAA-44A2-B941-860265A6FED9}" srcOrd="17" destOrd="0" presId="urn:microsoft.com/office/officeart/2005/8/layout/list1"/>
    <dgm:cxn modelId="{E70E06FD-3EF8-427A-8291-FFD89042C756}" type="presParOf" srcId="{F54700C3-5CAE-438A-BD33-ADB87D3F379A}" destId="{DE623027-5443-4AC3-91A7-FB58B320A98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A9FE0-8098-467D-8497-E1E78248900B}">
      <dsp:nvSpPr>
        <dsp:cNvPr id="0" name=""/>
        <dsp:cNvSpPr/>
      </dsp:nvSpPr>
      <dsp:spPr>
        <a:xfrm>
          <a:off x="0" y="3923945"/>
          <a:ext cx="11236959" cy="8584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Sealed Bids, Competitive Proposals, Noncompetitive Procurement</a:t>
          </a:r>
        </a:p>
      </dsp:txBody>
      <dsp:txXfrm>
        <a:off x="0" y="3923945"/>
        <a:ext cx="11236959" cy="858463"/>
      </dsp:txXfrm>
    </dsp:sp>
    <dsp:sp modelId="{8721CF46-334B-4CEE-9FC5-24B399217386}">
      <dsp:nvSpPr>
        <dsp:cNvPr id="0" name=""/>
        <dsp:cNvSpPr/>
      </dsp:nvSpPr>
      <dsp:spPr>
        <a:xfrm rot="10800000">
          <a:off x="0" y="2616505"/>
          <a:ext cx="11236959" cy="132031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u="sng" kern="1200" dirty="0">
              <a:latin typeface="Arial" panose="020B0604020202020204" pitchFamily="34" charset="0"/>
              <a:cs typeface="Arial" panose="020B0604020202020204" pitchFamily="34" charset="0"/>
            </a:rPr>
            <a:t>Formal Procurement</a:t>
          </a:r>
          <a:r>
            <a:rPr lang="en-US" sz="2400" kern="1200" dirty="0">
              <a:latin typeface="Arial" panose="020B0604020202020204" pitchFamily="34" charset="0"/>
              <a:cs typeface="Arial" panose="020B0604020202020204" pitchFamily="34" charset="0"/>
            </a:rPr>
            <a:t> – Is required when the established small purchase price is exceeded. (Over $Y)</a:t>
          </a:r>
        </a:p>
      </dsp:txBody>
      <dsp:txXfrm rot="10800000">
        <a:off x="0" y="2616505"/>
        <a:ext cx="11236959" cy="857902"/>
      </dsp:txXfrm>
    </dsp:sp>
    <dsp:sp modelId="{1091FC11-1217-4674-9638-7A65B9CE1FF2}">
      <dsp:nvSpPr>
        <dsp:cNvPr id="0" name=""/>
        <dsp:cNvSpPr/>
      </dsp:nvSpPr>
      <dsp:spPr>
        <a:xfrm rot="10800000">
          <a:off x="0" y="1309066"/>
          <a:ext cx="11236959" cy="132031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u="sng" kern="1200" dirty="0">
              <a:latin typeface="Arial" panose="020B0604020202020204" pitchFamily="34" charset="0"/>
              <a:cs typeface="Arial" panose="020B0604020202020204" pitchFamily="34" charset="0"/>
            </a:rPr>
            <a:t>Small Purchases</a:t>
          </a:r>
          <a:r>
            <a:rPr lang="en-US" sz="2400" kern="1200" dirty="0">
              <a:latin typeface="Arial" panose="020B0604020202020204" pitchFamily="34" charset="0"/>
              <a:cs typeface="Arial" panose="020B0604020202020204" pitchFamily="34" charset="0"/>
            </a:rPr>
            <a:t> – The threshold for small purchases typically is anything between $X and $Y. </a:t>
          </a:r>
        </a:p>
      </dsp:txBody>
      <dsp:txXfrm rot="10800000">
        <a:off x="0" y="1309066"/>
        <a:ext cx="11236959" cy="857902"/>
      </dsp:txXfrm>
    </dsp:sp>
    <dsp:sp modelId="{C534311D-2201-43BC-9861-E2933D6343E9}">
      <dsp:nvSpPr>
        <dsp:cNvPr id="0" name=""/>
        <dsp:cNvSpPr/>
      </dsp:nvSpPr>
      <dsp:spPr>
        <a:xfrm rot="10800000">
          <a:off x="0" y="24190"/>
          <a:ext cx="11236959" cy="132031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u="sng" kern="1200" dirty="0">
              <a:latin typeface="Arial" panose="020B0604020202020204" pitchFamily="34" charset="0"/>
              <a:cs typeface="Arial" panose="020B0604020202020204" pitchFamily="34" charset="0"/>
            </a:rPr>
            <a:t> Micro-Purchases</a:t>
          </a:r>
          <a:r>
            <a:rPr lang="en-US" sz="2400" kern="1200" dirty="0">
              <a:latin typeface="Arial" panose="020B0604020202020204" pitchFamily="34" charset="0"/>
              <a:cs typeface="Arial" panose="020B0604020202020204" pitchFamily="34" charset="0"/>
            </a:rPr>
            <a:t> – The threshold typically is anything up to $X </a:t>
          </a:r>
        </a:p>
      </dsp:txBody>
      <dsp:txXfrm rot="10800000">
        <a:off x="0" y="24190"/>
        <a:ext cx="11236959" cy="857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2E07D-5B6E-46EF-836D-C452BBC54FFA}">
      <dsp:nvSpPr>
        <dsp:cNvPr id="0" name=""/>
        <dsp:cNvSpPr/>
      </dsp:nvSpPr>
      <dsp:spPr>
        <a:xfrm>
          <a:off x="889" y="510932"/>
          <a:ext cx="3470485" cy="208229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u="sng" kern="1200" dirty="0">
              <a:latin typeface="Arial" panose="020B0604020202020204" pitchFamily="34" charset="0"/>
              <a:cs typeface="Arial" panose="020B0604020202020204" pitchFamily="34" charset="0"/>
            </a:rPr>
            <a:t>Informal</a:t>
          </a:r>
          <a:r>
            <a:rPr lang="en-US" sz="2100" kern="1200" dirty="0">
              <a:latin typeface="Arial" panose="020B0604020202020204" pitchFamily="34" charset="0"/>
              <a:cs typeface="Arial" panose="020B0604020202020204" pitchFamily="34" charset="0"/>
            </a:rPr>
            <a:t> – May be awarded without soliciting competitive quotes if the non-federal entity considers the price to be reasonable</a:t>
          </a:r>
        </a:p>
      </dsp:txBody>
      <dsp:txXfrm>
        <a:off x="889" y="510932"/>
        <a:ext cx="3470485" cy="2082291"/>
      </dsp:txXfrm>
    </dsp:sp>
    <dsp:sp modelId="{EAEAC25C-693F-4FDC-8F10-8EC8A85E8DEC}">
      <dsp:nvSpPr>
        <dsp:cNvPr id="0" name=""/>
        <dsp:cNvSpPr/>
      </dsp:nvSpPr>
      <dsp:spPr>
        <a:xfrm>
          <a:off x="3818423" y="510932"/>
          <a:ext cx="3470485" cy="208229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u="sng" kern="1200" dirty="0">
              <a:latin typeface="Arial" panose="020B0604020202020204" pitchFamily="34" charset="0"/>
              <a:cs typeface="Arial" panose="020B0604020202020204" pitchFamily="34" charset="0"/>
            </a:rPr>
            <a:t>Formal</a:t>
          </a:r>
          <a:r>
            <a:rPr lang="en-US" sz="2100" kern="1200" dirty="0">
              <a:latin typeface="Arial" panose="020B0604020202020204" pitchFamily="34" charset="0"/>
              <a:cs typeface="Arial" panose="020B0604020202020204" pitchFamily="34" charset="0"/>
            </a:rPr>
            <a:t> – Price quotes must be obtained from an “adequate” number of qualified sources. Three sources are considered to have met this requirement.</a:t>
          </a:r>
        </a:p>
      </dsp:txBody>
      <dsp:txXfrm>
        <a:off x="3818423" y="510932"/>
        <a:ext cx="3470485" cy="2082291"/>
      </dsp:txXfrm>
    </dsp:sp>
    <dsp:sp modelId="{4CDE6B3D-EE43-4B26-87C4-E73A8E968C5E}">
      <dsp:nvSpPr>
        <dsp:cNvPr id="0" name=""/>
        <dsp:cNvSpPr/>
      </dsp:nvSpPr>
      <dsp:spPr>
        <a:xfrm>
          <a:off x="1909656" y="2940272"/>
          <a:ext cx="3470485" cy="208229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u="sng" kern="1200" dirty="0">
              <a:latin typeface="Arial" panose="020B0604020202020204" pitchFamily="34" charset="0"/>
              <a:cs typeface="Arial" panose="020B0604020202020204" pitchFamily="34" charset="0"/>
            </a:rPr>
            <a:t>Noncompetitive</a:t>
          </a:r>
          <a:r>
            <a:rPr lang="en-US" sz="2100" kern="1200" dirty="0">
              <a:latin typeface="Arial" panose="020B0604020202020204" pitchFamily="34" charset="0"/>
              <a:cs typeface="Arial" panose="020B0604020202020204" pitchFamily="34" charset="0"/>
            </a:rPr>
            <a:t> – Can be used under certain circumstances</a:t>
          </a:r>
        </a:p>
      </dsp:txBody>
      <dsp:txXfrm>
        <a:off x="1909656" y="2940272"/>
        <a:ext cx="3470485" cy="20822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4641E-A632-43D0-8062-4EE8056C67B0}">
      <dsp:nvSpPr>
        <dsp:cNvPr id="0" name=""/>
        <dsp:cNvSpPr/>
      </dsp:nvSpPr>
      <dsp:spPr>
        <a:xfrm>
          <a:off x="0" y="1270233"/>
          <a:ext cx="9908466"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3020A2-19F5-4C24-916D-493D710F304C}">
      <dsp:nvSpPr>
        <dsp:cNvPr id="0" name=""/>
        <dsp:cNvSpPr/>
      </dsp:nvSpPr>
      <dsp:spPr>
        <a:xfrm>
          <a:off x="495423" y="1048833"/>
          <a:ext cx="6935926"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161" tIns="0" rIns="262161" bIns="0" numCol="1" spcCol="1270" anchor="ctr" anchorCtr="0">
          <a:noAutofit/>
        </a:bodyPr>
        <a:lstStyle/>
        <a:p>
          <a:pPr marL="0" lvl="0" indent="0" algn="l" defTabSz="666750">
            <a:lnSpc>
              <a:spcPct val="90000"/>
            </a:lnSpc>
            <a:spcBef>
              <a:spcPct val="0"/>
            </a:spcBef>
            <a:spcAft>
              <a:spcPct val="35000"/>
            </a:spcAft>
            <a:buNone/>
          </a:pPr>
          <a:r>
            <a:rPr lang="en-US" sz="1500" kern="1200" dirty="0"/>
            <a:t>Keep a list of vendors used</a:t>
          </a:r>
        </a:p>
      </dsp:txBody>
      <dsp:txXfrm>
        <a:off x="517039" y="1070449"/>
        <a:ext cx="6892694" cy="399568"/>
      </dsp:txXfrm>
    </dsp:sp>
    <dsp:sp modelId="{E6A552EC-EDD6-425E-BE5C-3CD68EE5100C}">
      <dsp:nvSpPr>
        <dsp:cNvPr id="0" name=""/>
        <dsp:cNvSpPr/>
      </dsp:nvSpPr>
      <dsp:spPr>
        <a:xfrm>
          <a:off x="0" y="1950633"/>
          <a:ext cx="9908466"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2501B4-D6E9-426A-81BE-E0599354592F}">
      <dsp:nvSpPr>
        <dsp:cNvPr id="0" name=""/>
        <dsp:cNvSpPr/>
      </dsp:nvSpPr>
      <dsp:spPr>
        <a:xfrm>
          <a:off x="495423" y="1729233"/>
          <a:ext cx="6935926"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161" tIns="0" rIns="262161" bIns="0" numCol="1" spcCol="1270" anchor="ctr" anchorCtr="0">
          <a:noAutofit/>
        </a:bodyPr>
        <a:lstStyle/>
        <a:p>
          <a:pPr marL="0" lvl="0" indent="0" algn="l" defTabSz="666750">
            <a:lnSpc>
              <a:spcPct val="90000"/>
            </a:lnSpc>
            <a:spcBef>
              <a:spcPct val="0"/>
            </a:spcBef>
            <a:spcAft>
              <a:spcPct val="35000"/>
            </a:spcAft>
            <a:buNone/>
          </a:pPr>
          <a:r>
            <a:rPr lang="en-US" sz="1500" kern="1200" dirty="0"/>
            <a:t>Document how each vendor was selected</a:t>
          </a:r>
        </a:p>
      </dsp:txBody>
      <dsp:txXfrm>
        <a:off x="517039" y="1750849"/>
        <a:ext cx="6892694" cy="399568"/>
      </dsp:txXfrm>
    </dsp:sp>
    <dsp:sp modelId="{49D2194B-830B-4EE1-AF7A-594F4BD9631E}">
      <dsp:nvSpPr>
        <dsp:cNvPr id="0" name=""/>
        <dsp:cNvSpPr/>
      </dsp:nvSpPr>
      <dsp:spPr>
        <a:xfrm>
          <a:off x="0" y="2631033"/>
          <a:ext cx="9908466"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1AE395-F8C5-4F6B-8D37-7FD492C852E6}">
      <dsp:nvSpPr>
        <dsp:cNvPr id="0" name=""/>
        <dsp:cNvSpPr/>
      </dsp:nvSpPr>
      <dsp:spPr>
        <a:xfrm>
          <a:off x="495423" y="2409633"/>
          <a:ext cx="6935926"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161" tIns="0" rIns="262161" bIns="0" numCol="1" spcCol="1270" anchor="ctr" anchorCtr="0">
          <a:noAutofit/>
        </a:bodyPr>
        <a:lstStyle/>
        <a:p>
          <a:pPr marL="0" lvl="0" indent="0" algn="l" defTabSz="666750">
            <a:lnSpc>
              <a:spcPct val="90000"/>
            </a:lnSpc>
            <a:spcBef>
              <a:spcPct val="0"/>
            </a:spcBef>
            <a:spcAft>
              <a:spcPct val="35000"/>
            </a:spcAft>
            <a:buNone/>
          </a:pPr>
          <a:r>
            <a:rPr lang="en-US" sz="1500" kern="1200" dirty="0"/>
            <a:t>Obtain Unique Entity ID (UEI) for vendors</a:t>
          </a:r>
        </a:p>
      </dsp:txBody>
      <dsp:txXfrm>
        <a:off x="517039" y="2431249"/>
        <a:ext cx="6892694" cy="399568"/>
      </dsp:txXfrm>
    </dsp:sp>
    <dsp:sp modelId="{2CCDBA4B-A8D8-4EE4-8018-A9D23AF6935E}">
      <dsp:nvSpPr>
        <dsp:cNvPr id="0" name=""/>
        <dsp:cNvSpPr/>
      </dsp:nvSpPr>
      <dsp:spPr>
        <a:xfrm>
          <a:off x="0" y="3311433"/>
          <a:ext cx="9908466"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57682F-0D4F-4477-8E49-A02E73FBFF75}">
      <dsp:nvSpPr>
        <dsp:cNvPr id="0" name=""/>
        <dsp:cNvSpPr/>
      </dsp:nvSpPr>
      <dsp:spPr>
        <a:xfrm>
          <a:off x="495423" y="3090033"/>
          <a:ext cx="6935926"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161" tIns="0" rIns="262161" bIns="0" numCol="1" spcCol="1270" anchor="ctr" anchorCtr="0">
          <a:noAutofit/>
        </a:bodyPr>
        <a:lstStyle/>
        <a:p>
          <a:pPr marL="0" lvl="0" indent="0" algn="l" defTabSz="666750">
            <a:lnSpc>
              <a:spcPct val="90000"/>
            </a:lnSpc>
            <a:spcBef>
              <a:spcPct val="0"/>
            </a:spcBef>
            <a:spcAft>
              <a:spcPct val="35000"/>
            </a:spcAft>
            <a:buNone/>
          </a:pPr>
          <a:r>
            <a:rPr lang="en-US" sz="1500" kern="1200" dirty="0"/>
            <a:t>Document Debarment Status from Sam.gov and/or obtain a self-certification form</a:t>
          </a:r>
        </a:p>
      </dsp:txBody>
      <dsp:txXfrm>
        <a:off x="517039" y="3111649"/>
        <a:ext cx="6892694" cy="399568"/>
      </dsp:txXfrm>
    </dsp:sp>
    <dsp:sp modelId="{DE623027-5443-4AC3-91A7-FB58B320A984}">
      <dsp:nvSpPr>
        <dsp:cNvPr id="0" name=""/>
        <dsp:cNvSpPr/>
      </dsp:nvSpPr>
      <dsp:spPr>
        <a:xfrm>
          <a:off x="0" y="3991833"/>
          <a:ext cx="9908466"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53BEB9-A4F1-41D5-8462-83E0145E34FB}">
      <dsp:nvSpPr>
        <dsp:cNvPr id="0" name=""/>
        <dsp:cNvSpPr/>
      </dsp:nvSpPr>
      <dsp:spPr>
        <a:xfrm>
          <a:off x="495423" y="3770433"/>
          <a:ext cx="6935926"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161" tIns="0" rIns="262161" bIns="0" numCol="1" spcCol="1270" anchor="ctr" anchorCtr="0">
          <a:noAutofit/>
        </a:bodyPr>
        <a:lstStyle/>
        <a:p>
          <a:pPr marL="0" lvl="0" indent="0" algn="l" defTabSz="666750">
            <a:lnSpc>
              <a:spcPct val="90000"/>
            </a:lnSpc>
            <a:spcBef>
              <a:spcPct val="0"/>
            </a:spcBef>
            <a:spcAft>
              <a:spcPct val="35000"/>
            </a:spcAft>
            <a:buNone/>
          </a:pPr>
          <a:r>
            <a:rPr lang="en-US" sz="1500" kern="1200" dirty="0"/>
            <a:t>List of any performance issues and communications</a:t>
          </a:r>
        </a:p>
      </dsp:txBody>
      <dsp:txXfrm>
        <a:off x="517039" y="3792049"/>
        <a:ext cx="6892694"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1CD96-0FAA-42AD-8760-4C4F48EA8BD1}" type="datetimeFigureOut">
              <a:rPr lang="en-US" smtClean="0"/>
              <a:t>3/23/2023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27591-DBB9-45B4-9091-E724E8EB4673}" type="slidenum">
              <a:rPr lang="en-US" smtClean="0"/>
              <a:t>‹#›</a:t>
            </a:fld>
            <a:endParaRPr lang="en-US" dirty="0"/>
          </a:p>
        </p:txBody>
      </p:sp>
    </p:spTree>
    <p:extLst>
      <p:ext uri="{BB962C8B-B14F-4D97-AF65-F5344CB8AC3E}">
        <p14:creationId xmlns:p14="http://schemas.microsoft.com/office/powerpoint/2010/main" val="386762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2</a:t>
            </a:fld>
            <a:endParaRPr lang="en-US" dirty="0"/>
          </a:p>
        </p:txBody>
      </p:sp>
    </p:spTree>
    <p:extLst>
      <p:ext uri="{BB962C8B-B14F-4D97-AF65-F5344CB8AC3E}">
        <p14:creationId xmlns:p14="http://schemas.microsoft.com/office/powerpoint/2010/main" val="326862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21</a:t>
            </a:fld>
            <a:endParaRPr lang="en-US" dirty="0"/>
          </a:p>
        </p:txBody>
      </p:sp>
    </p:spTree>
    <p:extLst>
      <p:ext uri="{BB962C8B-B14F-4D97-AF65-F5344CB8AC3E}">
        <p14:creationId xmlns:p14="http://schemas.microsoft.com/office/powerpoint/2010/main" val="2375815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22</a:t>
            </a:fld>
            <a:endParaRPr lang="en-US" dirty="0"/>
          </a:p>
        </p:txBody>
      </p:sp>
    </p:spTree>
    <p:extLst>
      <p:ext uri="{BB962C8B-B14F-4D97-AF65-F5344CB8AC3E}">
        <p14:creationId xmlns:p14="http://schemas.microsoft.com/office/powerpoint/2010/main" val="51911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29</a:t>
            </a:fld>
            <a:endParaRPr lang="en-US" dirty="0"/>
          </a:p>
        </p:txBody>
      </p:sp>
    </p:spTree>
    <p:extLst>
      <p:ext uri="{BB962C8B-B14F-4D97-AF65-F5344CB8AC3E}">
        <p14:creationId xmlns:p14="http://schemas.microsoft.com/office/powerpoint/2010/main" val="3005743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32</a:t>
            </a:fld>
            <a:endParaRPr lang="en-US" dirty="0"/>
          </a:p>
        </p:txBody>
      </p:sp>
    </p:spTree>
    <p:extLst>
      <p:ext uri="{BB962C8B-B14F-4D97-AF65-F5344CB8AC3E}">
        <p14:creationId xmlns:p14="http://schemas.microsoft.com/office/powerpoint/2010/main" val="143715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33</a:t>
            </a:fld>
            <a:endParaRPr lang="en-US" dirty="0"/>
          </a:p>
        </p:txBody>
      </p:sp>
    </p:spTree>
    <p:extLst>
      <p:ext uri="{BB962C8B-B14F-4D97-AF65-F5344CB8AC3E}">
        <p14:creationId xmlns:p14="http://schemas.microsoft.com/office/powerpoint/2010/main" val="1602444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38</a:t>
            </a:fld>
            <a:endParaRPr lang="en-US" dirty="0"/>
          </a:p>
        </p:txBody>
      </p:sp>
    </p:spTree>
    <p:extLst>
      <p:ext uri="{BB962C8B-B14F-4D97-AF65-F5344CB8AC3E}">
        <p14:creationId xmlns:p14="http://schemas.microsoft.com/office/powerpoint/2010/main" val="3276368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41</a:t>
            </a:fld>
            <a:endParaRPr lang="en-US" dirty="0"/>
          </a:p>
        </p:txBody>
      </p:sp>
    </p:spTree>
    <p:extLst>
      <p:ext uri="{BB962C8B-B14F-4D97-AF65-F5344CB8AC3E}">
        <p14:creationId xmlns:p14="http://schemas.microsoft.com/office/powerpoint/2010/main" val="290460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4</a:t>
            </a:fld>
            <a:endParaRPr lang="en-US" dirty="0"/>
          </a:p>
        </p:txBody>
      </p:sp>
    </p:spTree>
    <p:extLst>
      <p:ext uri="{BB962C8B-B14F-4D97-AF65-F5344CB8AC3E}">
        <p14:creationId xmlns:p14="http://schemas.microsoft.com/office/powerpoint/2010/main" val="167371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12</a:t>
            </a:fld>
            <a:endParaRPr lang="en-US" dirty="0"/>
          </a:p>
        </p:txBody>
      </p:sp>
    </p:spTree>
    <p:extLst>
      <p:ext uri="{BB962C8B-B14F-4D97-AF65-F5344CB8AC3E}">
        <p14:creationId xmlns:p14="http://schemas.microsoft.com/office/powerpoint/2010/main" val="140518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13</a:t>
            </a:fld>
            <a:endParaRPr lang="en-US" dirty="0"/>
          </a:p>
        </p:txBody>
      </p:sp>
    </p:spTree>
    <p:extLst>
      <p:ext uri="{BB962C8B-B14F-4D97-AF65-F5344CB8AC3E}">
        <p14:creationId xmlns:p14="http://schemas.microsoft.com/office/powerpoint/2010/main" val="662864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14</a:t>
            </a:fld>
            <a:endParaRPr lang="en-US" dirty="0"/>
          </a:p>
        </p:txBody>
      </p:sp>
    </p:spTree>
    <p:extLst>
      <p:ext uri="{BB962C8B-B14F-4D97-AF65-F5344CB8AC3E}">
        <p14:creationId xmlns:p14="http://schemas.microsoft.com/office/powerpoint/2010/main" val="33157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15</a:t>
            </a:fld>
            <a:endParaRPr lang="en-US" dirty="0"/>
          </a:p>
        </p:txBody>
      </p:sp>
    </p:spTree>
    <p:extLst>
      <p:ext uri="{BB962C8B-B14F-4D97-AF65-F5344CB8AC3E}">
        <p14:creationId xmlns:p14="http://schemas.microsoft.com/office/powerpoint/2010/main" val="30978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16</a:t>
            </a:fld>
            <a:endParaRPr lang="en-US" dirty="0"/>
          </a:p>
        </p:txBody>
      </p:sp>
    </p:spTree>
    <p:extLst>
      <p:ext uri="{BB962C8B-B14F-4D97-AF65-F5344CB8AC3E}">
        <p14:creationId xmlns:p14="http://schemas.microsoft.com/office/powerpoint/2010/main" val="2100337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17</a:t>
            </a:fld>
            <a:endParaRPr lang="en-US" dirty="0"/>
          </a:p>
        </p:txBody>
      </p:sp>
    </p:spTree>
    <p:extLst>
      <p:ext uri="{BB962C8B-B14F-4D97-AF65-F5344CB8AC3E}">
        <p14:creationId xmlns:p14="http://schemas.microsoft.com/office/powerpoint/2010/main" val="1176658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18</a:t>
            </a:fld>
            <a:endParaRPr lang="en-US" dirty="0"/>
          </a:p>
        </p:txBody>
      </p:sp>
    </p:spTree>
    <p:extLst>
      <p:ext uri="{BB962C8B-B14F-4D97-AF65-F5344CB8AC3E}">
        <p14:creationId xmlns:p14="http://schemas.microsoft.com/office/powerpoint/2010/main" val="3972131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5F4D48-1865-A331-03E8-49D01E3662E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D83B98-5769-E969-BF77-6CD13FA2A182}"/>
              </a:ext>
            </a:extLst>
          </p:cNvPr>
          <p:cNvSpPr>
            <a:spLocks noGrp="1"/>
          </p:cNvSpPr>
          <p:nvPr>
            <p:ph type="ctrTitle"/>
          </p:nvPr>
        </p:nvSpPr>
        <p:spPr>
          <a:xfrm>
            <a:off x="477078" y="5439979"/>
            <a:ext cx="11236960" cy="785035"/>
          </a:xfrm>
          <a:prstGeom prst="rect">
            <a:avLst/>
          </a:prstGeom>
        </p:spPr>
        <p:txBody>
          <a:bodyPr tIns="0" bIns="0" anchor="ctr" anchorCtr="0">
            <a:normAutofit/>
          </a:bodyPr>
          <a:lstStyle>
            <a:lvl1pPr algn="l">
              <a:defRPr sz="40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3CC358B-1F99-2995-75C7-7EE88A1642A7}"/>
              </a:ext>
            </a:extLst>
          </p:cNvPr>
          <p:cNvSpPr>
            <a:spLocks noGrp="1"/>
          </p:cNvSpPr>
          <p:nvPr>
            <p:ph type="subTitle" idx="1"/>
          </p:nvPr>
        </p:nvSpPr>
        <p:spPr>
          <a:xfrm>
            <a:off x="477077" y="6225014"/>
            <a:ext cx="11236959" cy="400119"/>
          </a:xfrm>
          <a:prstGeom prst="rect">
            <a:avLst/>
          </a:prstGeo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red and black logo&#10;&#10;Description automatically generated with low confidence">
            <a:extLst>
              <a:ext uri="{FF2B5EF4-FFF2-40B4-BE49-F238E27FC236}">
                <a16:creationId xmlns:a16="http://schemas.microsoft.com/office/drawing/2014/main" id="{6D335231-B2B0-7839-AF6A-A52BD3A235D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7077" y="2223683"/>
            <a:ext cx="4015410" cy="785035"/>
          </a:xfrm>
          <a:prstGeom prst="rect">
            <a:avLst/>
          </a:prstGeom>
        </p:spPr>
      </p:pic>
      <p:sp>
        <p:nvSpPr>
          <p:cNvPr id="6" name="Rectangle 5">
            <a:extLst>
              <a:ext uri="{FF2B5EF4-FFF2-40B4-BE49-F238E27FC236}">
                <a16:creationId xmlns:a16="http://schemas.microsoft.com/office/drawing/2014/main" id="{EFBF6E3E-DC53-7581-6544-23C2C8C3396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69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ive Layout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51959-22DB-1157-A720-CE3CD147253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238266"/>
            <a:ext cx="11236960" cy="620395"/>
          </a:xfrm>
          <a:prstGeom prst="rect">
            <a:avLst/>
          </a:prstGeom>
        </p:spPr>
        <p:txBody>
          <a:bodyPr>
            <a:normAutofit/>
          </a:bodyPr>
          <a:lstStyle>
            <a:lvl1pPr>
              <a:defRPr sz="3000">
                <a:solidFill>
                  <a:srgbClr val="D42B1E"/>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3964609"/>
            <a:ext cx="11236959" cy="2021957"/>
          </a:xfrm>
          <a:prstGeom prst="rect">
            <a:avLst/>
          </a:prstGeom>
        </p:spPr>
        <p:txBody>
          <a:bodyPr>
            <a:no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477520" y="0"/>
            <a:ext cx="9806167" cy="2902225"/>
          </a:xfrm>
          <a:prstGeom prst="rect">
            <a:avLst/>
          </a:prstGeom>
        </p:spPr>
        <p:txBody>
          <a:bodyPr tIns="0" bIns="0" anchor="ctr" anchorCtr="0">
            <a:normAutofit/>
          </a:bodyPr>
          <a:lstStyle>
            <a:lvl1pPr marL="0" indent="0">
              <a:spcAft>
                <a:spcPts val="300"/>
              </a:spcAft>
              <a:buNone/>
              <a:defRPr sz="2500" b="1" i="0">
                <a:latin typeface="Arial" panose="020B0604020202020204" pitchFamily="34" charset="0"/>
                <a:cs typeface="Arial" panose="020B0604020202020204" pitchFamily="34" charset="0"/>
              </a:defRPr>
            </a:lvl1pPr>
            <a:lvl2pPr>
              <a:spcAft>
                <a:spcPts val="300"/>
              </a:spcAft>
              <a:defRPr/>
            </a:lvl2pPr>
          </a:lstStyle>
          <a:p>
            <a:pPr lvl="0"/>
            <a:r>
              <a:rPr lang="en-US"/>
              <a:t>Click to edit Master text styles</a:t>
            </a:r>
          </a:p>
        </p:txBody>
      </p:sp>
      <p:pic>
        <p:nvPicPr>
          <p:cNvPr id="9" name="Picture 8" descr="Shape, background pattern&#10;&#10;Description automatically generated">
            <a:extLst>
              <a:ext uri="{FF2B5EF4-FFF2-40B4-BE49-F238E27FC236}">
                <a16:creationId xmlns:a16="http://schemas.microsoft.com/office/drawing/2014/main" id="{5478D5D1-3EF8-9731-80C5-2D6DAFD1CE1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50324" y="480675"/>
            <a:ext cx="1213831" cy="1965960"/>
          </a:xfrm>
          <a:prstGeom prst="rect">
            <a:avLst/>
          </a:prstGeom>
        </p:spPr>
      </p:pic>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0" name="Rectangle 9">
            <a:extLst>
              <a:ext uri="{FF2B5EF4-FFF2-40B4-BE49-F238E27FC236}">
                <a16:creationId xmlns:a16="http://schemas.microsoft.com/office/drawing/2014/main" id="{E855D0FC-E4D6-147E-F010-37435EF5166A}"/>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09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lling Question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C9FC29-F210-ACE0-3839-AFB26854AB5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21" y="580942"/>
            <a:ext cx="2411454" cy="440193"/>
          </a:xfrm>
          <a:prstGeom prst="rect">
            <a:avLst/>
          </a:prstGeom>
        </p:spPr>
        <p:txBody>
          <a:bodyPr tIns="0" bIns="0">
            <a:noAutofit/>
          </a:bodyPr>
          <a:lstStyle>
            <a:lvl1pPr>
              <a:defRPr sz="4000">
                <a:solidFill>
                  <a:schemeClr val="bg1"/>
                </a:solidFill>
              </a:defRPr>
            </a:lvl1pPr>
          </a:lstStyle>
          <a:p>
            <a:r>
              <a:rPr lang="en-US"/>
              <a:t>POLLING</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775792"/>
            <a:ext cx="11236959" cy="1060174"/>
          </a:xfrm>
          <a:prstGeom prst="rect">
            <a:avLst/>
          </a:prstGeom>
        </p:spPr>
        <p:txBody>
          <a:bodyPr anchor="ctr" anchorCtr="0">
            <a:normAutofit/>
          </a:bodyPr>
          <a:lstStyle>
            <a:lvl1pPr marL="0" indent="0">
              <a:spcAft>
                <a:spcPts val="300"/>
              </a:spcAft>
              <a:buNone/>
              <a:defRPr sz="2500" b="1"/>
            </a:lvl1pPr>
            <a:lvl2pPr>
              <a:spcAft>
                <a:spcPts val="300"/>
              </a:spcAft>
              <a:defRPr/>
            </a:lvl2pPr>
          </a:lstStyle>
          <a:p>
            <a:pPr lvl="0"/>
            <a:r>
              <a:rPr lang="en-US"/>
              <a:t>Click to edit Master text styles</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3366496" y="568407"/>
            <a:ext cx="8653670" cy="465263"/>
          </a:xfrm>
          <a:prstGeom prst="rect">
            <a:avLst/>
          </a:prstGeom>
        </p:spPr>
        <p:txBody>
          <a:bodyPr tIns="0" bIns="0" anchor="ctr" anchorCtr="0">
            <a:noAutofit/>
          </a:bodyPr>
          <a:lstStyle>
            <a:lvl1pPr marL="0" indent="0">
              <a:spcAft>
                <a:spcPts val="300"/>
              </a:spcAft>
              <a:buNone/>
              <a:defRPr sz="4000" b="1" i="0">
                <a:latin typeface="Arial" panose="020B0604020202020204" pitchFamily="34" charset="0"/>
                <a:cs typeface="Arial" panose="020B0604020202020204" pitchFamily="34" charset="0"/>
              </a:defRPr>
            </a:lvl1pPr>
            <a:lvl2pPr>
              <a:spcAft>
                <a:spcPts val="300"/>
              </a:spcAft>
              <a:defRPr/>
            </a:lvl2pPr>
          </a:lstStyle>
          <a:p>
            <a:pPr lvl="0"/>
            <a:r>
              <a:rPr lang="en-US"/>
              <a:t>Click to edit Master text styles</a:t>
            </a:r>
          </a:p>
        </p:txBody>
      </p:sp>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2" name="Content Placeholder 2">
            <a:extLst>
              <a:ext uri="{FF2B5EF4-FFF2-40B4-BE49-F238E27FC236}">
                <a16:creationId xmlns:a16="http://schemas.microsoft.com/office/drawing/2014/main" id="{82DA3BB1-0193-88DA-0A4B-3AEB04067EAC}"/>
              </a:ext>
            </a:extLst>
          </p:cNvPr>
          <p:cNvSpPr>
            <a:spLocks noGrp="1"/>
          </p:cNvSpPr>
          <p:nvPr>
            <p:ph idx="14"/>
          </p:nvPr>
        </p:nvSpPr>
        <p:spPr>
          <a:xfrm>
            <a:off x="1364974" y="3045763"/>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a:t>Click to edit Master text styles</a:t>
            </a:r>
          </a:p>
        </p:txBody>
      </p:sp>
      <p:pic>
        <p:nvPicPr>
          <p:cNvPr id="14" name="Picture 13" descr="Shape, arrow&#10;&#10;Description automatically generated">
            <a:extLst>
              <a:ext uri="{FF2B5EF4-FFF2-40B4-BE49-F238E27FC236}">
                <a16:creationId xmlns:a16="http://schemas.microsoft.com/office/drawing/2014/main" id="{884C7CBF-90B7-9FF0-045E-F94DDC18671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3175000"/>
            <a:ext cx="217511" cy="352288"/>
          </a:xfrm>
          <a:prstGeom prst="rect">
            <a:avLst/>
          </a:prstGeom>
        </p:spPr>
      </p:pic>
      <p:sp>
        <p:nvSpPr>
          <p:cNvPr id="15" name="TextBox 14">
            <a:extLst>
              <a:ext uri="{FF2B5EF4-FFF2-40B4-BE49-F238E27FC236}">
                <a16:creationId xmlns:a16="http://schemas.microsoft.com/office/drawing/2014/main" id="{CB343AEE-B64E-2287-B156-151646CBB86D}"/>
              </a:ext>
            </a:extLst>
          </p:cNvPr>
          <p:cNvSpPr txBox="1"/>
          <p:nvPr userDrawn="1"/>
        </p:nvSpPr>
        <p:spPr>
          <a:xfrm>
            <a:off x="477519" y="3074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A</a:t>
            </a:r>
          </a:p>
        </p:txBody>
      </p:sp>
      <p:sp>
        <p:nvSpPr>
          <p:cNvPr id="16" name="Content Placeholder 2">
            <a:extLst>
              <a:ext uri="{FF2B5EF4-FFF2-40B4-BE49-F238E27FC236}">
                <a16:creationId xmlns:a16="http://schemas.microsoft.com/office/drawing/2014/main" id="{795FD510-1411-36FD-7B4A-865F68F923BF}"/>
              </a:ext>
            </a:extLst>
          </p:cNvPr>
          <p:cNvSpPr>
            <a:spLocks noGrp="1"/>
          </p:cNvSpPr>
          <p:nvPr>
            <p:ph idx="15"/>
          </p:nvPr>
        </p:nvSpPr>
        <p:spPr>
          <a:xfrm>
            <a:off x="1364974" y="3807763"/>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a:t>Click to edit Master text styles</a:t>
            </a:r>
          </a:p>
        </p:txBody>
      </p:sp>
      <p:pic>
        <p:nvPicPr>
          <p:cNvPr id="17" name="Picture 16" descr="Shape, arrow&#10;&#10;Description automatically generated">
            <a:extLst>
              <a:ext uri="{FF2B5EF4-FFF2-40B4-BE49-F238E27FC236}">
                <a16:creationId xmlns:a16="http://schemas.microsoft.com/office/drawing/2014/main" id="{1D1745B8-0849-B0E0-F946-F62E726E85E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3937000"/>
            <a:ext cx="217511" cy="352288"/>
          </a:xfrm>
          <a:prstGeom prst="rect">
            <a:avLst/>
          </a:prstGeom>
        </p:spPr>
      </p:pic>
      <p:sp>
        <p:nvSpPr>
          <p:cNvPr id="18" name="TextBox 17">
            <a:extLst>
              <a:ext uri="{FF2B5EF4-FFF2-40B4-BE49-F238E27FC236}">
                <a16:creationId xmlns:a16="http://schemas.microsoft.com/office/drawing/2014/main" id="{95750F69-DB10-3A64-40F5-2F401B7D63C4}"/>
              </a:ext>
            </a:extLst>
          </p:cNvPr>
          <p:cNvSpPr txBox="1"/>
          <p:nvPr userDrawn="1"/>
        </p:nvSpPr>
        <p:spPr>
          <a:xfrm>
            <a:off x="477519" y="3836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B</a:t>
            </a:r>
          </a:p>
        </p:txBody>
      </p:sp>
      <p:sp>
        <p:nvSpPr>
          <p:cNvPr id="19" name="Content Placeholder 2">
            <a:extLst>
              <a:ext uri="{FF2B5EF4-FFF2-40B4-BE49-F238E27FC236}">
                <a16:creationId xmlns:a16="http://schemas.microsoft.com/office/drawing/2014/main" id="{A3A4CB6F-D7AD-BD40-11E0-53E89FC0933D}"/>
              </a:ext>
            </a:extLst>
          </p:cNvPr>
          <p:cNvSpPr>
            <a:spLocks noGrp="1"/>
          </p:cNvSpPr>
          <p:nvPr>
            <p:ph idx="16"/>
          </p:nvPr>
        </p:nvSpPr>
        <p:spPr>
          <a:xfrm>
            <a:off x="1364974" y="4565110"/>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a:t>Click to edit Master text styles</a:t>
            </a:r>
          </a:p>
        </p:txBody>
      </p:sp>
      <p:pic>
        <p:nvPicPr>
          <p:cNvPr id="20" name="Picture 19" descr="Shape, arrow&#10;&#10;Description automatically generated">
            <a:extLst>
              <a:ext uri="{FF2B5EF4-FFF2-40B4-BE49-F238E27FC236}">
                <a16:creationId xmlns:a16="http://schemas.microsoft.com/office/drawing/2014/main" id="{04850AC9-120F-5B9A-D793-63BCFA8B2A0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4694347"/>
            <a:ext cx="217511" cy="352288"/>
          </a:xfrm>
          <a:prstGeom prst="rect">
            <a:avLst/>
          </a:prstGeom>
        </p:spPr>
      </p:pic>
      <p:sp>
        <p:nvSpPr>
          <p:cNvPr id="21" name="TextBox 20">
            <a:extLst>
              <a:ext uri="{FF2B5EF4-FFF2-40B4-BE49-F238E27FC236}">
                <a16:creationId xmlns:a16="http://schemas.microsoft.com/office/drawing/2014/main" id="{324BCA82-597C-4F4F-DCC6-F4E07E412552}"/>
              </a:ext>
            </a:extLst>
          </p:cNvPr>
          <p:cNvSpPr txBox="1"/>
          <p:nvPr userDrawn="1"/>
        </p:nvSpPr>
        <p:spPr>
          <a:xfrm>
            <a:off x="477519" y="4593492"/>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C</a:t>
            </a:r>
          </a:p>
        </p:txBody>
      </p:sp>
      <p:sp>
        <p:nvSpPr>
          <p:cNvPr id="22" name="Content Placeholder 2">
            <a:extLst>
              <a:ext uri="{FF2B5EF4-FFF2-40B4-BE49-F238E27FC236}">
                <a16:creationId xmlns:a16="http://schemas.microsoft.com/office/drawing/2014/main" id="{9EEF9466-6BB4-C6EC-423D-2A93B5B11E5A}"/>
              </a:ext>
            </a:extLst>
          </p:cNvPr>
          <p:cNvSpPr>
            <a:spLocks noGrp="1"/>
          </p:cNvSpPr>
          <p:nvPr>
            <p:ph idx="17"/>
          </p:nvPr>
        </p:nvSpPr>
        <p:spPr>
          <a:xfrm>
            <a:off x="1364974" y="5344408"/>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a:t>Click to edit Master text styles</a:t>
            </a:r>
          </a:p>
        </p:txBody>
      </p:sp>
      <p:pic>
        <p:nvPicPr>
          <p:cNvPr id="23" name="Picture 22" descr="Shape, arrow&#10;&#10;Description automatically generated">
            <a:extLst>
              <a:ext uri="{FF2B5EF4-FFF2-40B4-BE49-F238E27FC236}">
                <a16:creationId xmlns:a16="http://schemas.microsoft.com/office/drawing/2014/main" id="{A420CE9F-6302-4224-AEFB-E08D1D065D6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5473645"/>
            <a:ext cx="217511" cy="352288"/>
          </a:xfrm>
          <a:prstGeom prst="rect">
            <a:avLst/>
          </a:prstGeom>
        </p:spPr>
      </p:pic>
      <p:sp>
        <p:nvSpPr>
          <p:cNvPr id="24" name="TextBox 23">
            <a:extLst>
              <a:ext uri="{FF2B5EF4-FFF2-40B4-BE49-F238E27FC236}">
                <a16:creationId xmlns:a16="http://schemas.microsoft.com/office/drawing/2014/main" id="{D09689F9-C825-A4E4-064F-78D02BBF2319}"/>
              </a:ext>
            </a:extLst>
          </p:cNvPr>
          <p:cNvSpPr txBox="1"/>
          <p:nvPr userDrawn="1"/>
        </p:nvSpPr>
        <p:spPr>
          <a:xfrm>
            <a:off x="477519" y="5372790"/>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D</a:t>
            </a:r>
          </a:p>
        </p:txBody>
      </p:sp>
      <p:sp>
        <p:nvSpPr>
          <p:cNvPr id="25" name="Rectangle 24">
            <a:extLst>
              <a:ext uri="{FF2B5EF4-FFF2-40B4-BE49-F238E27FC236}">
                <a16:creationId xmlns:a16="http://schemas.microsoft.com/office/drawing/2014/main" id="{76356A77-01EA-6FF5-0C67-E73D92DCA67E}"/>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44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CF7DCB-CB9A-18BC-286B-FA6E629A07D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74CFBD-108F-5CA8-E709-0693C5F5128A}"/>
              </a:ext>
            </a:extLst>
          </p:cNvPr>
          <p:cNvSpPr>
            <a:spLocks noGrp="1"/>
          </p:cNvSpPr>
          <p:nvPr>
            <p:ph type="title"/>
          </p:nvPr>
        </p:nvSpPr>
        <p:spPr>
          <a:xfrm>
            <a:off x="458994" y="1308861"/>
            <a:ext cx="6114083" cy="1712636"/>
          </a:xfrm>
          <a:prstGeom prst="rect">
            <a:avLst/>
          </a:prstGeom>
        </p:spPr>
        <p:txBody>
          <a:bodyPr tIns="0" bIns="0" anchor="b" anchorCtr="0">
            <a:noAutofit/>
          </a:bodyPr>
          <a:lstStyle>
            <a:lvl1pPr algn="l">
              <a:defRPr sz="6000"/>
            </a:lvl1pPr>
          </a:lstStyle>
          <a:p>
            <a:r>
              <a:rPr lang="en-US"/>
              <a:t>Click to edit Master title style</a:t>
            </a:r>
          </a:p>
        </p:txBody>
      </p:sp>
      <p:pic>
        <p:nvPicPr>
          <p:cNvPr id="9" name="Picture 8" descr="A red and black logo&#10;&#10;Description automatically generated with low confidence">
            <a:extLst>
              <a:ext uri="{FF2B5EF4-FFF2-40B4-BE49-F238E27FC236}">
                <a16:creationId xmlns:a16="http://schemas.microsoft.com/office/drawing/2014/main" id="{B37EAEE5-589F-1610-357C-DB11E582B48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cxnSp>
        <p:nvCxnSpPr>
          <p:cNvPr id="11" name="Straight Connector 10">
            <a:extLst>
              <a:ext uri="{FF2B5EF4-FFF2-40B4-BE49-F238E27FC236}">
                <a16:creationId xmlns:a16="http://schemas.microsoft.com/office/drawing/2014/main" id="{69DB3C1B-BCC2-B0D9-E70F-9DD8043BF5D4}"/>
              </a:ext>
            </a:extLst>
          </p:cNvPr>
          <p:cNvCxnSpPr/>
          <p:nvPr userDrawn="1"/>
        </p:nvCxnSpPr>
        <p:spPr>
          <a:xfrm>
            <a:off x="477519" y="3429000"/>
            <a:ext cx="5618481" cy="0"/>
          </a:xfrm>
          <a:prstGeom prst="line">
            <a:avLst/>
          </a:prstGeom>
          <a:ln w="12700">
            <a:solidFill>
              <a:srgbClr val="D42B1E"/>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41CC8D3-2B7D-4BBD-1C77-EF0573CE5D60}"/>
              </a:ext>
            </a:extLst>
          </p:cNvPr>
          <p:cNvSpPr/>
          <p:nvPr userDrawn="1"/>
        </p:nvSpPr>
        <p:spPr>
          <a:xfrm>
            <a:off x="477519" y="6508115"/>
            <a:ext cx="6096000" cy="349885"/>
          </a:xfrm>
          <a:prstGeom prst="rect">
            <a:avLst/>
          </a:prstGeom>
        </p:spPr>
        <p:txBody>
          <a:bodyPr lIns="0" tIns="0" rIns="0" bIns="0" anchor="ctr" anchorCtr="0">
            <a:no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449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CF7DCB-CB9A-18BC-286B-FA6E629A07D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74CFBD-108F-5CA8-E709-0693C5F5128A}"/>
              </a:ext>
            </a:extLst>
          </p:cNvPr>
          <p:cNvSpPr>
            <a:spLocks noGrp="1"/>
          </p:cNvSpPr>
          <p:nvPr>
            <p:ph type="title"/>
          </p:nvPr>
        </p:nvSpPr>
        <p:spPr>
          <a:xfrm>
            <a:off x="458994" y="1"/>
            <a:ext cx="7401896" cy="5582264"/>
          </a:xfrm>
          <a:prstGeom prst="rect">
            <a:avLst/>
          </a:prstGeom>
        </p:spPr>
        <p:txBody>
          <a:bodyPr tIns="0" bIns="0" anchor="ctr" anchorCtr="0">
            <a:noAutofit/>
          </a:bodyPr>
          <a:lstStyle>
            <a:lvl1pPr algn="l">
              <a:defRPr sz="6000">
                <a:solidFill>
                  <a:schemeClr val="bg1"/>
                </a:solidFill>
              </a:defRPr>
            </a:lvl1pPr>
          </a:lstStyle>
          <a:p>
            <a:r>
              <a:rPr lang="en-US"/>
              <a:t>Click to edit Master title style</a:t>
            </a:r>
          </a:p>
        </p:txBody>
      </p:sp>
      <p:pic>
        <p:nvPicPr>
          <p:cNvPr id="6" name="Picture 5" descr="A red and black logo&#10;&#10;Description automatically generated with low confidence">
            <a:extLst>
              <a:ext uri="{FF2B5EF4-FFF2-40B4-BE49-F238E27FC236}">
                <a16:creationId xmlns:a16="http://schemas.microsoft.com/office/drawing/2014/main" id="{2DB7F521-96BD-101D-DDEA-BC42A048B0A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87839" y="5732922"/>
            <a:ext cx="2263848" cy="442595"/>
          </a:xfrm>
          <a:prstGeom prst="rect">
            <a:avLst/>
          </a:prstGeom>
        </p:spPr>
      </p:pic>
      <p:sp>
        <p:nvSpPr>
          <p:cNvPr id="4" name="TextBox 3">
            <a:extLst>
              <a:ext uri="{FF2B5EF4-FFF2-40B4-BE49-F238E27FC236}">
                <a16:creationId xmlns:a16="http://schemas.microsoft.com/office/drawing/2014/main" id="{C6ACEFC9-10D0-7144-C754-1E0129D8E277}"/>
              </a:ext>
            </a:extLst>
          </p:cNvPr>
          <p:cNvSpPr txBox="1"/>
          <p:nvPr userDrawn="1"/>
        </p:nvSpPr>
        <p:spPr>
          <a:xfrm>
            <a:off x="8777323" y="6358663"/>
            <a:ext cx="3484880" cy="153888"/>
          </a:xfrm>
          <a:prstGeom prst="rect">
            <a:avLst/>
          </a:prstGeom>
          <a:noFill/>
        </p:spPr>
        <p:txBody>
          <a:bodyPr wrap="square" lIns="0" tIns="0" rIns="0" bIns="0" rtlCol="0" anchor="b" anchorCtr="0">
            <a:spAutoFit/>
          </a:bodyPr>
          <a:lstStyle/>
          <a:p>
            <a:pPr algn="ctr"/>
            <a:r>
              <a:rPr lang="en-US" sz="1000" b="1" i="0" dirty="0">
                <a:solidFill>
                  <a:srgbClr val="606264"/>
                </a:solidFill>
                <a:latin typeface="Arial" panose="020B0604020202020204" pitchFamily="34" charset="0"/>
                <a:cs typeface="Arial" panose="020B0604020202020204" pitchFamily="34" charset="0"/>
              </a:rPr>
              <a:t>Assurance  /  Tax  /  Advisory</a:t>
            </a:r>
          </a:p>
        </p:txBody>
      </p:sp>
      <p:sp>
        <p:nvSpPr>
          <p:cNvPr id="12" name="TextBox 11">
            <a:extLst>
              <a:ext uri="{FF2B5EF4-FFF2-40B4-BE49-F238E27FC236}">
                <a16:creationId xmlns:a16="http://schemas.microsoft.com/office/drawing/2014/main" id="{7375AA6C-879D-F65F-9B31-775DA55C80FD}"/>
              </a:ext>
            </a:extLst>
          </p:cNvPr>
          <p:cNvSpPr txBox="1"/>
          <p:nvPr userDrawn="1"/>
        </p:nvSpPr>
        <p:spPr>
          <a:xfrm>
            <a:off x="458994" y="5527413"/>
            <a:ext cx="3484880" cy="307777"/>
          </a:xfrm>
          <a:prstGeom prst="rect">
            <a:avLst/>
          </a:prstGeom>
          <a:noFill/>
        </p:spPr>
        <p:txBody>
          <a:bodyPr wrap="square" lIns="0" tIns="0" rIns="0" bIns="0" rtlCol="0" anchor="b" anchorCtr="0">
            <a:spAutoFit/>
          </a:bodyPr>
          <a:lstStyle/>
          <a:p>
            <a:pPr algn="l"/>
            <a:r>
              <a:rPr lang="en-US" sz="2000" b="1" i="0" dirty="0">
                <a:solidFill>
                  <a:schemeClr val="bg1"/>
                </a:solidFill>
                <a:latin typeface="Arial" panose="020B0604020202020204" pitchFamily="34" charset="0"/>
                <a:cs typeface="Arial" panose="020B0604020202020204" pitchFamily="34" charset="0"/>
              </a:rPr>
              <a:t>forvis.com</a:t>
            </a:r>
          </a:p>
        </p:txBody>
      </p:sp>
    </p:spTree>
    <p:extLst>
      <p:ext uri="{BB962C8B-B14F-4D97-AF65-F5344CB8AC3E}">
        <p14:creationId xmlns:p14="http://schemas.microsoft.com/office/powerpoint/2010/main" val="2875595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resenters">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8019-646D-4124-A9E3-01C2E7BEE10A}"/>
              </a:ext>
            </a:extLst>
          </p:cNvPr>
          <p:cNvSpPr>
            <a:spLocks noGrp="1"/>
          </p:cNvSpPr>
          <p:nvPr>
            <p:ph type="title" hasCustomPrompt="1"/>
          </p:nvPr>
        </p:nvSpPr>
        <p:spPr>
          <a:xfrm>
            <a:off x="342899" y="393542"/>
            <a:ext cx="11363325" cy="768096"/>
          </a:xfrm>
        </p:spPr>
        <p:txBody>
          <a:bodyPr/>
          <a:lstStyle>
            <a:lvl1pPr>
              <a:defRPr/>
            </a:lvl1pPr>
          </a:lstStyle>
          <a:p>
            <a:r>
              <a:rPr lang="en-US"/>
              <a:t>Meet the Presenters</a:t>
            </a:r>
          </a:p>
        </p:txBody>
      </p:sp>
      <p:sp>
        <p:nvSpPr>
          <p:cNvPr id="5" name="Picture Placeholder 4">
            <a:extLst>
              <a:ext uri="{FF2B5EF4-FFF2-40B4-BE49-F238E27FC236}">
                <a16:creationId xmlns:a16="http://schemas.microsoft.com/office/drawing/2014/main" id="{6D304A2A-7C97-497E-A9D7-8DD819FEA767}"/>
              </a:ext>
            </a:extLst>
          </p:cNvPr>
          <p:cNvSpPr>
            <a:spLocks noGrp="1"/>
          </p:cNvSpPr>
          <p:nvPr>
            <p:ph type="pic" sz="quarter" idx="13"/>
          </p:nvPr>
        </p:nvSpPr>
        <p:spPr>
          <a:xfrm>
            <a:off x="342900" y="1820920"/>
            <a:ext cx="1692275" cy="1836680"/>
          </a:xfrm>
        </p:spPr>
        <p:txBody>
          <a:bodyPr/>
          <a:lstStyle/>
          <a:p>
            <a:endParaRPr lang="en-US" dirty="0"/>
          </a:p>
        </p:txBody>
      </p:sp>
      <p:sp>
        <p:nvSpPr>
          <p:cNvPr id="9" name="Text Placeholder 8">
            <a:extLst>
              <a:ext uri="{FF2B5EF4-FFF2-40B4-BE49-F238E27FC236}">
                <a16:creationId xmlns:a16="http://schemas.microsoft.com/office/drawing/2014/main" id="{B81BDB01-21A7-432D-9033-7C15E22F17D7}"/>
              </a:ext>
            </a:extLst>
          </p:cNvPr>
          <p:cNvSpPr>
            <a:spLocks noGrp="1"/>
          </p:cNvSpPr>
          <p:nvPr>
            <p:ph type="body" sz="quarter" idx="14"/>
          </p:nvPr>
        </p:nvSpPr>
        <p:spPr>
          <a:xfrm>
            <a:off x="2208212" y="1820921"/>
            <a:ext cx="3735388" cy="365126"/>
          </a:xfrm>
        </p:spPr>
        <p:txBody>
          <a:bodyPr>
            <a:noAutofit/>
          </a:bodyPr>
          <a:lstStyle>
            <a:lvl1pPr marL="0" indent="0">
              <a:buFontTx/>
              <a:buNone/>
              <a:defRPr sz="2400" b="1"/>
            </a:lvl1pPr>
          </a:lstStyle>
          <a:p>
            <a:pPr lvl="0"/>
            <a:endParaRPr lang="en-US"/>
          </a:p>
        </p:txBody>
      </p:sp>
      <p:sp>
        <p:nvSpPr>
          <p:cNvPr id="17" name="Text Placeholder 8">
            <a:extLst>
              <a:ext uri="{FF2B5EF4-FFF2-40B4-BE49-F238E27FC236}">
                <a16:creationId xmlns:a16="http://schemas.microsoft.com/office/drawing/2014/main" id="{3933E2AC-216C-4C31-9BCD-36E7E230EAC1}"/>
              </a:ext>
            </a:extLst>
          </p:cNvPr>
          <p:cNvSpPr>
            <a:spLocks noGrp="1"/>
          </p:cNvSpPr>
          <p:nvPr>
            <p:ph type="body" sz="quarter" idx="20"/>
          </p:nvPr>
        </p:nvSpPr>
        <p:spPr>
          <a:xfrm>
            <a:off x="2206685" y="2315689"/>
            <a:ext cx="3735388" cy="365126"/>
          </a:xfrm>
        </p:spPr>
        <p:txBody>
          <a:bodyPr>
            <a:normAutofit/>
          </a:bodyPr>
          <a:lstStyle>
            <a:lvl1pPr marL="0" indent="0">
              <a:buFontTx/>
              <a:buNone/>
              <a:defRPr sz="2000" b="0"/>
            </a:lvl1pPr>
          </a:lstStyle>
          <a:p>
            <a:pPr lvl="0"/>
            <a:endParaRPr lang="en-US"/>
          </a:p>
        </p:txBody>
      </p:sp>
      <p:sp>
        <p:nvSpPr>
          <p:cNvPr id="21" name="Picture Placeholder 4">
            <a:extLst>
              <a:ext uri="{FF2B5EF4-FFF2-40B4-BE49-F238E27FC236}">
                <a16:creationId xmlns:a16="http://schemas.microsoft.com/office/drawing/2014/main" id="{7F268179-CF99-4D49-85F0-1AE79120462F}"/>
              </a:ext>
            </a:extLst>
          </p:cNvPr>
          <p:cNvSpPr>
            <a:spLocks noGrp="1"/>
          </p:cNvSpPr>
          <p:nvPr>
            <p:ph type="pic" sz="quarter" idx="21"/>
          </p:nvPr>
        </p:nvSpPr>
        <p:spPr>
          <a:xfrm>
            <a:off x="6248402" y="1820920"/>
            <a:ext cx="1692275" cy="1836680"/>
          </a:xfrm>
        </p:spPr>
        <p:txBody>
          <a:bodyPr/>
          <a:lstStyle/>
          <a:p>
            <a:endParaRPr lang="en-US" dirty="0"/>
          </a:p>
        </p:txBody>
      </p:sp>
      <p:sp>
        <p:nvSpPr>
          <p:cNvPr id="24" name="Picture Placeholder 4">
            <a:extLst>
              <a:ext uri="{FF2B5EF4-FFF2-40B4-BE49-F238E27FC236}">
                <a16:creationId xmlns:a16="http://schemas.microsoft.com/office/drawing/2014/main" id="{C5DB1B80-7633-4B45-AB30-15069450A9B4}"/>
              </a:ext>
            </a:extLst>
          </p:cNvPr>
          <p:cNvSpPr>
            <a:spLocks noGrp="1"/>
          </p:cNvSpPr>
          <p:nvPr>
            <p:ph type="pic" sz="quarter" idx="24"/>
          </p:nvPr>
        </p:nvSpPr>
        <p:spPr>
          <a:xfrm>
            <a:off x="341373" y="3935941"/>
            <a:ext cx="1692275" cy="1836680"/>
          </a:xfrm>
        </p:spPr>
        <p:txBody>
          <a:bodyPr/>
          <a:lstStyle/>
          <a:p>
            <a:endParaRPr lang="en-US" dirty="0"/>
          </a:p>
        </p:txBody>
      </p:sp>
      <p:sp>
        <p:nvSpPr>
          <p:cNvPr id="27" name="Picture Placeholder 4">
            <a:extLst>
              <a:ext uri="{FF2B5EF4-FFF2-40B4-BE49-F238E27FC236}">
                <a16:creationId xmlns:a16="http://schemas.microsoft.com/office/drawing/2014/main" id="{4178D786-C117-4D16-8069-2D2353E69DC3}"/>
              </a:ext>
            </a:extLst>
          </p:cNvPr>
          <p:cNvSpPr>
            <a:spLocks noGrp="1"/>
          </p:cNvSpPr>
          <p:nvPr>
            <p:ph type="pic" sz="quarter" idx="27"/>
          </p:nvPr>
        </p:nvSpPr>
        <p:spPr>
          <a:xfrm>
            <a:off x="6252309" y="4016431"/>
            <a:ext cx="1692275" cy="1836680"/>
          </a:xfrm>
        </p:spPr>
        <p:txBody>
          <a:bodyPr/>
          <a:lstStyle/>
          <a:p>
            <a:endParaRPr lang="en-US" dirty="0"/>
          </a:p>
        </p:txBody>
      </p:sp>
      <p:sp>
        <p:nvSpPr>
          <p:cNvPr id="30" name="Text Placeholder 8">
            <a:extLst>
              <a:ext uri="{FF2B5EF4-FFF2-40B4-BE49-F238E27FC236}">
                <a16:creationId xmlns:a16="http://schemas.microsoft.com/office/drawing/2014/main" id="{0FEAC918-DB4B-4C9D-A037-38AE3ABC17C8}"/>
              </a:ext>
            </a:extLst>
          </p:cNvPr>
          <p:cNvSpPr>
            <a:spLocks noGrp="1"/>
          </p:cNvSpPr>
          <p:nvPr>
            <p:ph type="body" sz="quarter" idx="30"/>
          </p:nvPr>
        </p:nvSpPr>
        <p:spPr>
          <a:xfrm>
            <a:off x="8113712" y="1832974"/>
            <a:ext cx="3735388" cy="365126"/>
          </a:xfrm>
        </p:spPr>
        <p:txBody>
          <a:bodyPr>
            <a:noAutofit/>
          </a:bodyPr>
          <a:lstStyle>
            <a:lvl1pPr marL="0" indent="0">
              <a:buFontTx/>
              <a:buNone/>
              <a:defRPr sz="2400" b="1"/>
            </a:lvl1pPr>
          </a:lstStyle>
          <a:p>
            <a:pPr lvl="0"/>
            <a:endParaRPr lang="en-US"/>
          </a:p>
        </p:txBody>
      </p:sp>
      <p:sp>
        <p:nvSpPr>
          <p:cNvPr id="31" name="Text Placeholder 8">
            <a:extLst>
              <a:ext uri="{FF2B5EF4-FFF2-40B4-BE49-F238E27FC236}">
                <a16:creationId xmlns:a16="http://schemas.microsoft.com/office/drawing/2014/main" id="{797BE107-5A18-4851-A2AC-0A3B4278D417}"/>
              </a:ext>
            </a:extLst>
          </p:cNvPr>
          <p:cNvSpPr>
            <a:spLocks noGrp="1"/>
          </p:cNvSpPr>
          <p:nvPr>
            <p:ph type="body" sz="quarter" idx="31"/>
          </p:nvPr>
        </p:nvSpPr>
        <p:spPr>
          <a:xfrm>
            <a:off x="8112185" y="2327742"/>
            <a:ext cx="3735388" cy="365126"/>
          </a:xfrm>
        </p:spPr>
        <p:txBody>
          <a:bodyPr>
            <a:normAutofit/>
          </a:bodyPr>
          <a:lstStyle>
            <a:lvl1pPr marL="0" indent="0">
              <a:buFontTx/>
              <a:buNone/>
              <a:defRPr sz="2000" b="0"/>
            </a:lvl1pPr>
          </a:lstStyle>
          <a:p>
            <a:pPr lvl="0"/>
            <a:endParaRPr lang="en-US"/>
          </a:p>
        </p:txBody>
      </p:sp>
      <p:sp>
        <p:nvSpPr>
          <p:cNvPr id="32" name="Text Placeholder 8">
            <a:extLst>
              <a:ext uri="{FF2B5EF4-FFF2-40B4-BE49-F238E27FC236}">
                <a16:creationId xmlns:a16="http://schemas.microsoft.com/office/drawing/2014/main" id="{263689DE-7349-48F4-BC2F-784875DB7F28}"/>
              </a:ext>
            </a:extLst>
          </p:cNvPr>
          <p:cNvSpPr>
            <a:spLocks noGrp="1"/>
          </p:cNvSpPr>
          <p:nvPr>
            <p:ph type="body" sz="quarter" idx="32"/>
          </p:nvPr>
        </p:nvSpPr>
        <p:spPr>
          <a:xfrm>
            <a:off x="2204304" y="3935941"/>
            <a:ext cx="3735388" cy="365126"/>
          </a:xfrm>
        </p:spPr>
        <p:txBody>
          <a:bodyPr>
            <a:noAutofit/>
          </a:bodyPr>
          <a:lstStyle>
            <a:lvl1pPr marL="0" indent="0">
              <a:buFontTx/>
              <a:buNone/>
              <a:defRPr sz="2400" b="1"/>
            </a:lvl1pPr>
          </a:lstStyle>
          <a:p>
            <a:pPr lvl="0"/>
            <a:endParaRPr lang="en-US"/>
          </a:p>
        </p:txBody>
      </p:sp>
      <p:sp>
        <p:nvSpPr>
          <p:cNvPr id="33" name="Text Placeholder 8">
            <a:extLst>
              <a:ext uri="{FF2B5EF4-FFF2-40B4-BE49-F238E27FC236}">
                <a16:creationId xmlns:a16="http://schemas.microsoft.com/office/drawing/2014/main" id="{DE3E86B1-7EE9-4F24-93BB-E72E9CA5ED3A}"/>
              </a:ext>
            </a:extLst>
          </p:cNvPr>
          <p:cNvSpPr>
            <a:spLocks noGrp="1"/>
          </p:cNvSpPr>
          <p:nvPr>
            <p:ph type="body" sz="quarter" idx="33"/>
          </p:nvPr>
        </p:nvSpPr>
        <p:spPr>
          <a:xfrm>
            <a:off x="2202777" y="4430709"/>
            <a:ext cx="3735388" cy="365126"/>
          </a:xfrm>
        </p:spPr>
        <p:txBody>
          <a:bodyPr>
            <a:normAutofit/>
          </a:bodyPr>
          <a:lstStyle>
            <a:lvl1pPr marL="0" indent="0">
              <a:buFontTx/>
              <a:buNone/>
              <a:defRPr sz="2000" b="0"/>
            </a:lvl1pPr>
          </a:lstStyle>
          <a:p>
            <a:pPr lvl="0"/>
            <a:endParaRPr lang="en-US"/>
          </a:p>
        </p:txBody>
      </p:sp>
      <p:sp>
        <p:nvSpPr>
          <p:cNvPr id="34" name="Text Placeholder 8">
            <a:extLst>
              <a:ext uri="{FF2B5EF4-FFF2-40B4-BE49-F238E27FC236}">
                <a16:creationId xmlns:a16="http://schemas.microsoft.com/office/drawing/2014/main" id="{EF03F97F-AD6D-445C-806B-F22DCD724555}"/>
              </a:ext>
            </a:extLst>
          </p:cNvPr>
          <p:cNvSpPr>
            <a:spLocks noGrp="1"/>
          </p:cNvSpPr>
          <p:nvPr>
            <p:ph type="body" sz="quarter" idx="34"/>
          </p:nvPr>
        </p:nvSpPr>
        <p:spPr>
          <a:xfrm>
            <a:off x="8109804" y="3947994"/>
            <a:ext cx="3735388" cy="365126"/>
          </a:xfrm>
        </p:spPr>
        <p:txBody>
          <a:bodyPr>
            <a:noAutofit/>
          </a:bodyPr>
          <a:lstStyle>
            <a:lvl1pPr marL="0" indent="0">
              <a:buFontTx/>
              <a:buNone/>
              <a:defRPr sz="2400" b="1"/>
            </a:lvl1pPr>
          </a:lstStyle>
          <a:p>
            <a:pPr lvl="0"/>
            <a:endParaRPr lang="en-US"/>
          </a:p>
        </p:txBody>
      </p:sp>
      <p:sp>
        <p:nvSpPr>
          <p:cNvPr id="35" name="Text Placeholder 8">
            <a:extLst>
              <a:ext uri="{FF2B5EF4-FFF2-40B4-BE49-F238E27FC236}">
                <a16:creationId xmlns:a16="http://schemas.microsoft.com/office/drawing/2014/main" id="{B237B923-38C7-41C3-8AFD-53EA4E2D930E}"/>
              </a:ext>
            </a:extLst>
          </p:cNvPr>
          <p:cNvSpPr>
            <a:spLocks noGrp="1"/>
          </p:cNvSpPr>
          <p:nvPr>
            <p:ph type="body" sz="quarter" idx="35"/>
          </p:nvPr>
        </p:nvSpPr>
        <p:spPr>
          <a:xfrm>
            <a:off x="8108277" y="4442762"/>
            <a:ext cx="3735388" cy="365126"/>
          </a:xfrm>
        </p:spPr>
        <p:txBody>
          <a:bodyPr>
            <a:normAutofit/>
          </a:bodyPr>
          <a:lstStyle>
            <a:lvl1pPr marL="0" indent="0">
              <a:buFontTx/>
              <a:buNone/>
              <a:defRPr sz="2000" b="0"/>
            </a:lvl1pPr>
          </a:lstStyle>
          <a:p>
            <a:pPr lvl="0"/>
            <a:endParaRPr lang="en-US"/>
          </a:p>
        </p:txBody>
      </p:sp>
      <p:sp>
        <p:nvSpPr>
          <p:cNvPr id="25" name="Slide Number Placeholder 5">
            <a:extLst>
              <a:ext uri="{FF2B5EF4-FFF2-40B4-BE49-F238E27FC236}">
                <a16:creationId xmlns:a16="http://schemas.microsoft.com/office/drawing/2014/main" id="{0F948DA0-6C3C-4A68-9A17-FE587F86AE02}"/>
              </a:ext>
            </a:extLst>
          </p:cNvPr>
          <p:cNvSpPr>
            <a:spLocks noGrp="1"/>
          </p:cNvSpPr>
          <p:nvPr>
            <p:ph type="sldNum" sz="quarter" idx="12"/>
          </p:nvPr>
        </p:nvSpPr>
        <p:spPr>
          <a:xfrm>
            <a:off x="8128060" y="6299200"/>
            <a:ext cx="2011392" cy="365125"/>
          </a:xfrm>
        </p:spPr>
        <p:txBody>
          <a:bodyPr/>
          <a:lstStyle/>
          <a:p>
            <a:fld id="{FF61BBD8-984F-4BBB-B5A7-40B9B7753958}" type="slidenum">
              <a:rPr lang="en-US" smtClean="0"/>
              <a:t>‹#›</a:t>
            </a:fld>
            <a:endParaRPr lang="en-US" dirty="0"/>
          </a:p>
        </p:txBody>
      </p:sp>
      <p:pic>
        <p:nvPicPr>
          <p:cNvPr id="29" name="Picture 28">
            <a:extLst>
              <a:ext uri="{FF2B5EF4-FFF2-40B4-BE49-F238E27FC236}">
                <a16:creationId xmlns:a16="http://schemas.microsoft.com/office/drawing/2014/main" id="{6B05FD7E-ABA5-4519-97E1-C8105630917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01"/>
          <a:stretch/>
        </p:blipFill>
        <p:spPr>
          <a:xfrm>
            <a:off x="7799750" y="-13335"/>
            <a:ext cx="4354150" cy="274320"/>
          </a:xfrm>
          <a:prstGeom prst="rect">
            <a:avLst/>
          </a:prstGeom>
        </p:spPr>
      </p:pic>
      <p:pic>
        <p:nvPicPr>
          <p:cNvPr id="23" name="Picture 22">
            <a:extLst>
              <a:ext uri="{FF2B5EF4-FFF2-40B4-BE49-F238E27FC236}">
                <a16:creationId xmlns:a16="http://schemas.microsoft.com/office/drawing/2014/main" id="{61BD2093-3C89-48F4-8B9D-23C589989D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244908" y="6089175"/>
            <a:ext cx="1976576" cy="777240"/>
          </a:xfrm>
          <a:prstGeom prst="rect">
            <a:avLst/>
          </a:prstGeom>
        </p:spPr>
      </p:pic>
    </p:spTree>
    <p:extLst>
      <p:ext uri="{BB962C8B-B14F-4D97-AF65-F5344CB8AC3E}">
        <p14:creationId xmlns:p14="http://schemas.microsoft.com/office/powerpoint/2010/main" val="2037019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580C9CC-1B8B-4FBD-AFA4-CBA841DE4E84}"/>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spTree>
    <p:extLst>
      <p:ext uri="{BB962C8B-B14F-4D97-AF65-F5344CB8AC3E}">
        <p14:creationId xmlns:p14="http://schemas.microsoft.com/office/powerpoint/2010/main" val="44200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70839"/>
            <a:ext cx="11236960" cy="620395"/>
          </a:xfrm>
          <a:prstGeom prst="rect">
            <a:avLst/>
          </a:prstGeo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839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Slide Op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5742A3-AA2B-4952-F461-AE1CD2ABEC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F9F61C-5A69-ED64-2B37-82F1D25CA6B6}"/>
              </a:ext>
            </a:extLst>
          </p:cNvPr>
          <p:cNvSpPr>
            <a:spLocks noGrp="1"/>
          </p:cNvSpPr>
          <p:nvPr>
            <p:ph type="title" hasCustomPrompt="1"/>
          </p:nvPr>
        </p:nvSpPr>
        <p:spPr>
          <a:xfrm>
            <a:off x="0" y="370839"/>
            <a:ext cx="2703443" cy="620395"/>
          </a:xfrm>
          <a:prstGeom prst="rect">
            <a:avLst/>
          </a:prstGeom>
        </p:spPr>
        <p:txBody>
          <a:bodyPr/>
          <a:lstStyle>
            <a:lvl1pPr algn="ctr">
              <a:defRPr>
                <a:solidFill>
                  <a:schemeClr val="bg1"/>
                </a:solidFill>
              </a:defRPr>
            </a:lvl1pPr>
          </a:lstStyle>
          <a:p>
            <a:r>
              <a:rPr lang="en-US"/>
              <a:t>AGENDA</a:t>
            </a:r>
          </a:p>
        </p:txBody>
      </p:sp>
      <p:sp>
        <p:nvSpPr>
          <p:cNvPr id="3" name="Content Placeholder 2">
            <a:extLst>
              <a:ext uri="{FF2B5EF4-FFF2-40B4-BE49-F238E27FC236}">
                <a16:creationId xmlns:a16="http://schemas.microsoft.com/office/drawing/2014/main" id="{E4DB107F-26EA-9E45-462D-AD2F1242205F}"/>
              </a:ext>
            </a:extLst>
          </p:cNvPr>
          <p:cNvSpPr>
            <a:spLocks noGrp="1"/>
          </p:cNvSpPr>
          <p:nvPr>
            <p:ph idx="1"/>
          </p:nvPr>
        </p:nvSpPr>
        <p:spPr>
          <a:xfrm>
            <a:off x="3064748" y="1264977"/>
            <a:ext cx="8649732" cy="5112327"/>
          </a:xfrm>
          <a:prstGeom prst="rect">
            <a:avLst/>
          </a:prstGeom>
        </p:spPr>
        <p:txBody>
          <a:bodyPr>
            <a:normAutofit/>
          </a:bodyPr>
          <a:lstStyle>
            <a:lvl1pPr marL="0" indent="0">
              <a:spcAft>
                <a:spcPts val="3000"/>
              </a:spcAft>
              <a:buNone/>
              <a:defRPr sz="2000"/>
            </a:lvl1pPr>
          </a:lstStyle>
          <a:p>
            <a:pPr lvl="0"/>
            <a:r>
              <a:rPr lang="en-US"/>
              <a:t>Click to edit Master text styles</a:t>
            </a:r>
          </a:p>
        </p:txBody>
      </p:sp>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a:xfrm>
            <a:off x="8971280" y="6377304"/>
            <a:ext cx="2743200" cy="130811"/>
          </a:xfrm>
        </p:spPr>
        <p:txBody>
          <a:bodyPr/>
          <a:lstStyle/>
          <a:p>
            <a:fld id="{B212C38A-D241-7041-9EFC-6446870ABFAA}" type="slidenum">
              <a:rPr lang="en-US" smtClean="0"/>
              <a:t>‹#›</a:t>
            </a:fld>
            <a:endParaRPr lang="en-US" dirty="0"/>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dirty="0">
              <a:solidFill>
                <a:schemeClr val="bg1"/>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FADCC08C-B55C-9AED-651C-5DA27B7481B7}"/>
              </a:ext>
            </a:extLst>
          </p:cNvPr>
          <p:cNvSpPr>
            <a:spLocks noGrp="1"/>
          </p:cNvSpPr>
          <p:nvPr>
            <p:ph idx="13"/>
          </p:nvPr>
        </p:nvSpPr>
        <p:spPr>
          <a:xfrm>
            <a:off x="238539" y="1264977"/>
            <a:ext cx="2137896" cy="5112327"/>
          </a:xfrm>
          <a:prstGeom prst="rect">
            <a:avLst/>
          </a:prstGeom>
        </p:spPr>
        <p:txBody>
          <a:bodyPr>
            <a:normAutofit/>
          </a:bodyPr>
          <a:lstStyle>
            <a:lvl1pPr marL="0" indent="0" algn="r">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Rectangle 9">
            <a:extLst>
              <a:ext uri="{FF2B5EF4-FFF2-40B4-BE49-F238E27FC236}">
                <a16:creationId xmlns:a16="http://schemas.microsoft.com/office/drawing/2014/main" id="{200700C7-8850-6CD7-4D16-45C6CEC77327}"/>
              </a:ext>
            </a:extLst>
          </p:cNvPr>
          <p:cNvSpPr/>
          <p:nvPr userDrawn="1"/>
        </p:nvSpPr>
        <p:spPr>
          <a:xfrm>
            <a:off x="5618480"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7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5742A3-AA2B-4952-F461-AE1CD2ABEC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p:txBody>
          <a:bodyPr/>
          <a:lstStyle>
            <a:lvl1pPr>
              <a:defRPr>
                <a:solidFill>
                  <a:schemeClr val="bg1"/>
                </a:solidFill>
              </a:defRPr>
            </a:lvl1pPr>
          </a:lstStyle>
          <a:p>
            <a:fld id="{B212C38A-D241-7041-9EFC-6446870ABFAA}" type="slidenum">
              <a:rPr lang="en-US" smtClean="0"/>
              <a:pPr/>
              <a:t>‹#›</a:t>
            </a:fld>
            <a:endParaRPr lang="en-US" dirty="0"/>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414B05A9-E987-D1DF-83EF-D59B43A24892}"/>
              </a:ext>
            </a:extLst>
          </p:cNvPr>
          <p:cNvSpPr txBox="1">
            <a:spLocks/>
          </p:cNvSpPr>
          <p:nvPr userDrawn="1"/>
        </p:nvSpPr>
        <p:spPr>
          <a:xfrm>
            <a:off x="477520" y="1"/>
            <a:ext cx="7731760" cy="1605280"/>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r>
              <a:rPr lang="en-US" dirty="0"/>
              <a:t>Agenda</a:t>
            </a:r>
          </a:p>
        </p:txBody>
      </p:sp>
      <p:sp>
        <p:nvSpPr>
          <p:cNvPr id="12" name="Content Placeholder 2">
            <a:extLst>
              <a:ext uri="{FF2B5EF4-FFF2-40B4-BE49-F238E27FC236}">
                <a16:creationId xmlns:a16="http://schemas.microsoft.com/office/drawing/2014/main" id="{9249B6EC-7E38-5D3A-815E-EBD1852A3F09}"/>
              </a:ext>
            </a:extLst>
          </p:cNvPr>
          <p:cNvSpPr>
            <a:spLocks noGrp="1"/>
          </p:cNvSpPr>
          <p:nvPr>
            <p:ph idx="1"/>
          </p:nvPr>
        </p:nvSpPr>
        <p:spPr>
          <a:xfrm>
            <a:off x="477520" y="1869440"/>
            <a:ext cx="11236959" cy="4167926"/>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red and black logo&#10;&#10;Description automatically generated with low confidence">
            <a:extLst>
              <a:ext uri="{FF2B5EF4-FFF2-40B4-BE49-F238E27FC236}">
                <a16:creationId xmlns:a16="http://schemas.microsoft.com/office/drawing/2014/main" id="{CF069490-6DE8-4164-40D4-8003E3BC3DC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1" name="Rectangle 10">
            <a:extLst>
              <a:ext uri="{FF2B5EF4-FFF2-40B4-BE49-F238E27FC236}">
                <a16:creationId xmlns:a16="http://schemas.microsoft.com/office/drawing/2014/main" id="{7A69186C-5399-A21F-446E-5635703C9771}"/>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25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70839"/>
            <a:ext cx="11236960" cy="620395"/>
          </a:xfrm>
          <a:prstGeom prst="rect">
            <a:avLst/>
          </a:prstGeo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564D8BDC-FB7A-6A02-DBF1-16A0D4638BEB}"/>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46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1"/>
            <a:ext cx="11236960" cy="1574800"/>
          </a:xfrm>
          <a:prstGeom prst="rect">
            <a:avLst/>
          </a:prstGeom>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838960"/>
            <a:ext cx="11236959" cy="4198406"/>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8BB06BA-F47B-A211-DA0A-9ED757401BD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42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18" y="229313"/>
            <a:ext cx="3535680" cy="903445"/>
          </a:xfrm>
          <a:prstGeom prst="rect">
            <a:avLst/>
          </a:prstGeom>
        </p:spPr>
        <p:txBody>
          <a:bodyPr/>
          <a:lstStyle>
            <a:lvl1pPr>
              <a:defRPr>
                <a:solidFill>
                  <a:schemeClr val="bg1"/>
                </a:solidFill>
              </a:defRPr>
            </a:lvl1pPr>
          </a:lstStyle>
          <a:p>
            <a:r>
              <a:rPr lang="en-US"/>
              <a:t>Sidebar</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846320" y="229313"/>
            <a:ext cx="6868159" cy="5808053"/>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77518" y="6181723"/>
            <a:ext cx="1461595" cy="282575"/>
          </a:xfrm>
          <a:prstGeom prst="rect">
            <a:avLst/>
          </a:prstGeom>
        </p:spPr>
      </p:pic>
      <p:sp>
        <p:nvSpPr>
          <p:cNvPr id="9" name="Content Placeholder 2">
            <a:extLst>
              <a:ext uri="{FF2B5EF4-FFF2-40B4-BE49-F238E27FC236}">
                <a16:creationId xmlns:a16="http://schemas.microsoft.com/office/drawing/2014/main" id="{0378B196-8888-2487-DCA4-C945AC17871A}"/>
              </a:ext>
            </a:extLst>
          </p:cNvPr>
          <p:cNvSpPr>
            <a:spLocks noGrp="1"/>
          </p:cNvSpPr>
          <p:nvPr>
            <p:ph idx="13"/>
          </p:nvPr>
        </p:nvSpPr>
        <p:spPr>
          <a:xfrm>
            <a:off x="477518" y="1253331"/>
            <a:ext cx="3535679" cy="4784035"/>
          </a:xfrm>
          <a:prstGeom prst="rect">
            <a:avLst/>
          </a:prstGeom>
        </p:spPr>
        <p:txBody>
          <a:bodyPr>
            <a:normAutofit/>
          </a:bodyPr>
          <a:lstStyle>
            <a:lvl1pPr marL="0" indent="0" algn="l">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E7FFD8CA-83AB-B2F6-D4F2-2BB5F8D510C9}"/>
              </a:ext>
            </a:extLst>
          </p:cNvPr>
          <p:cNvSpPr/>
          <p:nvPr userDrawn="1"/>
        </p:nvSpPr>
        <p:spPr>
          <a:xfrm>
            <a:off x="5618479"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5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18" y="225743"/>
            <a:ext cx="4084320" cy="903445"/>
          </a:xfrm>
          <a:prstGeom prst="rect">
            <a:avLst/>
          </a:prstGeom>
        </p:spPr>
        <p:txBody>
          <a:bodyPr/>
          <a:lstStyle>
            <a:lvl1pPr>
              <a:defRPr>
                <a:solidFill>
                  <a:schemeClr val="bg1"/>
                </a:solidFill>
              </a:defRPr>
            </a:lvl1pPr>
          </a:lstStyle>
          <a:p>
            <a:r>
              <a:rPr lang="en-US"/>
              <a:t>Sidebar</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5176684" y="225743"/>
            <a:ext cx="6537795" cy="5811623"/>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77518" y="6181723"/>
            <a:ext cx="1461595" cy="282575"/>
          </a:xfrm>
          <a:prstGeom prst="rect">
            <a:avLst/>
          </a:prstGeom>
        </p:spPr>
      </p:pic>
      <p:sp>
        <p:nvSpPr>
          <p:cNvPr id="9" name="Content Placeholder 2">
            <a:extLst>
              <a:ext uri="{FF2B5EF4-FFF2-40B4-BE49-F238E27FC236}">
                <a16:creationId xmlns:a16="http://schemas.microsoft.com/office/drawing/2014/main" id="{0378B196-8888-2487-DCA4-C945AC17871A}"/>
              </a:ext>
            </a:extLst>
          </p:cNvPr>
          <p:cNvSpPr>
            <a:spLocks noGrp="1"/>
          </p:cNvSpPr>
          <p:nvPr>
            <p:ph idx="13"/>
          </p:nvPr>
        </p:nvSpPr>
        <p:spPr>
          <a:xfrm>
            <a:off x="477518" y="1253331"/>
            <a:ext cx="3535679" cy="4784035"/>
          </a:xfrm>
          <a:prstGeom prst="rect">
            <a:avLst/>
          </a:prstGeom>
        </p:spPr>
        <p:txBody>
          <a:bodyPr>
            <a:normAutofit/>
          </a:bodyPr>
          <a:lstStyle>
            <a:lvl1pPr marL="0" indent="0" algn="l">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Rectangle 9">
            <a:extLst>
              <a:ext uri="{FF2B5EF4-FFF2-40B4-BE49-F238E27FC236}">
                <a16:creationId xmlns:a16="http://schemas.microsoft.com/office/drawing/2014/main" id="{EE6C1460-991B-AFD5-E7B0-0C7ADBE1A854}"/>
              </a:ext>
            </a:extLst>
          </p:cNvPr>
          <p:cNvSpPr/>
          <p:nvPr userDrawn="1"/>
        </p:nvSpPr>
        <p:spPr>
          <a:xfrm>
            <a:off x="5618480" y="6737085"/>
            <a:ext cx="6096000" cy="84639"/>
          </a:xfrm>
          <a:prstGeom prst="rect">
            <a:avLst/>
          </a:prstGeom>
        </p:spPr>
        <p:txBody>
          <a:bodyPr lIns="0" tIns="0" rIns="0" bIns="0">
            <a:spAutoFit/>
          </a:bodyPr>
          <a:lstStyle/>
          <a:p>
            <a:pPr algn="r"/>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84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ernative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51959-22DB-1157-A720-CE3CD147253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238266"/>
            <a:ext cx="11236960" cy="620395"/>
          </a:xfrm>
          <a:prstGeom prst="rect">
            <a:avLst/>
          </a:prstGeom>
        </p:spPr>
        <p:txBody>
          <a:bodyPr>
            <a:normAutofit/>
          </a:bodyPr>
          <a:lstStyle>
            <a:lvl1pPr>
              <a:defRPr sz="3000">
                <a:solidFill>
                  <a:schemeClr val="tx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3964609"/>
            <a:ext cx="11236959" cy="2021957"/>
          </a:xfrm>
          <a:prstGeom prst="rect">
            <a:avLst/>
          </a:prstGeom>
        </p:spPr>
        <p:txBody>
          <a:bodyPr>
            <a:no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477520" y="0"/>
            <a:ext cx="9806167" cy="2902225"/>
          </a:xfrm>
          <a:prstGeom prst="rect">
            <a:avLst/>
          </a:prstGeom>
        </p:spPr>
        <p:txBody>
          <a:bodyPr tIns="0" bIns="0" anchor="ctr" anchorCtr="0">
            <a:normAutofit/>
          </a:bodyPr>
          <a:lstStyle>
            <a:lvl1pPr marL="0" indent="0">
              <a:spcAft>
                <a:spcPts val="300"/>
              </a:spcAft>
              <a:buNone/>
              <a:defRPr sz="2500" b="1" i="0">
                <a:solidFill>
                  <a:schemeClr val="bg1"/>
                </a:solidFill>
                <a:latin typeface="Arial" panose="020B0604020202020204" pitchFamily="34" charset="0"/>
                <a:cs typeface="Arial" panose="020B0604020202020204" pitchFamily="34" charset="0"/>
              </a:defRPr>
            </a:lvl1pPr>
            <a:lvl2pPr>
              <a:spcAft>
                <a:spcPts val="300"/>
              </a:spcAft>
              <a:defRPr/>
            </a:lvl2pPr>
          </a:lstStyle>
          <a:p>
            <a:pPr lvl="0"/>
            <a:r>
              <a:rPr lang="en-US"/>
              <a:t>Click to edit Master text styles</a:t>
            </a:r>
          </a:p>
        </p:txBody>
      </p:sp>
      <p:pic>
        <p:nvPicPr>
          <p:cNvPr id="9" name="Picture 8">
            <a:extLst>
              <a:ext uri="{FF2B5EF4-FFF2-40B4-BE49-F238E27FC236}">
                <a16:creationId xmlns:a16="http://schemas.microsoft.com/office/drawing/2014/main" id="{5478D5D1-3EF8-9731-80C5-2D6DAFD1CE1E}"/>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rcRect/>
          <a:stretch/>
        </p:blipFill>
        <p:spPr>
          <a:xfrm>
            <a:off x="10450324" y="480675"/>
            <a:ext cx="1213831" cy="1965959"/>
          </a:xfrm>
          <a:prstGeom prst="rect">
            <a:avLst/>
          </a:prstGeom>
        </p:spPr>
      </p:pic>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0" name="Rectangle 9">
            <a:extLst>
              <a:ext uri="{FF2B5EF4-FFF2-40B4-BE49-F238E27FC236}">
                <a16:creationId xmlns:a16="http://schemas.microsoft.com/office/drawing/2014/main" id="{C548AB90-4F34-4CA9-C328-0023F2709A7A}"/>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53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F6444B-3F7B-196B-D97A-08724F3F3978}"/>
              </a:ext>
            </a:extLst>
          </p:cNvPr>
          <p:cNvPicPr>
            <a:picLocks noChangeAspect="1"/>
          </p:cNvPicPr>
          <p:nvPr userDrawn="1"/>
        </p:nvPicPr>
        <p:blipFill>
          <a:blip r:embed="rId16"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1CBC320-6B43-64FF-C652-CE895AACBB47}"/>
              </a:ext>
            </a:extLst>
          </p:cNvPr>
          <p:cNvSpPr>
            <a:spLocks noGrp="1"/>
          </p:cNvSpPr>
          <p:nvPr>
            <p:ph type="title"/>
          </p:nvPr>
        </p:nvSpPr>
        <p:spPr>
          <a:xfrm>
            <a:off x="477520" y="370839"/>
            <a:ext cx="11236960" cy="620395"/>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E8E74F-5752-44DB-8373-56078698ADF6}"/>
              </a:ext>
            </a:extLst>
          </p:cNvPr>
          <p:cNvSpPr>
            <a:spLocks noGrp="1"/>
          </p:cNvSpPr>
          <p:nvPr>
            <p:ph type="body" idx="1"/>
          </p:nvPr>
        </p:nvSpPr>
        <p:spPr>
          <a:xfrm>
            <a:off x="477520" y="1253331"/>
            <a:ext cx="11236960" cy="43513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E5FE36E-96EA-501B-B129-550ED613D77E}"/>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pic>
        <p:nvPicPr>
          <p:cNvPr id="12" name="Picture 11" descr="A red and black logo&#10;&#10;Description automatically generated with low confidence">
            <a:extLst>
              <a:ext uri="{FF2B5EF4-FFF2-40B4-BE49-F238E27FC236}">
                <a16:creationId xmlns:a16="http://schemas.microsoft.com/office/drawing/2014/main" id="{5F46FF60-E4E9-9F9F-7779-34C3CC5192DE}"/>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1FDD23F-F2EB-FA93-4F91-8F40F930A842}"/>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987340"/>
      </p:ext>
    </p:extLst>
  </p:cSld>
  <p:clrMap bg1="lt1" tx1="dk1" bg2="lt2" tx2="dk2" accent1="accent1" accent2="accent2" accent3="accent3" accent4="accent4" accent5="accent5" accent6="accent6" hlink="hlink" folHlink="folHlink"/>
  <p:sldLayoutIdLst>
    <p:sldLayoutId id="2147483668" r:id="rId1"/>
    <p:sldLayoutId id="2147483679" r:id="rId2"/>
    <p:sldLayoutId id="2147483669" r:id="rId3"/>
    <p:sldLayoutId id="2147483683" r:id="rId4"/>
    <p:sldLayoutId id="2147483684" r:id="rId5"/>
    <p:sldLayoutId id="2147483685" r:id="rId6"/>
    <p:sldLayoutId id="2147483686" r:id="rId7"/>
    <p:sldLayoutId id="2147483687" r:id="rId8"/>
    <p:sldLayoutId id="2147483688" r:id="rId9"/>
    <p:sldLayoutId id="2147483681" r:id="rId10"/>
    <p:sldLayoutId id="2147483682" r:id="rId11"/>
    <p:sldLayoutId id="2147483680" r:id="rId12"/>
    <p:sldLayoutId id="2147483689" r:id="rId13"/>
    <p:sldLayoutId id="2147483698" r:id="rId14"/>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33363" indent="-233363" algn="l" defTabSz="914400" rtl="0" eaLnBrk="1" latinLnBrk="0" hangingPunct="1">
        <a:lnSpc>
          <a:spcPct val="100000"/>
        </a:lnSpc>
        <a:spcBef>
          <a:spcPts val="1000"/>
        </a:spcBef>
        <a:buFont typeface="Wingdings" panose="05000000000000000000"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SzPct val="100000"/>
        <a:buFont typeface="System Font Regular"/>
        <a:buNone/>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B71AFC-5ACC-430D-9593-05CCC51775D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descr="A red and black logo&#10;&#10;Description automatically generated with low confidence">
            <a:extLst>
              <a:ext uri="{FF2B5EF4-FFF2-40B4-BE49-F238E27FC236}">
                <a16:creationId xmlns:a16="http://schemas.microsoft.com/office/drawing/2014/main" id="{D9A07CEB-207D-4E27-9983-6B50DAFA113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4451272-AA2F-4D28-BCBD-710FAE129584}"/>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275693C8-D3B5-473D-AA2F-27A33E229D67}"/>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sp>
        <p:nvSpPr>
          <p:cNvPr id="11" name="Rectangle 10">
            <a:extLst>
              <a:ext uri="{FF2B5EF4-FFF2-40B4-BE49-F238E27FC236}">
                <a16:creationId xmlns:a16="http://schemas.microsoft.com/office/drawing/2014/main" id="{06A646AF-4956-4503-9CDB-274536106114}"/>
              </a:ext>
            </a:extLst>
          </p:cNvPr>
          <p:cNvSpPr/>
          <p:nvPr userDrawn="1"/>
        </p:nvSpPr>
        <p:spPr>
          <a:xfrm>
            <a:off x="183173" y="325314"/>
            <a:ext cx="11825654" cy="5618610"/>
          </a:xfrm>
          <a:prstGeom prst="rect">
            <a:avLst/>
          </a:prstGeom>
          <a:solidFill>
            <a:srgbClr val="60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rgbClr val="606264"/>
              </a:solidFill>
            </a:endParaRPr>
          </a:p>
        </p:txBody>
      </p:sp>
    </p:spTree>
    <p:extLst>
      <p:ext uri="{BB962C8B-B14F-4D97-AF65-F5344CB8AC3E}">
        <p14:creationId xmlns:p14="http://schemas.microsoft.com/office/powerpoint/2010/main" val="1973437904"/>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2.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jp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doa.wi.gov/Documents/DEO/WIAffirmativeActionRequirements.pdf"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sba8a.com/"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isdp.wi.gov/Search.aspx"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sam.gov/"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D1FB-7A2A-4B1D-B9D6-0777BDC37EE2}"/>
              </a:ext>
            </a:extLst>
          </p:cNvPr>
          <p:cNvSpPr>
            <a:spLocks noGrp="1"/>
          </p:cNvSpPr>
          <p:nvPr>
            <p:ph type="ctrTitle"/>
          </p:nvPr>
        </p:nvSpPr>
        <p:spPr/>
        <p:txBody>
          <a:bodyPr>
            <a:normAutofit/>
          </a:bodyPr>
          <a:lstStyle/>
          <a:p>
            <a:r>
              <a:rPr lang="en-US" dirty="0"/>
              <a:t>Procurement and Vendor Management</a:t>
            </a:r>
          </a:p>
        </p:txBody>
      </p:sp>
      <p:sp>
        <p:nvSpPr>
          <p:cNvPr id="3" name="Subtitle 2">
            <a:extLst>
              <a:ext uri="{FF2B5EF4-FFF2-40B4-BE49-F238E27FC236}">
                <a16:creationId xmlns:a16="http://schemas.microsoft.com/office/drawing/2014/main" id="{4FB4C798-2122-7EB1-1DF3-0E20D25E152B}"/>
              </a:ext>
            </a:extLst>
          </p:cNvPr>
          <p:cNvSpPr>
            <a:spLocks noGrp="1"/>
          </p:cNvSpPr>
          <p:nvPr>
            <p:ph type="subTitle" idx="1"/>
          </p:nvPr>
        </p:nvSpPr>
        <p:spPr/>
        <p:txBody>
          <a:bodyPr>
            <a:normAutofit/>
          </a:bodyPr>
          <a:lstStyle/>
          <a:p>
            <a:pPr algn="r"/>
            <a:r>
              <a:rPr lang="en-US" dirty="0"/>
              <a:t>March 23, 2023</a:t>
            </a:r>
          </a:p>
        </p:txBody>
      </p:sp>
      <p:sp>
        <p:nvSpPr>
          <p:cNvPr id="5" name="Subtitle 2">
            <a:extLst>
              <a:ext uri="{FF2B5EF4-FFF2-40B4-BE49-F238E27FC236}">
                <a16:creationId xmlns:a16="http://schemas.microsoft.com/office/drawing/2014/main" id="{0501C336-0C98-4925-81D9-4982C0957E87}"/>
              </a:ext>
            </a:extLst>
          </p:cNvPr>
          <p:cNvSpPr txBox="1">
            <a:spLocks/>
          </p:cNvSpPr>
          <p:nvPr/>
        </p:nvSpPr>
        <p:spPr>
          <a:xfrm>
            <a:off x="5165455" y="4059399"/>
            <a:ext cx="6597054" cy="917893"/>
          </a:xfrm>
          <a:prstGeom prst="rect">
            <a:avLst/>
          </a:prstGeom>
        </p:spPr>
        <p:txBody>
          <a:bodyPr vert="horz" lIns="0" tIns="0" rIns="0" bIns="0" rtlCol="0" anchor="b" anchorCtr="0">
            <a:normAutofit fontScale="85000" lnSpcReduction="20000"/>
          </a:bodyPr>
          <a:lstStyle>
            <a:lvl1pPr marL="0" indent="0" algn="l" defTabSz="914400" rtl="0" eaLnBrk="1" latinLnBrk="0" hangingPunct="1">
              <a:lnSpc>
                <a:spcPct val="100000"/>
              </a:lnSpc>
              <a:spcBef>
                <a:spcPts val="1000"/>
              </a:spcBef>
              <a:buFont typeface="Wingdings" panose="05000000000000000000" pitchFamily="2" charset="2"/>
              <a:buNone/>
              <a:tabLst/>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Font typeface="System Font Regular"/>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SzPct val="100000"/>
              <a:buFont typeface="System Font Regular"/>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Font typeface="System Font Regular"/>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b="1" dirty="0">
                <a:solidFill>
                  <a:schemeClr val="bg1"/>
                </a:solidFill>
                <a:latin typeface="Arial"/>
                <a:cs typeface="Arial"/>
              </a:rPr>
              <a:t>Presented in conjunction with:</a:t>
            </a:r>
          </a:p>
          <a:p>
            <a:pPr algn="r"/>
            <a:r>
              <a:rPr lang="en-US" b="1" dirty="0">
                <a:solidFill>
                  <a:schemeClr val="bg1"/>
                </a:solidFill>
                <a:latin typeface="Arial"/>
                <a:cs typeface="Arial"/>
              </a:rPr>
              <a:t>Wisconsin Department of Administration (DOA)</a:t>
            </a:r>
          </a:p>
          <a:p>
            <a:pPr algn="r"/>
            <a:r>
              <a:rPr lang="en-US" b="1" dirty="0">
                <a:solidFill>
                  <a:schemeClr val="bg1"/>
                </a:solidFill>
                <a:latin typeface="Arial"/>
                <a:cs typeface="Arial"/>
              </a:rPr>
              <a:t>Wisconsin Economic Development Corporation (WEDC) </a:t>
            </a:r>
            <a:endParaRPr lang="en-US" b="1" dirty="0">
              <a:solidFill>
                <a:schemeClr val="bg1"/>
              </a:solidFill>
            </a:endParaRPr>
          </a:p>
          <a:p>
            <a:pPr algn="r"/>
            <a:endParaRPr lang="en-US" b="1" dirty="0">
              <a:solidFill>
                <a:schemeClr val="bg1"/>
              </a:solidFill>
            </a:endParaRPr>
          </a:p>
        </p:txBody>
      </p:sp>
      <p:pic>
        <p:nvPicPr>
          <p:cNvPr id="4" name="Picture 3">
            <a:extLst>
              <a:ext uri="{FF2B5EF4-FFF2-40B4-BE49-F238E27FC236}">
                <a16:creationId xmlns:a16="http://schemas.microsoft.com/office/drawing/2014/main" id="{BBEDE8F1-D22F-451F-AD06-64978C7AFDE6}"/>
              </a:ext>
            </a:extLst>
          </p:cNvPr>
          <p:cNvPicPr>
            <a:picLocks noChangeAspect="1"/>
          </p:cNvPicPr>
          <p:nvPr/>
        </p:nvPicPr>
        <p:blipFill>
          <a:blip r:embed="rId2"/>
          <a:stretch>
            <a:fillRect/>
          </a:stretch>
        </p:blipFill>
        <p:spPr>
          <a:xfrm>
            <a:off x="330047" y="3152097"/>
            <a:ext cx="1736455" cy="1736455"/>
          </a:xfrm>
          <a:prstGeom prst="rect">
            <a:avLst/>
          </a:prstGeom>
        </p:spPr>
      </p:pic>
      <p:pic>
        <p:nvPicPr>
          <p:cNvPr id="6" name="Picture 5">
            <a:extLst>
              <a:ext uri="{FF2B5EF4-FFF2-40B4-BE49-F238E27FC236}">
                <a16:creationId xmlns:a16="http://schemas.microsoft.com/office/drawing/2014/main" id="{AC266E5E-C29A-4B44-AC7C-755198D75E4E}"/>
              </a:ext>
            </a:extLst>
          </p:cNvPr>
          <p:cNvPicPr>
            <a:picLocks noChangeAspect="1"/>
          </p:cNvPicPr>
          <p:nvPr/>
        </p:nvPicPr>
        <p:blipFill rotWithShape="1">
          <a:blip r:embed="rId3"/>
          <a:srcRect l="30095" t="4869" r="29364" b="-2999"/>
          <a:stretch/>
        </p:blipFill>
        <p:spPr>
          <a:xfrm>
            <a:off x="2224081" y="3666881"/>
            <a:ext cx="2783794" cy="785035"/>
          </a:xfrm>
          <a:prstGeom prst="rect">
            <a:avLst/>
          </a:prstGeom>
        </p:spPr>
      </p:pic>
    </p:spTree>
    <p:extLst>
      <p:ext uri="{BB962C8B-B14F-4D97-AF65-F5344CB8AC3E}">
        <p14:creationId xmlns:p14="http://schemas.microsoft.com/office/powerpoint/2010/main" val="3350291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313F-C6BF-49C6-9F73-641949B7BFAD}"/>
              </a:ext>
            </a:extLst>
          </p:cNvPr>
          <p:cNvSpPr>
            <a:spLocks noGrp="1"/>
          </p:cNvSpPr>
          <p:nvPr>
            <p:ph type="title"/>
          </p:nvPr>
        </p:nvSpPr>
        <p:spPr/>
        <p:txBody>
          <a:bodyPr>
            <a:normAutofit fontScale="90000"/>
          </a:bodyPr>
          <a:lstStyle/>
          <a:p>
            <a:r>
              <a:rPr lang="en-US" dirty="0"/>
              <a:t>Open and Ethical</a:t>
            </a:r>
          </a:p>
        </p:txBody>
      </p:sp>
      <p:sp>
        <p:nvSpPr>
          <p:cNvPr id="3" name="Slide Number Placeholder 2">
            <a:extLst>
              <a:ext uri="{FF2B5EF4-FFF2-40B4-BE49-F238E27FC236}">
                <a16:creationId xmlns:a16="http://schemas.microsoft.com/office/drawing/2014/main" id="{6D5B844E-66D7-485C-BCBB-5A8DEE295A21}"/>
              </a:ext>
            </a:extLst>
          </p:cNvPr>
          <p:cNvSpPr>
            <a:spLocks noGrp="1"/>
          </p:cNvSpPr>
          <p:nvPr>
            <p:ph type="sldNum" sz="quarter" idx="12"/>
          </p:nvPr>
        </p:nvSpPr>
        <p:spPr/>
        <p:txBody>
          <a:bodyPr/>
          <a:lstStyle/>
          <a:p>
            <a:fld id="{B212C38A-D241-7041-9EFC-6446870ABFAA}" type="slidenum">
              <a:rPr lang="en-US" smtClean="0"/>
              <a:t>10</a:t>
            </a:fld>
            <a:endParaRPr lang="en-US" dirty="0"/>
          </a:p>
        </p:txBody>
      </p:sp>
      <p:sp>
        <p:nvSpPr>
          <p:cNvPr id="4" name="Content Placeholder 3">
            <a:extLst>
              <a:ext uri="{FF2B5EF4-FFF2-40B4-BE49-F238E27FC236}">
                <a16:creationId xmlns:a16="http://schemas.microsoft.com/office/drawing/2014/main" id="{2B231162-F239-482C-B305-DE94D6981363}"/>
              </a:ext>
            </a:extLst>
          </p:cNvPr>
          <p:cNvSpPr>
            <a:spLocks noGrp="1"/>
          </p:cNvSpPr>
          <p:nvPr>
            <p:ph idx="1"/>
          </p:nvPr>
        </p:nvSpPr>
        <p:spPr/>
        <p:txBody>
          <a:bodyPr/>
          <a:lstStyle/>
          <a:p>
            <a:r>
              <a:rPr lang="en-US" dirty="0"/>
              <a:t>How do we ensure that procurements are open and ethical?</a:t>
            </a:r>
          </a:p>
          <a:p>
            <a:pPr lvl="1"/>
            <a:r>
              <a:rPr lang="en-US" dirty="0"/>
              <a:t>Avoid:</a:t>
            </a:r>
          </a:p>
          <a:p>
            <a:pPr lvl="2"/>
            <a:r>
              <a:rPr lang="en-US" dirty="0"/>
              <a:t>Favoritism</a:t>
            </a:r>
          </a:p>
          <a:p>
            <a:pPr lvl="2"/>
            <a:r>
              <a:rPr lang="en-US" dirty="0"/>
              <a:t>Quid pro quo</a:t>
            </a:r>
          </a:p>
          <a:p>
            <a:pPr lvl="2"/>
            <a:r>
              <a:rPr lang="en-US" dirty="0"/>
              <a:t>Conflicts of interest</a:t>
            </a:r>
          </a:p>
          <a:p>
            <a:pPr lvl="1"/>
            <a:r>
              <a:rPr lang="en-US" dirty="0"/>
              <a:t>Ensure:</a:t>
            </a:r>
          </a:p>
          <a:p>
            <a:pPr lvl="2"/>
            <a:r>
              <a:rPr lang="en-US" dirty="0"/>
              <a:t>Multiple decision makers</a:t>
            </a:r>
          </a:p>
          <a:p>
            <a:pPr lvl="2"/>
            <a:r>
              <a:rPr lang="en-US" dirty="0"/>
              <a:t>Accurate records are kept</a:t>
            </a:r>
          </a:p>
          <a:p>
            <a:pPr lvl="2"/>
            <a:endParaRPr lang="en-US" dirty="0"/>
          </a:p>
        </p:txBody>
      </p:sp>
    </p:spTree>
    <p:extLst>
      <p:ext uri="{BB962C8B-B14F-4D97-AF65-F5344CB8AC3E}">
        <p14:creationId xmlns:p14="http://schemas.microsoft.com/office/powerpoint/2010/main" val="315113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F675-525B-4F1F-ACB6-93C8DEC1AAC4}"/>
              </a:ext>
            </a:extLst>
          </p:cNvPr>
          <p:cNvSpPr>
            <a:spLocks noGrp="1"/>
          </p:cNvSpPr>
          <p:nvPr>
            <p:ph type="title"/>
          </p:nvPr>
        </p:nvSpPr>
        <p:spPr/>
        <p:txBody>
          <a:bodyPr>
            <a:normAutofit fontScale="90000"/>
          </a:bodyPr>
          <a:lstStyle/>
          <a:p>
            <a:r>
              <a:rPr lang="en-US" dirty="0"/>
              <a:t>Avoid Conflicts of Interest	</a:t>
            </a:r>
          </a:p>
        </p:txBody>
      </p:sp>
      <p:sp>
        <p:nvSpPr>
          <p:cNvPr id="3" name="Slide Number Placeholder 2">
            <a:extLst>
              <a:ext uri="{FF2B5EF4-FFF2-40B4-BE49-F238E27FC236}">
                <a16:creationId xmlns:a16="http://schemas.microsoft.com/office/drawing/2014/main" id="{EC6D3DDE-B985-4AD1-99CD-DB8AA277598A}"/>
              </a:ext>
            </a:extLst>
          </p:cNvPr>
          <p:cNvSpPr>
            <a:spLocks noGrp="1"/>
          </p:cNvSpPr>
          <p:nvPr>
            <p:ph type="sldNum" sz="quarter" idx="12"/>
          </p:nvPr>
        </p:nvSpPr>
        <p:spPr/>
        <p:txBody>
          <a:bodyPr/>
          <a:lstStyle/>
          <a:p>
            <a:fld id="{B212C38A-D241-7041-9EFC-6446870ABFAA}" type="slidenum">
              <a:rPr lang="en-US" smtClean="0"/>
              <a:t>11</a:t>
            </a:fld>
            <a:endParaRPr lang="en-US" dirty="0"/>
          </a:p>
        </p:txBody>
      </p:sp>
      <p:sp>
        <p:nvSpPr>
          <p:cNvPr id="4" name="Content Placeholder 3">
            <a:extLst>
              <a:ext uri="{FF2B5EF4-FFF2-40B4-BE49-F238E27FC236}">
                <a16:creationId xmlns:a16="http://schemas.microsoft.com/office/drawing/2014/main" id="{B60F1D6B-594A-40A1-AA61-873AE30DD0D1}"/>
              </a:ext>
            </a:extLst>
          </p:cNvPr>
          <p:cNvSpPr>
            <a:spLocks noGrp="1"/>
          </p:cNvSpPr>
          <p:nvPr>
            <p:ph idx="1"/>
          </p:nvPr>
        </p:nvSpPr>
        <p:spPr/>
        <p:txBody>
          <a:bodyPr>
            <a:normAutofit/>
          </a:bodyPr>
          <a:lstStyle/>
          <a:p>
            <a:r>
              <a:rPr lang="en-US" dirty="0"/>
              <a:t>Who may have a conflict?</a:t>
            </a:r>
          </a:p>
          <a:p>
            <a:pPr lvl="1"/>
            <a:r>
              <a:rPr lang="en-US" dirty="0"/>
              <a:t>Employee</a:t>
            </a:r>
          </a:p>
          <a:p>
            <a:pPr lvl="1"/>
            <a:r>
              <a:rPr lang="en-US" dirty="0"/>
              <a:t>Officer</a:t>
            </a:r>
          </a:p>
          <a:p>
            <a:pPr lvl="1"/>
            <a:r>
              <a:rPr lang="en-US" dirty="0"/>
              <a:t>Agent </a:t>
            </a:r>
          </a:p>
          <a:p>
            <a:pPr lvl="1"/>
            <a:r>
              <a:rPr lang="en-US" dirty="0"/>
              <a:t>Immediate family members (federal policy)</a:t>
            </a:r>
          </a:p>
          <a:p>
            <a:r>
              <a:rPr lang="en-US" dirty="0"/>
              <a:t>What constitutes a conflict?</a:t>
            </a:r>
          </a:p>
          <a:p>
            <a:pPr marL="457200" lvl="1" indent="0">
              <a:buNone/>
            </a:pPr>
            <a:r>
              <a:rPr lang="en-US" dirty="0"/>
              <a:t>Any of the above-mentioned people who receive, or could receive in the future, a financial or tangible benefit from a contract being awarded</a:t>
            </a:r>
          </a:p>
          <a:p>
            <a:pPr lvl="1"/>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3886950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D587-E734-455B-8634-E9B250C4DDF3}"/>
              </a:ext>
            </a:extLst>
          </p:cNvPr>
          <p:cNvSpPr>
            <a:spLocks noGrp="1"/>
          </p:cNvSpPr>
          <p:nvPr>
            <p:ph type="title"/>
          </p:nvPr>
        </p:nvSpPr>
        <p:spPr>
          <a:xfrm>
            <a:off x="477520" y="692120"/>
            <a:ext cx="11236960" cy="620395"/>
          </a:xfrm>
        </p:spPr>
        <p:txBody>
          <a:bodyPr>
            <a:normAutofit fontScale="90000"/>
          </a:bodyPr>
          <a:lstStyle/>
          <a:p>
            <a:r>
              <a:rPr lang="en-US" dirty="0"/>
              <a:t>Additional Wisconsin Specific Procurement Considerations </a:t>
            </a:r>
          </a:p>
        </p:txBody>
      </p:sp>
      <p:sp>
        <p:nvSpPr>
          <p:cNvPr id="3" name="Slide Number Placeholder 2">
            <a:extLst>
              <a:ext uri="{FF2B5EF4-FFF2-40B4-BE49-F238E27FC236}">
                <a16:creationId xmlns:a16="http://schemas.microsoft.com/office/drawing/2014/main" id="{67754C0F-E426-4CD3-A0D9-4048F7D16D3C}"/>
              </a:ext>
            </a:extLst>
          </p:cNvPr>
          <p:cNvSpPr>
            <a:spLocks noGrp="1"/>
          </p:cNvSpPr>
          <p:nvPr>
            <p:ph type="sldNum" sz="quarter" idx="12"/>
          </p:nvPr>
        </p:nvSpPr>
        <p:spPr/>
        <p:txBody>
          <a:bodyPr/>
          <a:lstStyle/>
          <a:p>
            <a:fld id="{B212C38A-D241-7041-9EFC-6446870ABFAA}" type="slidenum">
              <a:rPr lang="en-US" smtClean="0"/>
              <a:t>12</a:t>
            </a:fld>
            <a:endParaRPr lang="en-US" dirty="0"/>
          </a:p>
        </p:txBody>
      </p:sp>
      <p:pic>
        <p:nvPicPr>
          <p:cNvPr id="2050" name="Picture 1">
            <a:extLst>
              <a:ext uri="{FF2B5EF4-FFF2-40B4-BE49-F238E27FC236}">
                <a16:creationId xmlns:a16="http://schemas.microsoft.com/office/drawing/2014/main" id="{08343B12-0112-4DA9-A228-1777EC5E6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19" y="1735263"/>
            <a:ext cx="9953291" cy="193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54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4E10-54DE-4F5C-8032-4F01C4E1C9CC}"/>
              </a:ext>
            </a:extLst>
          </p:cNvPr>
          <p:cNvSpPr>
            <a:spLocks noGrp="1"/>
          </p:cNvSpPr>
          <p:nvPr>
            <p:ph type="title"/>
          </p:nvPr>
        </p:nvSpPr>
        <p:spPr>
          <a:xfrm>
            <a:off x="458994" y="1308861"/>
            <a:ext cx="6509977" cy="1712636"/>
          </a:xfrm>
        </p:spPr>
        <p:txBody>
          <a:bodyPr/>
          <a:lstStyle/>
          <a:p>
            <a:r>
              <a:rPr lang="en-US" sz="5800" dirty="0"/>
              <a:t>State &amp; Federal Procurement Compliance</a:t>
            </a:r>
          </a:p>
        </p:txBody>
      </p:sp>
    </p:spTree>
    <p:extLst>
      <p:ext uri="{BB962C8B-B14F-4D97-AF65-F5344CB8AC3E}">
        <p14:creationId xmlns:p14="http://schemas.microsoft.com/office/powerpoint/2010/main" val="2334330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A214-D9B2-4DCB-A8F9-51E0FCD0F988}"/>
              </a:ext>
            </a:extLst>
          </p:cNvPr>
          <p:cNvSpPr>
            <a:spLocks noGrp="1"/>
          </p:cNvSpPr>
          <p:nvPr>
            <p:ph type="title"/>
          </p:nvPr>
        </p:nvSpPr>
        <p:spPr/>
        <p:txBody>
          <a:bodyPr vert="horz" lIns="91440" tIns="45720" rIns="91440" bIns="45720" rtlCol="0" anchor="ctr">
            <a:noAutofit/>
          </a:bodyPr>
          <a:lstStyle/>
          <a:p>
            <a:r>
              <a:rPr lang="en-US" sz="3600" kern="1200" dirty="0">
                <a:solidFill>
                  <a:schemeClr val="tx1"/>
                </a:solidFill>
              </a:rPr>
              <a:t>Types of Purchasing Thresholds</a:t>
            </a:r>
          </a:p>
        </p:txBody>
      </p:sp>
      <p:sp>
        <p:nvSpPr>
          <p:cNvPr id="3" name="Slide Number Placeholder 2">
            <a:extLst>
              <a:ext uri="{FF2B5EF4-FFF2-40B4-BE49-F238E27FC236}">
                <a16:creationId xmlns:a16="http://schemas.microsoft.com/office/drawing/2014/main" id="{1FD55345-C417-452F-96C4-AE5331A3392F}"/>
              </a:ext>
            </a:extLst>
          </p:cNvPr>
          <p:cNvSpPr>
            <a:spLocks noGrp="1"/>
          </p:cNvSpPr>
          <p:nvPr>
            <p:ph type="sldNum" sz="quarter" idx="12"/>
          </p:nvPr>
        </p:nvSpPr>
        <p:spPr/>
        <p:txBody>
          <a:bodyPr vert="horz" lIns="91440" tIns="45720" rIns="91440" bIns="45720" rtlCol="0" anchor="ctr">
            <a:normAutofit fontScale="25000" lnSpcReduction="20000"/>
          </a:bodyPr>
          <a:lstStyle/>
          <a:p>
            <a:pPr>
              <a:spcAft>
                <a:spcPts val="600"/>
              </a:spcAft>
            </a:pPr>
            <a:fld id="{B212C38A-D241-7041-9EFC-6446870ABFAA}" type="slidenum">
              <a:rPr lang="en-US" smtClean="0">
                <a:latin typeface="+mn-lt"/>
                <a:cs typeface="+mn-cs"/>
              </a:rPr>
              <a:pPr>
                <a:spcAft>
                  <a:spcPts val="600"/>
                </a:spcAft>
              </a:pPr>
              <a:t>14</a:t>
            </a:fld>
            <a:endParaRPr lang="en-US" dirty="0">
              <a:latin typeface="+mn-lt"/>
              <a:cs typeface="+mn-cs"/>
            </a:endParaRPr>
          </a:p>
        </p:txBody>
      </p:sp>
      <p:graphicFrame>
        <p:nvGraphicFramePr>
          <p:cNvPr id="8" name="Content Placeholder 3">
            <a:extLst>
              <a:ext uri="{FF2B5EF4-FFF2-40B4-BE49-F238E27FC236}">
                <a16:creationId xmlns:a16="http://schemas.microsoft.com/office/drawing/2014/main" id="{774CD2A5-DEC0-BAD4-580C-5277E5AAC87D}"/>
              </a:ext>
            </a:extLst>
          </p:cNvPr>
          <p:cNvGraphicFramePr>
            <a:graphicFrameLocks noGrp="1"/>
          </p:cNvGraphicFramePr>
          <p:nvPr>
            <p:ph idx="1"/>
            <p:extLst>
              <p:ext uri="{D42A27DB-BD31-4B8C-83A1-F6EECF244321}">
                <p14:modId xmlns:p14="http://schemas.microsoft.com/office/powerpoint/2010/main" val="2040010610"/>
              </p:ext>
            </p:extLst>
          </p:nvPr>
        </p:nvGraphicFramePr>
        <p:xfrm>
          <a:off x="477521" y="1036982"/>
          <a:ext cx="11236959" cy="478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34CCE8D-3CFB-4C1E-BA7F-87AFE0E690C8}"/>
              </a:ext>
            </a:extLst>
          </p:cNvPr>
          <p:cNvPicPr>
            <a:picLocks noChangeAspect="1"/>
          </p:cNvPicPr>
          <p:nvPr/>
        </p:nvPicPr>
        <p:blipFill>
          <a:blip r:embed="rId8">
            <a:extLst>
              <a:ext uri="{28A0092B-C50C-407E-A947-70E740481C1C}">
                <a14:useLocalDpi xmlns:a14="http://schemas.microsoft.com/office/drawing/2010/main"/>
              </a:ext>
            </a:extLst>
          </a:blip>
          <a:stretch/>
        </p:blipFill>
        <p:spPr>
          <a:xfrm>
            <a:off x="8224148" y="76834"/>
            <a:ext cx="914400" cy="914400"/>
          </a:xfrm>
          <a:prstGeom prst="rect">
            <a:avLst/>
          </a:prstGeom>
        </p:spPr>
      </p:pic>
    </p:spTree>
    <p:extLst>
      <p:ext uri="{BB962C8B-B14F-4D97-AF65-F5344CB8AC3E}">
        <p14:creationId xmlns:p14="http://schemas.microsoft.com/office/powerpoint/2010/main" val="105871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BD74-F185-4BE8-A3CB-A570EA52385D}"/>
              </a:ext>
            </a:extLst>
          </p:cNvPr>
          <p:cNvSpPr>
            <a:spLocks noGrp="1"/>
          </p:cNvSpPr>
          <p:nvPr>
            <p:ph type="title"/>
          </p:nvPr>
        </p:nvSpPr>
        <p:spPr>
          <a:xfrm>
            <a:off x="477520" y="-53008"/>
            <a:ext cx="11236960" cy="1574800"/>
          </a:xfrm>
        </p:spPr>
        <p:txBody>
          <a:bodyPr/>
          <a:lstStyle/>
          <a:p>
            <a:r>
              <a:rPr lang="en-US" dirty="0"/>
              <a:t>Purchasing Method Threshold Comparison</a:t>
            </a:r>
          </a:p>
        </p:txBody>
      </p:sp>
      <p:sp>
        <p:nvSpPr>
          <p:cNvPr id="3" name="Slide Number Placeholder 2">
            <a:extLst>
              <a:ext uri="{FF2B5EF4-FFF2-40B4-BE49-F238E27FC236}">
                <a16:creationId xmlns:a16="http://schemas.microsoft.com/office/drawing/2014/main" id="{58BEEF0A-00ED-4D71-8E45-FFB513C20193}"/>
              </a:ext>
            </a:extLst>
          </p:cNvPr>
          <p:cNvSpPr>
            <a:spLocks noGrp="1"/>
          </p:cNvSpPr>
          <p:nvPr>
            <p:ph type="sldNum" sz="quarter" idx="12"/>
          </p:nvPr>
        </p:nvSpPr>
        <p:spPr/>
        <p:txBody>
          <a:bodyPr/>
          <a:lstStyle/>
          <a:p>
            <a:fld id="{B212C38A-D241-7041-9EFC-6446870ABFAA}" type="slidenum">
              <a:rPr lang="en-US" smtClean="0"/>
              <a:t>15</a:t>
            </a:fld>
            <a:endParaRPr lang="en-US" dirty="0"/>
          </a:p>
        </p:txBody>
      </p:sp>
      <p:graphicFrame>
        <p:nvGraphicFramePr>
          <p:cNvPr id="5" name="Content Placeholder 4">
            <a:extLst>
              <a:ext uri="{FF2B5EF4-FFF2-40B4-BE49-F238E27FC236}">
                <a16:creationId xmlns:a16="http://schemas.microsoft.com/office/drawing/2014/main" id="{7F698580-7A75-430B-BB7D-BFB76E3C49EB}"/>
              </a:ext>
            </a:extLst>
          </p:cNvPr>
          <p:cNvGraphicFramePr>
            <a:graphicFrameLocks noGrp="1"/>
          </p:cNvGraphicFramePr>
          <p:nvPr>
            <p:ph idx="1"/>
            <p:extLst>
              <p:ext uri="{D42A27DB-BD31-4B8C-83A1-F6EECF244321}">
                <p14:modId xmlns:p14="http://schemas.microsoft.com/office/powerpoint/2010/main" val="2952477125"/>
              </p:ext>
            </p:extLst>
          </p:nvPr>
        </p:nvGraphicFramePr>
        <p:xfrm>
          <a:off x="627528" y="1650169"/>
          <a:ext cx="11086950" cy="4427220"/>
        </p:xfrm>
        <a:graphic>
          <a:graphicData uri="http://schemas.openxmlformats.org/drawingml/2006/table">
            <a:tbl>
              <a:tblPr>
                <a:tableStyleId>{5C22544A-7EE6-4342-B048-85BDC9FD1C3A}</a:tableStyleId>
              </a:tblPr>
              <a:tblGrid>
                <a:gridCol w="2350557">
                  <a:extLst>
                    <a:ext uri="{9D8B030D-6E8A-4147-A177-3AD203B41FA5}">
                      <a16:colId xmlns:a16="http://schemas.microsoft.com/office/drawing/2014/main" val="2509030871"/>
                    </a:ext>
                  </a:extLst>
                </a:gridCol>
                <a:gridCol w="3640164">
                  <a:extLst>
                    <a:ext uri="{9D8B030D-6E8A-4147-A177-3AD203B41FA5}">
                      <a16:colId xmlns:a16="http://schemas.microsoft.com/office/drawing/2014/main" val="1097065982"/>
                    </a:ext>
                  </a:extLst>
                </a:gridCol>
                <a:gridCol w="2565449">
                  <a:extLst>
                    <a:ext uri="{9D8B030D-6E8A-4147-A177-3AD203B41FA5}">
                      <a16:colId xmlns:a16="http://schemas.microsoft.com/office/drawing/2014/main" val="1723727480"/>
                    </a:ext>
                  </a:extLst>
                </a:gridCol>
                <a:gridCol w="2530780">
                  <a:extLst>
                    <a:ext uri="{9D8B030D-6E8A-4147-A177-3AD203B41FA5}">
                      <a16:colId xmlns:a16="http://schemas.microsoft.com/office/drawing/2014/main" val="1439156461"/>
                    </a:ext>
                  </a:extLst>
                </a:gridCol>
              </a:tblGrid>
              <a:tr h="275926">
                <a:tc>
                  <a:txBody>
                    <a:bodyPr/>
                    <a:lstStyle/>
                    <a:p>
                      <a:pPr algn="ctr" fontAlgn="b"/>
                      <a:r>
                        <a:rPr lang="en-US" sz="1800" b="1" u="none" strike="noStrike" dirty="0">
                          <a:effectLst/>
                          <a:latin typeface="Arial" panose="020B0604020202020204" pitchFamily="34" charset="0"/>
                          <a:cs typeface="Arial" panose="020B0604020202020204" pitchFamily="34" charset="0"/>
                        </a:rPr>
                        <a:t>Method</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latin typeface="Arial" panose="020B0604020202020204" pitchFamily="34" charset="0"/>
                          <a:cs typeface="Arial" panose="020B0604020202020204" pitchFamily="34" charset="0"/>
                        </a:rPr>
                        <a:t>Wisconsin </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latin typeface="Arial" panose="020B0604020202020204" pitchFamily="34" charset="0"/>
                          <a:cs typeface="Arial" panose="020B0604020202020204" pitchFamily="34" charset="0"/>
                        </a:rPr>
                        <a:t>Method – Federal</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latin typeface="Arial" panose="020B0604020202020204" pitchFamily="34" charset="0"/>
                          <a:cs typeface="Arial" panose="020B0604020202020204" pitchFamily="34" charset="0"/>
                        </a:rPr>
                        <a:t>Uniform Guidance </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2588834"/>
                  </a:ext>
                </a:extLst>
              </a:tr>
              <a:tr h="216358">
                <a:tc>
                  <a:txBody>
                    <a:bodyPr/>
                    <a:lstStyle/>
                    <a:p>
                      <a:pPr algn="ctr" fontAlgn="b"/>
                      <a:r>
                        <a:rPr lang="en-US" sz="1400" u="none" strike="noStrike" dirty="0">
                          <a:effectLst/>
                          <a:latin typeface="Arial" panose="020B0604020202020204" pitchFamily="34" charset="0"/>
                          <a:cs typeface="Arial" panose="020B0604020202020204" pitchFamily="34" charset="0"/>
                        </a:rPr>
                        <a:t>Signage Bid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Over $3,500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Micro-Purchase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$10,000 or less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073531"/>
                  </a:ext>
                </a:extLst>
              </a:tr>
              <a:tr h="216358">
                <a:tc>
                  <a:txBody>
                    <a:bodyPr/>
                    <a:lstStyle/>
                    <a:p>
                      <a:pPr algn="ctr" fontAlgn="b"/>
                      <a:r>
                        <a:rPr lang="en-US" sz="1400" u="none" strike="noStrike" dirty="0">
                          <a:effectLst/>
                          <a:latin typeface="Arial" panose="020B0604020202020204" pitchFamily="34" charset="0"/>
                          <a:cs typeface="Arial" panose="020B0604020202020204" pitchFamily="34" charset="0"/>
                        </a:rPr>
                        <a:t>Best Judgment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$5000 or less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Small Purchase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Over $10,000 up to $250,000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3164849"/>
                  </a:ext>
                </a:extLst>
              </a:tr>
              <a:tr h="425075">
                <a:tc>
                  <a:txBody>
                    <a:bodyPr/>
                    <a:lstStyle/>
                    <a:p>
                      <a:pPr algn="ctr" fontAlgn="b"/>
                      <a:r>
                        <a:rPr lang="en-US" sz="1400" u="none" strike="noStrike" dirty="0">
                          <a:effectLst/>
                          <a:latin typeface="Arial" panose="020B0604020202020204" pitchFamily="34" charset="0"/>
                          <a:cs typeface="Arial" panose="020B0604020202020204" pitchFamily="34" charset="0"/>
                        </a:rPr>
                        <a:t>Purchase Order Required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$5000+, unless lower is set at agency discretion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Sealed Bidding</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Over $250,000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953458"/>
                  </a:ext>
                </a:extLst>
              </a:tr>
              <a:tr h="425075">
                <a:tc>
                  <a:txBody>
                    <a:bodyPr/>
                    <a:lstStyle/>
                    <a:p>
                      <a:pPr algn="ctr" fontAlgn="b"/>
                      <a:r>
                        <a:rPr lang="en-US" sz="1400" u="none" strike="noStrike" dirty="0">
                          <a:effectLst/>
                          <a:latin typeface="Arial" panose="020B0604020202020204" pitchFamily="34" charset="0"/>
                          <a:cs typeface="Arial" panose="020B0604020202020204" pitchFamily="34" charset="0"/>
                        </a:rPr>
                        <a:t>Simplified bidding</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Over $5,000 up to $50,000 over full contract duration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Competitive Proposals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Over $250,000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5134714"/>
                  </a:ext>
                </a:extLst>
              </a:tr>
              <a:tr h="425075">
                <a:tc>
                  <a:txBody>
                    <a:bodyPr/>
                    <a:lstStyle/>
                    <a:p>
                      <a:pPr algn="ctr" fontAlgn="b"/>
                      <a:r>
                        <a:rPr lang="en-US" sz="1400" u="none" strike="noStrike" dirty="0">
                          <a:effectLst/>
                          <a:latin typeface="Arial" panose="020B0604020202020204" pitchFamily="34" charset="0"/>
                          <a:cs typeface="Arial" panose="020B0604020202020204" pitchFamily="34" charset="0"/>
                        </a:rPr>
                        <a:t>Simplified request for proposal</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Over $5,000 up to $50,000 over full contract duration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Non-Competitive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No Threshold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5761417"/>
                  </a:ext>
                </a:extLst>
              </a:tr>
              <a:tr h="425075">
                <a:tc>
                  <a:txBody>
                    <a:bodyPr/>
                    <a:lstStyle/>
                    <a:p>
                      <a:pPr algn="ctr" fontAlgn="b"/>
                      <a:r>
                        <a:rPr lang="en-US" sz="1400" u="none" strike="noStrike" dirty="0">
                          <a:effectLst/>
                          <a:latin typeface="Arial" panose="020B0604020202020204" pitchFamily="34" charset="0"/>
                          <a:cs typeface="Arial" panose="020B0604020202020204" pitchFamily="34" charset="0"/>
                        </a:rPr>
                        <a:t>Request for Bid (RFB) or Official seal bid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Over $50,000 over full contract duration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2139626"/>
                  </a:ext>
                </a:extLst>
              </a:tr>
              <a:tr h="432717">
                <a:tc>
                  <a:txBody>
                    <a:bodyPr/>
                    <a:lstStyle/>
                    <a:p>
                      <a:pPr algn="ctr" fontAlgn="b"/>
                      <a:r>
                        <a:rPr lang="en-US" sz="1400" u="none" strike="noStrike" dirty="0">
                          <a:effectLst/>
                          <a:latin typeface="Arial" panose="020B0604020202020204" pitchFamily="34" charset="0"/>
                          <a:cs typeface="Arial" panose="020B0604020202020204" pitchFamily="34" charset="0"/>
                        </a:rPr>
                        <a:t>Request for Proposal (RFP) or Competitive Negotiation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Over $50,000 over full contract duration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2353368"/>
                  </a:ext>
                </a:extLst>
              </a:tr>
              <a:tr h="216358">
                <a:tc>
                  <a:txBody>
                    <a:bodyPr/>
                    <a:lstStyle/>
                    <a:p>
                      <a:pPr algn="ctr" fontAlgn="b"/>
                      <a:r>
                        <a:rPr lang="en-US" sz="1400" u="none" strike="noStrike" dirty="0">
                          <a:effectLst/>
                          <a:latin typeface="Arial" panose="020B0604020202020204" pitchFamily="34" charset="0"/>
                          <a:cs typeface="Arial" panose="020B0604020202020204" pitchFamily="34" charset="0"/>
                        </a:rPr>
                        <a:t>Emergency Procurement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Over $25,000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671953"/>
                  </a:ext>
                </a:extLst>
              </a:tr>
              <a:tr h="216358">
                <a:tc>
                  <a:txBody>
                    <a:bodyPr/>
                    <a:lstStyle/>
                    <a:p>
                      <a:pPr algn="ctr" fontAlgn="b"/>
                      <a:r>
                        <a:rPr lang="en-US" sz="1400" u="none" strike="noStrike" dirty="0">
                          <a:effectLst/>
                          <a:latin typeface="Arial" panose="020B0604020202020204" pitchFamily="34" charset="0"/>
                          <a:cs typeface="Arial" panose="020B0604020202020204" pitchFamily="34" charset="0"/>
                        </a:rPr>
                        <a:t>Sole Source waiver</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Over $25,000 over full contract duration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4973128"/>
                  </a:ext>
                </a:extLst>
              </a:tr>
              <a:tr h="216358">
                <a:tc>
                  <a:txBody>
                    <a:bodyPr/>
                    <a:lstStyle/>
                    <a:p>
                      <a:pPr algn="ctr" fontAlgn="b"/>
                      <a:r>
                        <a:rPr lang="en-US" sz="1400" u="none" strike="noStrike" dirty="0">
                          <a:effectLst/>
                          <a:latin typeface="Arial" panose="020B0604020202020204" pitchFamily="34" charset="0"/>
                          <a:cs typeface="Arial" panose="020B0604020202020204" pitchFamily="34" charset="0"/>
                        </a:rPr>
                        <a:t>General waiver</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Over $25,000 over up to 12 months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228324"/>
                  </a:ext>
                </a:extLst>
              </a:tr>
              <a:tr h="432717">
                <a:tc>
                  <a:txBody>
                    <a:bodyPr/>
                    <a:lstStyle/>
                    <a:p>
                      <a:pPr algn="ctr" fontAlgn="b"/>
                      <a:r>
                        <a:rPr lang="en-US" sz="1400" u="none" strike="noStrike" dirty="0">
                          <a:effectLst/>
                          <a:latin typeface="Arial" panose="020B0604020202020204" pitchFamily="34" charset="0"/>
                          <a:cs typeface="Arial" panose="020B0604020202020204" pitchFamily="34" charset="0"/>
                        </a:rPr>
                        <a:t>Vehicles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All dollar amounts, pre-approval requisition process required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253370"/>
                  </a:ext>
                </a:extLst>
              </a:tr>
              <a:tr h="432717">
                <a:tc>
                  <a:txBody>
                    <a:bodyPr/>
                    <a:lstStyle/>
                    <a:p>
                      <a:pPr algn="ctr" fontAlgn="b"/>
                      <a:r>
                        <a:rPr lang="en-US" sz="1400" u="none" strike="noStrike" dirty="0">
                          <a:effectLst/>
                          <a:latin typeface="Arial" panose="020B0604020202020204" pitchFamily="34" charset="0"/>
                          <a:cs typeface="Arial" panose="020B0604020202020204" pitchFamily="34" charset="0"/>
                        </a:rPr>
                        <a:t>Legal services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All dollar amounts, pre-approval requisition process required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1856002"/>
                  </a:ext>
                </a:extLst>
              </a:tr>
            </a:tbl>
          </a:graphicData>
        </a:graphic>
      </p:graphicFrame>
    </p:spTree>
    <p:extLst>
      <p:ext uri="{BB962C8B-B14F-4D97-AF65-F5344CB8AC3E}">
        <p14:creationId xmlns:p14="http://schemas.microsoft.com/office/powerpoint/2010/main" val="1291990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8FEB-B19C-4E01-AC79-304A148529A3}"/>
              </a:ext>
            </a:extLst>
          </p:cNvPr>
          <p:cNvSpPr>
            <a:spLocks noGrp="1"/>
          </p:cNvSpPr>
          <p:nvPr>
            <p:ph type="title"/>
          </p:nvPr>
        </p:nvSpPr>
        <p:spPr/>
        <p:txBody>
          <a:bodyPr>
            <a:noAutofit/>
          </a:bodyPr>
          <a:lstStyle/>
          <a:p>
            <a:r>
              <a:rPr lang="en-US" sz="4900" kern="1200" dirty="0">
                <a:solidFill>
                  <a:schemeClr val="tx1"/>
                </a:solidFill>
              </a:rPr>
              <a:t>Procurement Policy Review</a:t>
            </a:r>
            <a:endParaRPr lang="en-US" sz="4900" dirty="0"/>
          </a:p>
        </p:txBody>
      </p:sp>
      <p:sp>
        <p:nvSpPr>
          <p:cNvPr id="3" name="Slide Number Placeholder 2">
            <a:extLst>
              <a:ext uri="{FF2B5EF4-FFF2-40B4-BE49-F238E27FC236}">
                <a16:creationId xmlns:a16="http://schemas.microsoft.com/office/drawing/2014/main" id="{F2CEF316-865C-4604-BFB1-790CAEE0741A}"/>
              </a:ext>
            </a:extLst>
          </p:cNvPr>
          <p:cNvSpPr>
            <a:spLocks noGrp="1"/>
          </p:cNvSpPr>
          <p:nvPr>
            <p:ph type="sldNum" sz="quarter" idx="12"/>
          </p:nvPr>
        </p:nvSpPr>
        <p:spPr/>
        <p:txBody>
          <a:bodyPr/>
          <a:lstStyle/>
          <a:p>
            <a:fld id="{B212C38A-D241-7041-9EFC-6446870ABFAA}" type="slidenum">
              <a:rPr lang="en-US" smtClean="0"/>
              <a:t>16</a:t>
            </a:fld>
            <a:endParaRPr lang="en-US" dirty="0"/>
          </a:p>
        </p:txBody>
      </p:sp>
      <p:sp>
        <p:nvSpPr>
          <p:cNvPr id="5" name="Content Placeholder 4">
            <a:extLst>
              <a:ext uri="{FF2B5EF4-FFF2-40B4-BE49-F238E27FC236}">
                <a16:creationId xmlns:a16="http://schemas.microsoft.com/office/drawing/2014/main" id="{358DFBDA-3C3F-4696-925F-AC85F2CCEB3E}"/>
              </a:ext>
            </a:extLst>
          </p:cNvPr>
          <p:cNvSpPr>
            <a:spLocks noGrp="1"/>
          </p:cNvSpPr>
          <p:nvPr>
            <p:ph idx="1"/>
          </p:nvPr>
        </p:nvSpPr>
        <p:spPr>
          <a:xfrm>
            <a:off x="477520" y="1253331"/>
            <a:ext cx="11236959" cy="4211673"/>
          </a:xfrm>
        </p:spPr>
        <p:txBody>
          <a:bodyPr/>
          <a:lstStyle/>
          <a:p>
            <a:r>
              <a:rPr lang="en-US" dirty="0"/>
              <a:t>Grantees review of procurement policies and procedures related to federal funding:</a:t>
            </a:r>
          </a:p>
          <a:p>
            <a:pPr marL="0" indent="0">
              <a:buNone/>
            </a:pPr>
            <a:r>
              <a:rPr lang="en-US" dirty="0"/>
              <a:t>		Grantees should adhere to their own internal written 			procurement policies and thresholds designated, state law, 		or Federal Uniform Guidance, whichever is most 				restrictive</a:t>
            </a:r>
          </a:p>
          <a:p>
            <a:r>
              <a:rPr lang="en-US" dirty="0"/>
              <a:t>Entities should review procurement policies and procedures on a periodic basis </a:t>
            </a:r>
          </a:p>
        </p:txBody>
      </p:sp>
    </p:spTree>
    <p:extLst>
      <p:ext uri="{BB962C8B-B14F-4D97-AF65-F5344CB8AC3E}">
        <p14:creationId xmlns:p14="http://schemas.microsoft.com/office/powerpoint/2010/main" val="2280170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A214-D9B2-4DCB-A8F9-51E0FCD0F988}"/>
              </a:ext>
            </a:extLst>
          </p:cNvPr>
          <p:cNvSpPr>
            <a:spLocks noGrp="1"/>
          </p:cNvSpPr>
          <p:nvPr>
            <p:ph type="title"/>
          </p:nvPr>
        </p:nvSpPr>
        <p:spPr>
          <a:xfrm>
            <a:off x="433495" y="3433763"/>
            <a:ext cx="3197013" cy="2743200"/>
          </a:xfrm>
        </p:spPr>
        <p:txBody>
          <a:bodyPr vert="horz" lIns="91440" tIns="45720" rIns="91440" bIns="45720" rtlCol="0" anchor="t">
            <a:normAutofit/>
          </a:bodyPr>
          <a:lstStyle/>
          <a:p>
            <a:pPr algn="ctr"/>
            <a:r>
              <a:rPr lang="en-US" sz="4400" kern="1200" dirty="0">
                <a:solidFill>
                  <a:schemeClr val="accent1"/>
                </a:solidFill>
                <a:latin typeface="+mj-lt"/>
                <a:ea typeface="+mj-ea"/>
                <a:cs typeface="+mj-cs"/>
              </a:rPr>
              <a:t>Methods of Procurement</a:t>
            </a:r>
          </a:p>
        </p:txBody>
      </p:sp>
      <p:pic>
        <p:nvPicPr>
          <p:cNvPr id="6" name="Picture 5">
            <a:extLst>
              <a:ext uri="{FF2B5EF4-FFF2-40B4-BE49-F238E27FC236}">
                <a16:creationId xmlns:a16="http://schemas.microsoft.com/office/drawing/2014/main" id="{B34CCE8D-3CFB-4C1E-BA7F-87AFE0E690C8}"/>
              </a:ext>
            </a:extLst>
          </p:cNvPr>
          <p:cNvPicPr>
            <a:picLocks noChangeAspect="1"/>
          </p:cNvPicPr>
          <p:nvPr/>
        </p:nvPicPr>
        <p:blipFill>
          <a:blip r:embed="rId3">
            <a:duotone>
              <a:prstClr val="black"/>
              <a:srgbClr val="D42B1E">
                <a:tint val="45000"/>
                <a:satMod val="400000"/>
              </a:srgbClr>
            </a:duotone>
            <a:extLst>
              <a:ext uri="{28A0092B-C50C-407E-A947-70E740481C1C}">
                <a14:useLocalDpi xmlns:a14="http://schemas.microsoft.com/office/drawing/2010/main"/>
              </a:ext>
            </a:extLst>
          </a:blip>
          <a:stretch/>
        </p:blipFill>
        <p:spPr>
          <a:xfrm>
            <a:off x="1537730" y="2509837"/>
            <a:ext cx="914400" cy="914400"/>
          </a:xfrm>
          <a:prstGeom prst="rect">
            <a:avLst/>
          </a:prstGeom>
        </p:spPr>
      </p:pic>
      <p:sp>
        <p:nvSpPr>
          <p:cNvPr id="3" name="Slide Number Placeholder 2">
            <a:extLst>
              <a:ext uri="{FF2B5EF4-FFF2-40B4-BE49-F238E27FC236}">
                <a16:creationId xmlns:a16="http://schemas.microsoft.com/office/drawing/2014/main" id="{1FD55345-C417-452F-96C4-AE5331A3392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212C38A-D241-7041-9EFC-6446870ABFAA}" type="slidenum">
              <a:rPr lang="en-US" smtClean="0">
                <a:latin typeface="+mn-lt"/>
                <a:cs typeface="+mn-cs"/>
              </a:rPr>
              <a:pPr>
                <a:spcAft>
                  <a:spcPts val="600"/>
                </a:spcAft>
              </a:pPr>
              <a:t>17</a:t>
            </a:fld>
            <a:endParaRPr lang="en-US" dirty="0">
              <a:latin typeface="+mn-lt"/>
              <a:cs typeface="+mn-cs"/>
            </a:endParaRPr>
          </a:p>
        </p:txBody>
      </p:sp>
      <p:graphicFrame>
        <p:nvGraphicFramePr>
          <p:cNvPr id="8" name="Content Placeholder 3">
            <a:extLst>
              <a:ext uri="{FF2B5EF4-FFF2-40B4-BE49-F238E27FC236}">
                <a16:creationId xmlns:a16="http://schemas.microsoft.com/office/drawing/2014/main" id="{774CD2A5-DEC0-BAD4-580C-5277E5AAC87D}"/>
              </a:ext>
            </a:extLst>
          </p:cNvPr>
          <p:cNvGraphicFramePr>
            <a:graphicFrameLocks noGrp="1"/>
          </p:cNvGraphicFramePr>
          <p:nvPr>
            <p:ph idx="1"/>
            <p:extLst>
              <p:ext uri="{D42A27DB-BD31-4B8C-83A1-F6EECF244321}">
                <p14:modId xmlns:p14="http://schemas.microsoft.com/office/powerpoint/2010/main" val="4225031870"/>
              </p:ext>
            </p:extLst>
          </p:nvPr>
        </p:nvGraphicFramePr>
        <p:xfrm>
          <a:off x="4064001" y="1324504"/>
          <a:ext cx="7289799" cy="5533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959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B19D-AEC1-4841-92AC-3A2CDD0271A6}"/>
              </a:ext>
            </a:extLst>
          </p:cNvPr>
          <p:cNvSpPr>
            <a:spLocks noGrp="1"/>
          </p:cNvSpPr>
          <p:nvPr>
            <p:ph type="title"/>
          </p:nvPr>
        </p:nvSpPr>
        <p:spPr/>
        <p:txBody>
          <a:bodyPr/>
          <a:lstStyle/>
          <a:p>
            <a:r>
              <a:rPr lang="en-US" dirty="0"/>
              <a:t>Micro Purchases</a:t>
            </a:r>
          </a:p>
        </p:txBody>
      </p:sp>
      <p:sp>
        <p:nvSpPr>
          <p:cNvPr id="3" name="Slide Number Placeholder 2">
            <a:extLst>
              <a:ext uri="{FF2B5EF4-FFF2-40B4-BE49-F238E27FC236}">
                <a16:creationId xmlns:a16="http://schemas.microsoft.com/office/drawing/2014/main" id="{340FED43-6C15-439A-9C49-99BA925A827F}"/>
              </a:ext>
            </a:extLst>
          </p:cNvPr>
          <p:cNvSpPr>
            <a:spLocks noGrp="1"/>
          </p:cNvSpPr>
          <p:nvPr>
            <p:ph type="sldNum" sz="quarter" idx="12"/>
          </p:nvPr>
        </p:nvSpPr>
        <p:spPr/>
        <p:txBody>
          <a:bodyPr/>
          <a:lstStyle/>
          <a:p>
            <a:fld id="{B212C38A-D241-7041-9EFC-6446870ABFAA}" type="slidenum">
              <a:rPr lang="en-US" smtClean="0"/>
              <a:t>18</a:t>
            </a:fld>
            <a:endParaRPr lang="en-US" dirty="0"/>
          </a:p>
        </p:txBody>
      </p:sp>
      <p:sp>
        <p:nvSpPr>
          <p:cNvPr id="4" name="Content Placeholder 3">
            <a:extLst>
              <a:ext uri="{FF2B5EF4-FFF2-40B4-BE49-F238E27FC236}">
                <a16:creationId xmlns:a16="http://schemas.microsoft.com/office/drawing/2014/main" id="{53A71906-A1D0-40B8-BA0C-A216F477E55C}"/>
              </a:ext>
            </a:extLst>
          </p:cNvPr>
          <p:cNvSpPr>
            <a:spLocks noGrp="1"/>
          </p:cNvSpPr>
          <p:nvPr>
            <p:ph idx="1"/>
          </p:nvPr>
        </p:nvSpPr>
        <p:spPr/>
        <p:txBody>
          <a:bodyPr>
            <a:normAutofit/>
          </a:bodyPr>
          <a:lstStyle/>
          <a:p>
            <a:r>
              <a:rPr lang="en-US" dirty="0"/>
              <a:t>Purchases designated with an entity's threshold based on an entity’s risk tolerance</a:t>
            </a:r>
          </a:p>
          <a:p>
            <a:r>
              <a:rPr lang="en-US" dirty="0"/>
              <a:t>If a Grantee does have other federal awards other than the grant with DOA, a non-federal entity can self-certify a micro-purchase threshold up to $50,000 if it meets qualifications as a low-risk auditee or performs an internal risk assessment to identify, mitigate, and manage financial risks</a:t>
            </a:r>
          </a:p>
          <a:p>
            <a:endParaRPr lang="en-US" dirty="0"/>
          </a:p>
        </p:txBody>
      </p:sp>
      <p:pic>
        <p:nvPicPr>
          <p:cNvPr id="5" name="Picture 4">
            <a:extLst>
              <a:ext uri="{FF2B5EF4-FFF2-40B4-BE49-F238E27FC236}">
                <a16:creationId xmlns:a16="http://schemas.microsoft.com/office/drawing/2014/main" id="{0FA33C2E-8083-424B-AA0C-E2BE1FEC618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791227" y="532892"/>
            <a:ext cx="509017" cy="509017"/>
          </a:xfrm>
          <a:prstGeom prst="rect">
            <a:avLst/>
          </a:prstGeom>
        </p:spPr>
      </p:pic>
    </p:spTree>
    <p:extLst>
      <p:ext uri="{BB962C8B-B14F-4D97-AF65-F5344CB8AC3E}">
        <p14:creationId xmlns:p14="http://schemas.microsoft.com/office/powerpoint/2010/main" val="388035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B2EC-9531-4C7A-A99C-A0DB848DF1F6}"/>
              </a:ext>
            </a:extLst>
          </p:cNvPr>
          <p:cNvSpPr>
            <a:spLocks noGrp="1"/>
          </p:cNvSpPr>
          <p:nvPr>
            <p:ph type="title"/>
          </p:nvPr>
        </p:nvSpPr>
        <p:spPr/>
        <p:txBody>
          <a:bodyPr/>
          <a:lstStyle/>
          <a:p>
            <a:r>
              <a:rPr lang="en-US" dirty="0"/>
              <a:t>Small Purchases</a:t>
            </a:r>
          </a:p>
        </p:txBody>
      </p:sp>
      <p:sp>
        <p:nvSpPr>
          <p:cNvPr id="3" name="Slide Number Placeholder 2">
            <a:extLst>
              <a:ext uri="{FF2B5EF4-FFF2-40B4-BE49-F238E27FC236}">
                <a16:creationId xmlns:a16="http://schemas.microsoft.com/office/drawing/2014/main" id="{B1836B96-4033-4125-8C19-F42686A1FB74}"/>
              </a:ext>
            </a:extLst>
          </p:cNvPr>
          <p:cNvSpPr>
            <a:spLocks noGrp="1"/>
          </p:cNvSpPr>
          <p:nvPr>
            <p:ph type="sldNum" sz="quarter" idx="12"/>
          </p:nvPr>
        </p:nvSpPr>
        <p:spPr/>
        <p:txBody>
          <a:bodyPr/>
          <a:lstStyle/>
          <a:p>
            <a:fld id="{B212C38A-D241-7041-9EFC-6446870ABFAA}" type="slidenum">
              <a:rPr lang="en-US" smtClean="0"/>
              <a:t>19</a:t>
            </a:fld>
            <a:endParaRPr lang="en-US" dirty="0"/>
          </a:p>
        </p:txBody>
      </p:sp>
      <p:sp>
        <p:nvSpPr>
          <p:cNvPr id="4" name="Content Placeholder 3">
            <a:extLst>
              <a:ext uri="{FF2B5EF4-FFF2-40B4-BE49-F238E27FC236}">
                <a16:creationId xmlns:a16="http://schemas.microsoft.com/office/drawing/2014/main" id="{FCD25355-4795-45AB-99FB-6124AC117D29}"/>
              </a:ext>
            </a:extLst>
          </p:cNvPr>
          <p:cNvSpPr>
            <a:spLocks noGrp="1"/>
          </p:cNvSpPr>
          <p:nvPr>
            <p:ph idx="1"/>
          </p:nvPr>
        </p:nvSpPr>
        <p:spPr/>
        <p:txBody>
          <a:bodyPr>
            <a:normAutofit/>
          </a:bodyPr>
          <a:lstStyle/>
          <a:p>
            <a:r>
              <a:rPr lang="en-US" dirty="0"/>
              <a:t>Designate a small purchasing threshold for your entity</a:t>
            </a:r>
          </a:p>
          <a:p>
            <a:r>
              <a:rPr lang="en-US" dirty="0"/>
              <a:t>Recipients should retain quotes or publicized prices </a:t>
            </a:r>
          </a:p>
          <a:p>
            <a:r>
              <a:rPr lang="en-US" dirty="0"/>
              <a:t>Retain quotes, prices, and files that document why a specific vendor was chosen</a:t>
            </a:r>
          </a:p>
        </p:txBody>
      </p:sp>
      <p:pic>
        <p:nvPicPr>
          <p:cNvPr id="5" name="Picture 4">
            <a:extLst>
              <a:ext uri="{FF2B5EF4-FFF2-40B4-BE49-F238E27FC236}">
                <a16:creationId xmlns:a16="http://schemas.microsoft.com/office/drawing/2014/main" id="{041D8579-8965-4836-99B6-5EA83A02030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707337" y="532892"/>
            <a:ext cx="509017" cy="509017"/>
          </a:xfrm>
          <a:prstGeom prst="rect">
            <a:avLst/>
          </a:prstGeom>
        </p:spPr>
      </p:pic>
    </p:spTree>
    <p:extLst>
      <p:ext uri="{BB962C8B-B14F-4D97-AF65-F5344CB8AC3E}">
        <p14:creationId xmlns:p14="http://schemas.microsoft.com/office/powerpoint/2010/main" val="4206881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8629DA-2697-4F64-B563-56D732416677}"/>
              </a:ext>
            </a:extLst>
          </p:cNvPr>
          <p:cNvSpPr>
            <a:spLocks noGrp="1"/>
          </p:cNvSpPr>
          <p:nvPr>
            <p:ph type="title"/>
          </p:nvPr>
        </p:nvSpPr>
        <p:spPr>
          <a:ln>
            <a:solidFill>
              <a:schemeClr val="tx2"/>
            </a:solidFill>
          </a:ln>
        </p:spPr>
        <p:txBody>
          <a:bodyPr/>
          <a:lstStyle/>
          <a:p>
            <a:r>
              <a:rPr lang="en-US" dirty="0"/>
              <a:t>Presenters</a:t>
            </a:r>
          </a:p>
        </p:txBody>
      </p:sp>
      <p:sp>
        <p:nvSpPr>
          <p:cNvPr id="9" name="Text Placeholder 8">
            <a:extLst>
              <a:ext uri="{FF2B5EF4-FFF2-40B4-BE49-F238E27FC236}">
                <a16:creationId xmlns:a16="http://schemas.microsoft.com/office/drawing/2014/main" id="{B142ECC0-2758-487B-A875-96ADD432C077}"/>
              </a:ext>
            </a:extLst>
          </p:cNvPr>
          <p:cNvSpPr>
            <a:spLocks noGrp="1"/>
          </p:cNvSpPr>
          <p:nvPr>
            <p:ph type="body" sz="quarter" idx="14"/>
          </p:nvPr>
        </p:nvSpPr>
        <p:spPr>
          <a:xfrm>
            <a:off x="2208212" y="1820921"/>
            <a:ext cx="4040190" cy="365126"/>
          </a:xfrm>
        </p:spPr>
        <p:txBody>
          <a:bodyPr/>
          <a:lstStyle/>
          <a:p>
            <a:r>
              <a:rPr lang="en-US" dirty="0"/>
              <a:t>Darshana Shyamsunder</a:t>
            </a:r>
          </a:p>
        </p:txBody>
      </p:sp>
      <p:sp>
        <p:nvSpPr>
          <p:cNvPr id="11" name="Text Placeholder 10">
            <a:extLst>
              <a:ext uri="{FF2B5EF4-FFF2-40B4-BE49-F238E27FC236}">
                <a16:creationId xmlns:a16="http://schemas.microsoft.com/office/drawing/2014/main" id="{B54A4DEB-8809-4FC7-A860-08F45504D748}"/>
              </a:ext>
            </a:extLst>
          </p:cNvPr>
          <p:cNvSpPr>
            <a:spLocks noGrp="1"/>
          </p:cNvSpPr>
          <p:nvPr>
            <p:ph type="body" sz="quarter" idx="20"/>
          </p:nvPr>
        </p:nvSpPr>
        <p:spPr>
          <a:xfrm>
            <a:off x="2289173" y="2327741"/>
            <a:ext cx="3735388" cy="678971"/>
          </a:xfrm>
        </p:spPr>
        <p:txBody>
          <a:bodyPr>
            <a:normAutofit/>
          </a:bodyPr>
          <a:lstStyle/>
          <a:p>
            <a:r>
              <a:rPr lang="en-US" sz="1700" dirty="0"/>
              <a:t>Managing Consultant, National Grants Management Services</a:t>
            </a:r>
          </a:p>
        </p:txBody>
      </p:sp>
      <p:sp>
        <p:nvSpPr>
          <p:cNvPr id="12" name="Text Placeholder 11">
            <a:extLst>
              <a:ext uri="{FF2B5EF4-FFF2-40B4-BE49-F238E27FC236}">
                <a16:creationId xmlns:a16="http://schemas.microsoft.com/office/drawing/2014/main" id="{CE67664C-B8F7-4EE1-AC71-5954711CA96C}"/>
              </a:ext>
            </a:extLst>
          </p:cNvPr>
          <p:cNvSpPr>
            <a:spLocks noGrp="1"/>
          </p:cNvSpPr>
          <p:nvPr>
            <p:ph type="body" sz="quarter" idx="30"/>
          </p:nvPr>
        </p:nvSpPr>
        <p:spPr/>
        <p:txBody>
          <a:bodyPr/>
          <a:lstStyle/>
          <a:p>
            <a:r>
              <a:rPr lang="en-US" dirty="0"/>
              <a:t>Leslie Seaborn</a:t>
            </a:r>
          </a:p>
        </p:txBody>
      </p:sp>
      <p:sp>
        <p:nvSpPr>
          <p:cNvPr id="13" name="Text Placeholder 12">
            <a:extLst>
              <a:ext uri="{FF2B5EF4-FFF2-40B4-BE49-F238E27FC236}">
                <a16:creationId xmlns:a16="http://schemas.microsoft.com/office/drawing/2014/main" id="{C3CC0980-5BED-4BA8-A287-BEDD39F22839}"/>
              </a:ext>
            </a:extLst>
          </p:cNvPr>
          <p:cNvSpPr>
            <a:spLocks noGrp="1"/>
          </p:cNvSpPr>
          <p:nvPr>
            <p:ph type="body" sz="quarter" idx="31"/>
          </p:nvPr>
        </p:nvSpPr>
        <p:spPr>
          <a:xfrm>
            <a:off x="8112185" y="2327741"/>
            <a:ext cx="3735388" cy="768096"/>
          </a:xfrm>
        </p:spPr>
        <p:txBody>
          <a:bodyPr>
            <a:noAutofit/>
          </a:bodyPr>
          <a:lstStyle/>
          <a:p>
            <a:pPr>
              <a:lnSpc>
                <a:spcPct val="90000"/>
              </a:lnSpc>
            </a:pPr>
            <a:r>
              <a:rPr lang="en-US" sz="1700" dirty="0"/>
              <a:t>Managing Consultant, National Grants Management Services</a:t>
            </a:r>
          </a:p>
        </p:txBody>
      </p:sp>
      <p:sp>
        <p:nvSpPr>
          <p:cNvPr id="3" name="Slide Number Placeholder 2">
            <a:extLst>
              <a:ext uri="{FF2B5EF4-FFF2-40B4-BE49-F238E27FC236}">
                <a16:creationId xmlns:a16="http://schemas.microsoft.com/office/drawing/2014/main" id="{B0B77192-DAC6-46C0-9B5F-E99ED91A08F8}"/>
              </a:ext>
            </a:extLst>
          </p:cNvPr>
          <p:cNvSpPr>
            <a:spLocks noGrp="1"/>
          </p:cNvSpPr>
          <p:nvPr>
            <p:ph type="sldNum" sz="quarter" idx="12"/>
          </p:nvPr>
        </p:nvSpPr>
        <p:spPr>
          <a:xfrm>
            <a:off x="8128060" y="6299200"/>
            <a:ext cx="2011392" cy="365125"/>
          </a:xfrm>
        </p:spPr>
        <p:txBody>
          <a:bodyPr/>
          <a:lstStyle/>
          <a:p>
            <a:fld id="{FF61BBD8-984F-4BBB-B5A7-40B9B7753958}" type="slidenum">
              <a:rPr lang="en-US" smtClean="0"/>
              <a:pPr/>
              <a:t>2</a:t>
            </a:fld>
            <a:endParaRPr lang="en-US" dirty="0"/>
          </a:p>
        </p:txBody>
      </p:sp>
      <p:pic>
        <p:nvPicPr>
          <p:cNvPr id="14" name="Picture 13" descr="Icon&#10;&#10;Description automatically generated">
            <a:extLst>
              <a:ext uri="{FF2B5EF4-FFF2-40B4-BE49-F238E27FC236}">
                <a16:creationId xmlns:a16="http://schemas.microsoft.com/office/drawing/2014/main" id="{194163EF-8309-4CB0-90F1-3F1AC0655C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8859" y="523081"/>
            <a:ext cx="509017" cy="509017"/>
          </a:xfrm>
          <a:prstGeom prst="rect">
            <a:avLst/>
          </a:prstGeom>
        </p:spPr>
      </p:pic>
      <p:pic>
        <p:nvPicPr>
          <p:cNvPr id="4" name="Picture 3" descr="A person and person posing for a picture&#10;&#10;Description automatically generated with low confidence">
            <a:extLst>
              <a:ext uri="{FF2B5EF4-FFF2-40B4-BE49-F238E27FC236}">
                <a16:creationId xmlns:a16="http://schemas.microsoft.com/office/drawing/2014/main" id="{B13B8E1D-9F53-4C1D-B57D-FDDB73EA8CF5}"/>
              </a:ext>
            </a:extLst>
          </p:cNvPr>
          <p:cNvPicPr>
            <a:picLocks noChangeAspect="1"/>
          </p:cNvPicPr>
          <p:nvPr/>
        </p:nvPicPr>
        <p:blipFill rotWithShape="1">
          <a:blip r:embed="rId4">
            <a:extLst>
              <a:ext uri="{28A0092B-C50C-407E-A947-70E740481C1C}">
                <a14:useLocalDpi xmlns:a14="http://schemas.microsoft.com/office/drawing/2010/main" val="0"/>
              </a:ext>
            </a:extLst>
          </a:blip>
          <a:srcRect t="9361" r="11030"/>
          <a:stretch/>
        </p:blipFill>
        <p:spPr>
          <a:xfrm rot="16200000">
            <a:off x="6373136" y="2091682"/>
            <a:ext cx="1612791" cy="1095376"/>
          </a:xfrm>
          <a:prstGeom prst="rect">
            <a:avLst/>
          </a:prstGeom>
        </p:spPr>
      </p:pic>
      <p:pic>
        <p:nvPicPr>
          <p:cNvPr id="15" name="Picture 14">
            <a:extLst>
              <a:ext uri="{FF2B5EF4-FFF2-40B4-BE49-F238E27FC236}">
                <a16:creationId xmlns:a16="http://schemas.microsoft.com/office/drawing/2014/main" id="{11C3ABDF-06EC-4094-9E88-D06C915BA191}"/>
              </a:ext>
            </a:extLst>
          </p:cNvPr>
          <p:cNvPicPr>
            <a:picLocks noChangeAspect="1"/>
          </p:cNvPicPr>
          <p:nvPr/>
        </p:nvPicPr>
        <p:blipFill>
          <a:blip r:embed="rId5"/>
          <a:stretch>
            <a:fillRect/>
          </a:stretch>
        </p:blipFill>
        <p:spPr>
          <a:xfrm>
            <a:off x="633000" y="1832974"/>
            <a:ext cx="1383226" cy="1596026"/>
          </a:xfrm>
          <a:prstGeom prst="rect">
            <a:avLst/>
          </a:prstGeom>
        </p:spPr>
      </p:pic>
    </p:spTree>
    <p:extLst>
      <p:ext uri="{BB962C8B-B14F-4D97-AF65-F5344CB8AC3E}">
        <p14:creationId xmlns:p14="http://schemas.microsoft.com/office/powerpoint/2010/main" val="551724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916025-F9D3-CE84-A78C-29A4CF2B4781}"/>
              </a:ext>
            </a:extLst>
          </p:cNvPr>
          <p:cNvSpPr>
            <a:spLocks noGrp="1"/>
          </p:cNvSpPr>
          <p:nvPr>
            <p:ph type="title"/>
          </p:nvPr>
        </p:nvSpPr>
        <p:spPr/>
        <p:txBody>
          <a:bodyPr>
            <a:normAutofit fontScale="90000"/>
          </a:bodyPr>
          <a:lstStyle/>
          <a:p>
            <a:r>
              <a:rPr lang="en-US" dirty="0"/>
              <a:t>Sealed Bids</a:t>
            </a:r>
          </a:p>
        </p:txBody>
      </p:sp>
      <p:sp>
        <p:nvSpPr>
          <p:cNvPr id="3" name="Slide Number Placeholder 2">
            <a:extLst>
              <a:ext uri="{FF2B5EF4-FFF2-40B4-BE49-F238E27FC236}">
                <a16:creationId xmlns:a16="http://schemas.microsoft.com/office/drawing/2014/main" id="{F5267654-5FDE-2643-DDE8-66061FEB90E8}"/>
              </a:ext>
            </a:extLst>
          </p:cNvPr>
          <p:cNvSpPr>
            <a:spLocks noGrp="1"/>
          </p:cNvSpPr>
          <p:nvPr>
            <p:ph type="sldNum" sz="quarter" idx="12"/>
          </p:nvPr>
        </p:nvSpPr>
        <p:spPr/>
        <p:txBody>
          <a:bodyPr/>
          <a:lstStyle/>
          <a:p>
            <a:fld id="{B212C38A-D241-7041-9EFC-6446870ABFAA}" type="slidenum">
              <a:rPr lang="en-US" smtClean="0"/>
              <a:pPr/>
              <a:t>20</a:t>
            </a:fld>
            <a:endParaRPr lang="en-US" dirty="0"/>
          </a:p>
        </p:txBody>
      </p:sp>
      <p:sp>
        <p:nvSpPr>
          <p:cNvPr id="7" name="Content Placeholder 6">
            <a:extLst>
              <a:ext uri="{FF2B5EF4-FFF2-40B4-BE49-F238E27FC236}">
                <a16:creationId xmlns:a16="http://schemas.microsoft.com/office/drawing/2014/main" id="{5D2B84E6-F675-7816-2958-55EDD0E5EA92}"/>
              </a:ext>
            </a:extLst>
          </p:cNvPr>
          <p:cNvSpPr>
            <a:spLocks noGrp="1"/>
          </p:cNvSpPr>
          <p:nvPr>
            <p:ph idx="1"/>
          </p:nvPr>
        </p:nvSpPr>
        <p:spPr/>
        <p:txBody>
          <a:bodyPr vert="horz" lIns="0" tIns="45720" rIns="0" bIns="45720" rtlCol="0" anchor="t">
            <a:normAutofit fontScale="92500" lnSpcReduction="20000"/>
          </a:bodyPr>
          <a:lstStyle/>
          <a:p>
            <a:pPr lvl="1">
              <a:buFont typeface="Wingdings" panose="05000000000000000000" pitchFamily="2" charset="2"/>
              <a:buChar char="§"/>
            </a:pPr>
            <a:r>
              <a:rPr lang="en-US" dirty="0">
                <a:latin typeface="Arial"/>
                <a:cs typeface="Arial"/>
              </a:rPr>
              <a:t>Used to procure fixed price contracts and is the preferred method for procuring construction </a:t>
            </a:r>
            <a:endParaRPr lang="en-US" dirty="0"/>
          </a:p>
          <a:p>
            <a:pPr lvl="1">
              <a:buFont typeface="Wingdings" panose="05000000000000000000" pitchFamily="2" charset="2"/>
              <a:buChar char="§"/>
            </a:pPr>
            <a:r>
              <a:rPr lang="en-US" dirty="0">
                <a:latin typeface="Arial"/>
                <a:cs typeface="Arial"/>
              </a:rPr>
              <a:t>Sealed bids include publicly soliciting and receiving multiple bids from an adequate number of sources</a:t>
            </a:r>
          </a:p>
          <a:p>
            <a:pPr lvl="1">
              <a:buFont typeface="Wingdings" panose="05000000000000000000" pitchFamily="2" charset="2"/>
              <a:buChar char="§"/>
            </a:pPr>
            <a:r>
              <a:rPr lang="en-US" dirty="0">
                <a:latin typeface="Arial"/>
                <a:cs typeface="Arial"/>
              </a:rPr>
              <a:t>Under Federal guidance, at least two qualified bids must be received</a:t>
            </a:r>
          </a:p>
          <a:p>
            <a:pPr lvl="1">
              <a:buFont typeface="Wingdings" panose="05000000000000000000" pitchFamily="2" charset="2"/>
              <a:buChar char="§"/>
            </a:pPr>
            <a:r>
              <a:rPr lang="en-US" dirty="0">
                <a:latin typeface="Arial"/>
                <a:cs typeface="Arial"/>
              </a:rPr>
              <a:t>Under Federal Guidance, the lowest responsive bidder </a:t>
            </a:r>
            <a:r>
              <a:rPr lang="en-US" u="sng" dirty="0">
                <a:latin typeface="Arial"/>
                <a:cs typeface="Arial"/>
              </a:rPr>
              <a:t>who meets the criteria </a:t>
            </a:r>
            <a:r>
              <a:rPr lang="en-US" dirty="0">
                <a:latin typeface="Arial"/>
                <a:cs typeface="Arial"/>
              </a:rPr>
              <a:t>outlined by the non-federal entity should be awarded the contract. However, this doesn’t have to be the case within your written procurement policy.</a:t>
            </a:r>
          </a:p>
          <a:p>
            <a:pPr lvl="1">
              <a:buFont typeface="Wingdings" panose="05000000000000000000" pitchFamily="2" charset="2"/>
              <a:buChar char="§"/>
            </a:pPr>
            <a:r>
              <a:rPr lang="en-US" dirty="0">
                <a:latin typeface="Arial"/>
                <a:cs typeface="Arial"/>
              </a:rPr>
              <a:t>Price is an important factor but quality and ability to deliver the goods and services should be of highest importance in an entity’s review of sealed bids</a:t>
            </a:r>
            <a:endParaRPr lang="en-US" dirty="0"/>
          </a:p>
          <a:p>
            <a:endParaRPr lang="en-US" dirty="0"/>
          </a:p>
        </p:txBody>
      </p:sp>
      <p:pic>
        <p:nvPicPr>
          <p:cNvPr id="5" name="Picture 4" descr="Icon&#10;&#10;Description automatically generated">
            <a:extLst>
              <a:ext uri="{FF2B5EF4-FFF2-40B4-BE49-F238E27FC236}">
                <a16:creationId xmlns:a16="http://schemas.microsoft.com/office/drawing/2014/main" id="{BC0CB8D4-6A5E-4C1D-AFC1-225CA15F7E1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20467" y="374232"/>
            <a:ext cx="509017" cy="509017"/>
          </a:xfrm>
          <a:prstGeom prst="rect">
            <a:avLst/>
          </a:prstGeom>
        </p:spPr>
      </p:pic>
    </p:spTree>
    <p:extLst>
      <p:ext uri="{BB962C8B-B14F-4D97-AF65-F5344CB8AC3E}">
        <p14:creationId xmlns:p14="http://schemas.microsoft.com/office/powerpoint/2010/main" val="49156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EC2A6-D08D-4B95-B4A2-C4F82DAD0D0D}"/>
              </a:ext>
            </a:extLst>
          </p:cNvPr>
          <p:cNvSpPr>
            <a:spLocks noGrp="1"/>
          </p:cNvSpPr>
          <p:nvPr>
            <p:ph type="title"/>
          </p:nvPr>
        </p:nvSpPr>
        <p:spPr/>
        <p:txBody>
          <a:bodyPr>
            <a:normAutofit fontScale="90000"/>
          </a:bodyPr>
          <a:lstStyle/>
          <a:p>
            <a:r>
              <a:rPr lang="en-US" dirty="0"/>
              <a:t>Competitive Proposals</a:t>
            </a:r>
          </a:p>
        </p:txBody>
      </p:sp>
      <p:sp>
        <p:nvSpPr>
          <p:cNvPr id="3" name="Slide Number Placeholder 2">
            <a:extLst>
              <a:ext uri="{FF2B5EF4-FFF2-40B4-BE49-F238E27FC236}">
                <a16:creationId xmlns:a16="http://schemas.microsoft.com/office/drawing/2014/main" id="{EC9B5582-40DB-498B-B724-37E274CA7AE4}"/>
              </a:ext>
            </a:extLst>
          </p:cNvPr>
          <p:cNvSpPr>
            <a:spLocks noGrp="1"/>
          </p:cNvSpPr>
          <p:nvPr>
            <p:ph type="sldNum" sz="quarter" idx="12"/>
          </p:nvPr>
        </p:nvSpPr>
        <p:spPr/>
        <p:txBody>
          <a:bodyPr/>
          <a:lstStyle/>
          <a:p>
            <a:fld id="{B212C38A-D241-7041-9EFC-6446870ABFAA}" type="slidenum">
              <a:rPr lang="en-US" smtClean="0"/>
              <a:t>21</a:t>
            </a:fld>
            <a:endParaRPr lang="en-US" dirty="0"/>
          </a:p>
        </p:txBody>
      </p:sp>
      <p:sp>
        <p:nvSpPr>
          <p:cNvPr id="4" name="Content Placeholder 3">
            <a:extLst>
              <a:ext uri="{FF2B5EF4-FFF2-40B4-BE49-F238E27FC236}">
                <a16:creationId xmlns:a16="http://schemas.microsoft.com/office/drawing/2014/main" id="{0F82AA32-65A3-4029-8154-07D20BC93D57}"/>
              </a:ext>
            </a:extLst>
          </p:cNvPr>
          <p:cNvSpPr>
            <a:spLocks noGrp="1"/>
          </p:cNvSpPr>
          <p:nvPr>
            <p:ph idx="1"/>
          </p:nvPr>
        </p:nvSpPr>
        <p:spPr>
          <a:xfrm>
            <a:off x="477520" y="1253331"/>
            <a:ext cx="11236959" cy="4882426"/>
          </a:xfrm>
        </p:spPr>
        <p:txBody>
          <a:bodyPr>
            <a:normAutofit fontScale="92500" lnSpcReduction="10000"/>
          </a:bodyPr>
          <a:lstStyle/>
          <a:p>
            <a:pPr lvl="1">
              <a:buFont typeface="Wingdings" panose="05000000000000000000" pitchFamily="2" charset="2"/>
              <a:buChar char="§"/>
            </a:pPr>
            <a:r>
              <a:rPr lang="en-US" dirty="0"/>
              <a:t>Competitive proposals should be made available to the public and include criteria, requirements, and evaluation criteria</a:t>
            </a:r>
          </a:p>
          <a:p>
            <a:pPr lvl="1">
              <a:buFont typeface="Wingdings" panose="05000000000000000000" pitchFamily="2" charset="2"/>
              <a:buChar char="§"/>
            </a:pPr>
            <a:r>
              <a:rPr lang="en-US" dirty="0"/>
              <a:t>Under Uniform Guidance, requests for proposals must be publicized and identify evaluation factors and their relative importance </a:t>
            </a:r>
          </a:p>
          <a:p>
            <a:pPr lvl="1">
              <a:buFont typeface="Wingdings" panose="05000000000000000000" pitchFamily="2" charset="2"/>
              <a:buChar char="§"/>
            </a:pPr>
            <a:r>
              <a:rPr lang="en-US" dirty="0"/>
              <a:t>Under Uniform Guidance, competitive proposals are used when either a fixed price or cost-reimbursement type contract is awarded</a:t>
            </a:r>
          </a:p>
          <a:p>
            <a:pPr lvl="1">
              <a:buFont typeface="Wingdings" panose="05000000000000000000" pitchFamily="2" charset="2"/>
              <a:buChar char="§"/>
            </a:pPr>
            <a:r>
              <a:rPr lang="en-US" dirty="0"/>
              <a:t>Entities should have a written policy for conducting technical evaluations of proposals and selecting the recipient; this is also a requirement under Uniform Guidance</a:t>
            </a:r>
          </a:p>
          <a:p>
            <a:pPr lvl="1">
              <a:buFont typeface="Wingdings" panose="05000000000000000000" pitchFamily="2" charset="2"/>
              <a:buChar char="§"/>
            </a:pPr>
            <a:r>
              <a:rPr lang="en-US" dirty="0"/>
              <a:t>Price and other factors are considered, and the most advantageous proposal will be awarded</a:t>
            </a:r>
          </a:p>
          <a:p>
            <a:endParaRPr lang="en-US" dirty="0"/>
          </a:p>
        </p:txBody>
      </p:sp>
    </p:spTree>
    <p:extLst>
      <p:ext uri="{BB962C8B-B14F-4D97-AF65-F5344CB8AC3E}">
        <p14:creationId xmlns:p14="http://schemas.microsoft.com/office/powerpoint/2010/main" val="2003082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1E687-CF11-42A4-8B24-CE27EEC96318}"/>
              </a:ext>
            </a:extLst>
          </p:cNvPr>
          <p:cNvSpPr>
            <a:spLocks noGrp="1"/>
          </p:cNvSpPr>
          <p:nvPr>
            <p:ph type="title"/>
          </p:nvPr>
        </p:nvSpPr>
        <p:spPr/>
        <p:txBody>
          <a:bodyPr/>
          <a:lstStyle/>
          <a:p>
            <a:r>
              <a:rPr lang="en-US" dirty="0"/>
              <a:t>Non-Competitive Procurement</a:t>
            </a:r>
          </a:p>
        </p:txBody>
      </p:sp>
      <p:sp>
        <p:nvSpPr>
          <p:cNvPr id="3" name="Slide Number Placeholder 2">
            <a:extLst>
              <a:ext uri="{FF2B5EF4-FFF2-40B4-BE49-F238E27FC236}">
                <a16:creationId xmlns:a16="http://schemas.microsoft.com/office/drawing/2014/main" id="{E7921C4C-997E-4637-97BC-32FB8BD01FEB}"/>
              </a:ext>
            </a:extLst>
          </p:cNvPr>
          <p:cNvSpPr>
            <a:spLocks noGrp="1"/>
          </p:cNvSpPr>
          <p:nvPr>
            <p:ph type="sldNum" sz="quarter" idx="12"/>
          </p:nvPr>
        </p:nvSpPr>
        <p:spPr/>
        <p:txBody>
          <a:bodyPr/>
          <a:lstStyle/>
          <a:p>
            <a:fld id="{B212C38A-D241-7041-9EFC-6446870ABFAA}" type="slidenum">
              <a:rPr lang="en-US" smtClean="0"/>
              <a:t>22</a:t>
            </a:fld>
            <a:endParaRPr lang="en-US" dirty="0"/>
          </a:p>
        </p:txBody>
      </p:sp>
      <p:sp>
        <p:nvSpPr>
          <p:cNvPr id="4" name="Content Placeholder 3">
            <a:extLst>
              <a:ext uri="{FF2B5EF4-FFF2-40B4-BE49-F238E27FC236}">
                <a16:creationId xmlns:a16="http://schemas.microsoft.com/office/drawing/2014/main" id="{9A894111-D309-4259-9313-16175ACAEC41}"/>
              </a:ext>
            </a:extLst>
          </p:cNvPr>
          <p:cNvSpPr>
            <a:spLocks noGrp="1"/>
          </p:cNvSpPr>
          <p:nvPr>
            <p:ph idx="1"/>
          </p:nvPr>
        </p:nvSpPr>
        <p:spPr/>
        <p:txBody>
          <a:bodyPr>
            <a:normAutofit fontScale="85000" lnSpcReduction="20000"/>
          </a:bodyPr>
          <a:lstStyle/>
          <a:p>
            <a:r>
              <a:rPr lang="en-US" dirty="0"/>
              <a:t>An entity can write within their procurement policies the parameters around choosing to not put something out for competitive procurement. Best practice would be to document parameters for this decision being made within an entity's procedures.</a:t>
            </a:r>
          </a:p>
          <a:p>
            <a:r>
              <a:rPr lang="en-US" dirty="0"/>
              <a:t>Under Uniform Guidance, this procurement method can be used if the following criteria are met:</a:t>
            </a:r>
          </a:p>
          <a:p>
            <a:pPr lvl="1"/>
            <a:r>
              <a:rPr lang="en-US" dirty="0"/>
              <a:t>Under the federal micro-purchase threshold</a:t>
            </a:r>
          </a:p>
          <a:p>
            <a:pPr lvl="1"/>
            <a:r>
              <a:rPr lang="en-US" dirty="0"/>
              <a:t>Sole/single source</a:t>
            </a:r>
          </a:p>
          <a:p>
            <a:pPr lvl="1"/>
            <a:r>
              <a:rPr lang="en-US" dirty="0"/>
              <a:t>Public exigency or emergency</a:t>
            </a:r>
          </a:p>
          <a:p>
            <a:pPr lvl="1"/>
            <a:r>
              <a:rPr lang="en-US" dirty="0"/>
              <a:t>Permission from the awarding agency</a:t>
            </a:r>
          </a:p>
          <a:p>
            <a:pPr lvl="1"/>
            <a:r>
              <a:rPr lang="en-US" dirty="0"/>
              <a:t>Solicitation from multiple sources fail</a:t>
            </a:r>
          </a:p>
          <a:p>
            <a:endParaRPr lang="en-US" dirty="0"/>
          </a:p>
        </p:txBody>
      </p:sp>
    </p:spTree>
    <p:extLst>
      <p:ext uri="{BB962C8B-B14F-4D97-AF65-F5344CB8AC3E}">
        <p14:creationId xmlns:p14="http://schemas.microsoft.com/office/powerpoint/2010/main" val="1391784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4D3D-B9D2-0125-1FCF-2D023CDC1B2A}"/>
              </a:ext>
            </a:extLst>
          </p:cNvPr>
          <p:cNvSpPr>
            <a:spLocks noGrp="1"/>
          </p:cNvSpPr>
          <p:nvPr>
            <p:ph type="title"/>
          </p:nvPr>
        </p:nvSpPr>
        <p:spPr/>
        <p:txBody>
          <a:bodyPr/>
          <a:lstStyle/>
          <a:p>
            <a:r>
              <a:rPr lang="en-US" dirty="0"/>
              <a:t>Procurement Documentation</a:t>
            </a:r>
          </a:p>
        </p:txBody>
      </p:sp>
      <p:sp>
        <p:nvSpPr>
          <p:cNvPr id="3" name="Slide Number Placeholder 2">
            <a:extLst>
              <a:ext uri="{FF2B5EF4-FFF2-40B4-BE49-F238E27FC236}">
                <a16:creationId xmlns:a16="http://schemas.microsoft.com/office/drawing/2014/main" id="{9D03D4DA-52DF-CE8C-3FB3-CFB9D4286425}"/>
              </a:ext>
            </a:extLst>
          </p:cNvPr>
          <p:cNvSpPr>
            <a:spLocks noGrp="1"/>
          </p:cNvSpPr>
          <p:nvPr>
            <p:ph type="sldNum" sz="quarter" idx="12"/>
          </p:nvPr>
        </p:nvSpPr>
        <p:spPr/>
        <p:txBody>
          <a:bodyPr/>
          <a:lstStyle/>
          <a:p>
            <a:fld id="{B212C38A-D241-7041-9EFC-6446870ABFAA}" type="slidenum">
              <a:rPr lang="en-US" smtClean="0"/>
              <a:t>23</a:t>
            </a:fld>
            <a:endParaRPr lang="en-US" dirty="0"/>
          </a:p>
        </p:txBody>
      </p:sp>
      <p:sp>
        <p:nvSpPr>
          <p:cNvPr id="4" name="Content Placeholder 3">
            <a:extLst>
              <a:ext uri="{FF2B5EF4-FFF2-40B4-BE49-F238E27FC236}">
                <a16:creationId xmlns:a16="http://schemas.microsoft.com/office/drawing/2014/main" id="{2509CED0-C4CB-CCC1-00D4-07F0D4F26483}"/>
              </a:ext>
            </a:extLst>
          </p:cNvPr>
          <p:cNvSpPr>
            <a:spLocks noGrp="1"/>
          </p:cNvSpPr>
          <p:nvPr>
            <p:ph idx="1"/>
          </p:nvPr>
        </p:nvSpPr>
        <p:spPr/>
        <p:txBody>
          <a:bodyPr vert="horz" lIns="0" tIns="45720" rIns="0" bIns="45720" rtlCol="0" anchor="t">
            <a:normAutofit/>
          </a:bodyPr>
          <a:lstStyle/>
          <a:p>
            <a:pPr marL="571500" indent="-342900">
              <a:lnSpc>
                <a:spcPct val="90000"/>
              </a:lnSpc>
            </a:pPr>
            <a:r>
              <a:rPr lang="en-US" sz="2400" dirty="0"/>
              <a:t>Examples of procurement documentation could include:</a:t>
            </a:r>
          </a:p>
          <a:p>
            <a:pPr lvl="1">
              <a:lnSpc>
                <a:spcPct val="90000"/>
              </a:lnSpc>
            </a:pPr>
            <a:r>
              <a:rPr lang="en-US" sz="2400" dirty="0"/>
              <a:t>Price quotes</a:t>
            </a:r>
          </a:p>
          <a:p>
            <a:pPr lvl="1">
              <a:lnSpc>
                <a:spcPct val="90000"/>
              </a:lnSpc>
            </a:pPr>
            <a:r>
              <a:rPr lang="en-US" sz="2400" dirty="0"/>
              <a:t>Requests for proposal</a:t>
            </a:r>
          </a:p>
          <a:p>
            <a:pPr lvl="1">
              <a:lnSpc>
                <a:spcPct val="90000"/>
              </a:lnSpc>
            </a:pPr>
            <a:r>
              <a:rPr lang="en-US" sz="2400" dirty="0"/>
              <a:t>Solicitations/ad publication</a:t>
            </a:r>
          </a:p>
          <a:p>
            <a:pPr lvl="1">
              <a:lnSpc>
                <a:spcPct val="90000"/>
              </a:lnSpc>
            </a:pPr>
            <a:r>
              <a:rPr lang="en-US" sz="2400" dirty="0"/>
              <a:t>Bids</a:t>
            </a:r>
          </a:p>
          <a:p>
            <a:pPr lvl="1">
              <a:lnSpc>
                <a:spcPct val="90000"/>
              </a:lnSpc>
            </a:pPr>
            <a:r>
              <a:rPr lang="en-US" sz="2400" dirty="0"/>
              <a:t>Responses</a:t>
            </a:r>
          </a:p>
          <a:p>
            <a:pPr lvl="1">
              <a:lnSpc>
                <a:spcPct val="90000"/>
              </a:lnSpc>
            </a:pPr>
            <a:r>
              <a:rPr lang="en-US" sz="2400" dirty="0"/>
              <a:t>Selection criteria</a:t>
            </a:r>
          </a:p>
          <a:p>
            <a:pPr lvl="1">
              <a:lnSpc>
                <a:spcPct val="90000"/>
              </a:lnSpc>
            </a:pPr>
            <a:r>
              <a:rPr lang="en-US" sz="2400" dirty="0"/>
              <a:t>Cost or price analysis</a:t>
            </a:r>
          </a:p>
          <a:p>
            <a:endParaRPr lang="en-US" dirty="0"/>
          </a:p>
        </p:txBody>
      </p:sp>
      <p:pic>
        <p:nvPicPr>
          <p:cNvPr id="5" name="Picture 4">
            <a:extLst>
              <a:ext uri="{FF2B5EF4-FFF2-40B4-BE49-F238E27FC236}">
                <a16:creationId xmlns:a16="http://schemas.microsoft.com/office/drawing/2014/main" id="{985DB257-2051-4AB6-990B-B9E85500BA6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7569928" y="532892"/>
            <a:ext cx="509017" cy="509017"/>
          </a:xfrm>
          <a:prstGeom prst="rect">
            <a:avLst/>
          </a:prstGeom>
        </p:spPr>
      </p:pic>
    </p:spTree>
    <p:extLst>
      <p:ext uri="{BB962C8B-B14F-4D97-AF65-F5344CB8AC3E}">
        <p14:creationId xmlns:p14="http://schemas.microsoft.com/office/powerpoint/2010/main" val="2901003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9B95-0799-4D24-A12D-603CCC76AD34}"/>
              </a:ext>
            </a:extLst>
          </p:cNvPr>
          <p:cNvSpPr>
            <a:spLocks noGrp="1"/>
          </p:cNvSpPr>
          <p:nvPr>
            <p:ph type="title"/>
          </p:nvPr>
        </p:nvSpPr>
        <p:spPr/>
        <p:txBody>
          <a:bodyPr/>
          <a:lstStyle/>
          <a:p>
            <a:r>
              <a:rPr lang="en-US" dirty="0"/>
              <a:t>Affirmative Action Requirements – Wisconsin</a:t>
            </a:r>
          </a:p>
        </p:txBody>
      </p:sp>
      <p:sp>
        <p:nvSpPr>
          <p:cNvPr id="3" name="Slide Number Placeholder 2">
            <a:extLst>
              <a:ext uri="{FF2B5EF4-FFF2-40B4-BE49-F238E27FC236}">
                <a16:creationId xmlns:a16="http://schemas.microsoft.com/office/drawing/2014/main" id="{47E08DD6-E8DD-4766-AF04-2ADA581AA372}"/>
              </a:ext>
            </a:extLst>
          </p:cNvPr>
          <p:cNvSpPr>
            <a:spLocks noGrp="1"/>
          </p:cNvSpPr>
          <p:nvPr>
            <p:ph type="sldNum" sz="quarter" idx="12"/>
          </p:nvPr>
        </p:nvSpPr>
        <p:spPr/>
        <p:txBody>
          <a:bodyPr/>
          <a:lstStyle/>
          <a:p>
            <a:fld id="{B212C38A-D241-7041-9EFC-6446870ABFAA}" type="slidenum">
              <a:rPr lang="en-US" smtClean="0"/>
              <a:t>24</a:t>
            </a:fld>
            <a:endParaRPr lang="en-US" dirty="0"/>
          </a:p>
        </p:txBody>
      </p:sp>
      <p:sp>
        <p:nvSpPr>
          <p:cNvPr id="4" name="Content Placeholder 3">
            <a:extLst>
              <a:ext uri="{FF2B5EF4-FFF2-40B4-BE49-F238E27FC236}">
                <a16:creationId xmlns:a16="http://schemas.microsoft.com/office/drawing/2014/main" id="{AF157768-6FBB-46AA-A17D-ED8621C8DC86}"/>
              </a:ext>
            </a:extLst>
          </p:cNvPr>
          <p:cNvSpPr>
            <a:spLocks noGrp="1"/>
          </p:cNvSpPr>
          <p:nvPr>
            <p:ph idx="1"/>
          </p:nvPr>
        </p:nvSpPr>
        <p:spPr/>
        <p:txBody>
          <a:bodyPr/>
          <a:lstStyle/>
          <a:p>
            <a:r>
              <a:rPr lang="en-US" dirty="0"/>
              <a:t>Article 12 in the Grant Agreement outlines the affirmative steps that grantees should follow:</a:t>
            </a:r>
          </a:p>
          <a:p>
            <a:pPr lvl="1"/>
            <a:r>
              <a:rPr lang="en-US" sz="1800" b="0" i="0" u="none" strike="noStrike" baseline="0" dirty="0">
                <a:solidFill>
                  <a:srgbClr val="000000"/>
                </a:solidFill>
              </a:rPr>
              <a:t>Pursuant to 2019 Wisconsin Executive Order 1, Grantee agrees it will hire only on the basis of merit and will not discriminate against any persons performing a contract, subcontract or grant because of military or </a:t>
            </a:r>
            <a:r>
              <a:rPr lang="en-US" sz="1800" b="0" i="0" u="none" strike="noStrike" baseline="0" dirty="0"/>
              <a:t>veteran status, gender identity or expression, marital or familial status, genetic information or political affiliation. </a:t>
            </a:r>
          </a:p>
          <a:p>
            <a:pPr lvl="1"/>
            <a:r>
              <a:rPr lang="en-US" sz="1800" b="0" i="0" u="none" strike="noStrike" baseline="0" dirty="0">
                <a:solidFill>
                  <a:srgbClr val="000000"/>
                </a:solidFill>
              </a:rPr>
              <a:t>Awards estimated to be over fifty thousand dollars ($50,000) require the submission of a written affirmative action plan by the contractor unless the contractor is otherwise exempted. (</a:t>
            </a:r>
            <a:r>
              <a:rPr lang="en-US" sz="1800" b="0" i="0" u="none" strike="noStrike" baseline="0" dirty="0">
                <a:solidFill>
                  <a:srgbClr val="000000"/>
                </a:solidFill>
                <a:hlinkClick r:id="rId2"/>
              </a:rPr>
              <a:t>WI Affirmative Action Requirements</a:t>
            </a:r>
            <a:r>
              <a:rPr lang="en-US" sz="1800" b="0" i="0" u="none" strike="noStrike" baseline="0" dirty="0">
                <a:solidFill>
                  <a:srgbClr val="000000"/>
                </a:solidFill>
              </a:rPr>
              <a:t>) </a:t>
            </a:r>
            <a:endParaRPr lang="en-US" dirty="0"/>
          </a:p>
        </p:txBody>
      </p:sp>
    </p:spTree>
    <p:extLst>
      <p:ext uri="{BB962C8B-B14F-4D97-AF65-F5344CB8AC3E}">
        <p14:creationId xmlns:p14="http://schemas.microsoft.com/office/powerpoint/2010/main" val="1580375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76BB-026E-4331-91DB-C9211CAFE905}"/>
              </a:ext>
            </a:extLst>
          </p:cNvPr>
          <p:cNvSpPr>
            <a:spLocks noGrp="1"/>
          </p:cNvSpPr>
          <p:nvPr>
            <p:ph type="title"/>
          </p:nvPr>
        </p:nvSpPr>
        <p:spPr>
          <a:xfrm>
            <a:off x="477519" y="370839"/>
            <a:ext cx="11391925" cy="620395"/>
          </a:xfrm>
        </p:spPr>
        <p:txBody>
          <a:bodyPr>
            <a:normAutofit fontScale="90000"/>
          </a:bodyPr>
          <a:lstStyle/>
          <a:p>
            <a:r>
              <a:rPr lang="en-US" dirty="0"/>
              <a:t>Uniform Guidance Affirmative Steps in Procurement</a:t>
            </a:r>
          </a:p>
        </p:txBody>
      </p:sp>
      <p:sp>
        <p:nvSpPr>
          <p:cNvPr id="3" name="Slide Number Placeholder 2">
            <a:extLst>
              <a:ext uri="{FF2B5EF4-FFF2-40B4-BE49-F238E27FC236}">
                <a16:creationId xmlns:a16="http://schemas.microsoft.com/office/drawing/2014/main" id="{F9A5A227-4F46-46AD-9051-E08040AEC8FC}"/>
              </a:ext>
            </a:extLst>
          </p:cNvPr>
          <p:cNvSpPr>
            <a:spLocks noGrp="1"/>
          </p:cNvSpPr>
          <p:nvPr>
            <p:ph type="sldNum" sz="quarter" idx="12"/>
          </p:nvPr>
        </p:nvSpPr>
        <p:spPr/>
        <p:txBody>
          <a:bodyPr/>
          <a:lstStyle/>
          <a:p>
            <a:fld id="{B212C38A-D241-7041-9EFC-6446870ABFAA}" type="slidenum">
              <a:rPr lang="en-US" smtClean="0"/>
              <a:t>25</a:t>
            </a:fld>
            <a:endParaRPr lang="en-US" dirty="0"/>
          </a:p>
        </p:txBody>
      </p:sp>
      <p:sp>
        <p:nvSpPr>
          <p:cNvPr id="4" name="Content Placeholder 3">
            <a:extLst>
              <a:ext uri="{FF2B5EF4-FFF2-40B4-BE49-F238E27FC236}">
                <a16:creationId xmlns:a16="http://schemas.microsoft.com/office/drawing/2014/main" id="{EC7A096E-5D6C-4E56-8405-30EB89C11C4A}"/>
              </a:ext>
            </a:extLst>
          </p:cNvPr>
          <p:cNvSpPr>
            <a:spLocks noGrp="1"/>
          </p:cNvSpPr>
          <p:nvPr>
            <p:ph idx="1"/>
          </p:nvPr>
        </p:nvSpPr>
        <p:spPr/>
        <p:txBody>
          <a:bodyPr>
            <a:normAutofit/>
          </a:bodyPr>
          <a:lstStyle/>
          <a:p>
            <a:r>
              <a:rPr lang="en-US" dirty="0"/>
              <a:t>Uniform Guidance outlines that affirmative steps be taken so that minority, women-owned, and labor surplus area firms are used when possible</a:t>
            </a:r>
          </a:p>
          <a:p>
            <a:r>
              <a:rPr lang="en-US" dirty="0"/>
              <a:t>To comply, the non-federal entity must:</a:t>
            </a:r>
          </a:p>
          <a:p>
            <a:pPr lvl="1"/>
            <a:r>
              <a:rPr lang="en-US" dirty="0"/>
              <a:t>Place qualified small, minority, and women-owned businesses on solicitation lists and send solicitations when they are potential suitors</a:t>
            </a:r>
          </a:p>
          <a:p>
            <a:pPr lvl="1"/>
            <a:r>
              <a:rPr lang="en-US" dirty="0"/>
              <a:t>Divide requirements into tasks which increase participation with small, minority, and women-owned businesses</a:t>
            </a:r>
          </a:p>
          <a:p>
            <a:endParaRPr lang="en-US" dirty="0"/>
          </a:p>
        </p:txBody>
      </p:sp>
    </p:spTree>
    <p:extLst>
      <p:ext uri="{BB962C8B-B14F-4D97-AF65-F5344CB8AC3E}">
        <p14:creationId xmlns:p14="http://schemas.microsoft.com/office/powerpoint/2010/main" val="898305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76BB-026E-4331-91DB-C9211CAFE905}"/>
              </a:ext>
            </a:extLst>
          </p:cNvPr>
          <p:cNvSpPr>
            <a:spLocks noGrp="1"/>
          </p:cNvSpPr>
          <p:nvPr>
            <p:ph type="title"/>
          </p:nvPr>
        </p:nvSpPr>
        <p:spPr>
          <a:xfrm>
            <a:off x="477519" y="540083"/>
            <a:ext cx="11391925" cy="791411"/>
          </a:xfrm>
        </p:spPr>
        <p:txBody>
          <a:bodyPr>
            <a:normAutofit fontScale="90000"/>
          </a:bodyPr>
          <a:lstStyle/>
          <a:p>
            <a:r>
              <a:rPr lang="en-US" dirty="0"/>
              <a:t>Uniform Guidance Affirmative Steps in Procurement Continued</a:t>
            </a:r>
          </a:p>
        </p:txBody>
      </p:sp>
      <p:sp>
        <p:nvSpPr>
          <p:cNvPr id="3" name="Slide Number Placeholder 2">
            <a:extLst>
              <a:ext uri="{FF2B5EF4-FFF2-40B4-BE49-F238E27FC236}">
                <a16:creationId xmlns:a16="http://schemas.microsoft.com/office/drawing/2014/main" id="{F9A5A227-4F46-46AD-9051-E08040AEC8FC}"/>
              </a:ext>
            </a:extLst>
          </p:cNvPr>
          <p:cNvSpPr>
            <a:spLocks noGrp="1"/>
          </p:cNvSpPr>
          <p:nvPr>
            <p:ph type="sldNum" sz="quarter" idx="12"/>
          </p:nvPr>
        </p:nvSpPr>
        <p:spPr/>
        <p:txBody>
          <a:bodyPr/>
          <a:lstStyle/>
          <a:p>
            <a:fld id="{B212C38A-D241-7041-9EFC-6446870ABFAA}" type="slidenum">
              <a:rPr lang="en-US" smtClean="0"/>
              <a:t>26</a:t>
            </a:fld>
            <a:endParaRPr lang="en-US" dirty="0"/>
          </a:p>
        </p:txBody>
      </p:sp>
      <p:sp>
        <p:nvSpPr>
          <p:cNvPr id="4" name="Content Placeholder 3">
            <a:extLst>
              <a:ext uri="{FF2B5EF4-FFF2-40B4-BE49-F238E27FC236}">
                <a16:creationId xmlns:a16="http://schemas.microsoft.com/office/drawing/2014/main" id="{EC7A096E-5D6C-4E56-8405-30EB89C11C4A}"/>
              </a:ext>
            </a:extLst>
          </p:cNvPr>
          <p:cNvSpPr>
            <a:spLocks noGrp="1"/>
          </p:cNvSpPr>
          <p:nvPr>
            <p:ph idx="1"/>
          </p:nvPr>
        </p:nvSpPr>
        <p:spPr>
          <a:xfrm>
            <a:off x="477520" y="1475757"/>
            <a:ext cx="11236959" cy="4784035"/>
          </a:xfrm>
        </p:spPr>
        <p:txBody>
          <a:bodyPr>
            <a:normAutofit/>
          </a:bodyPr>
          <a:lstStyle/>
          <a:p>
            <a:r>
              <a:rPr lang="en-US" dirty="0"/>
              <a:t>To comply, the non-federal entity must:</a:t>
            </a:r>
          </a:p>
          <a:p>
            <a:pPr lvl="1"/>
            <a:r>
              <a:rPr lang="en-US" dirty="0"/>
              <a:t>Establish delivery schedules that encourage participation by small, minority, and women-owned businesses</a:t>
            </a:r>
          </a:p>
          <a:p>
            <a:pPr lvl="1"/>
            <a:r>
              <a:rPr lang="en-US" dirty="0"/>
              <a:t>Utilize resources of the Small Business Administration (SBA) and the Minority Business Development Agency as appropriate</a:t>
            </a:r>
          </a:p>
          <a:p>
            <a:endParaRPr lang="en-US" dirty="0"/>
          </a:p>
        </p:txBody>
      </p:sp>
    </p:spTree>
    <p:extLst>
      <p:ext uri="{BB962C8B-B14F-4D97-AF65-F5344CB8AC3E}">
        <p14:creationId xmlns:p14="http://schemas.microsoft.com/office/powerpoint/2010/main" val="3563369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E977-935A-424A-BF77-63193E07B0B8}"/>
              </a:ext>
            </a:extLst>
          </p:cNvPr>
          <p:cNvSpPr>
            <a:spLocks noGrp="1"/>
          </p:cNvSpPr>
          <p:nvPr>
            <p:ph type="title"/>
          </p:nvPr>
        </p:nvSpPr>
        <p:spPr/>
        <p:txBody>
          <a:bodyPr/>
          <a:lstStyle/>
          <a:p>
            <a:r>
              <a:rPr lang="en-US" dirty="0"/>
              <a:t>Best Practices for Competitive Solicitations</a:t>
            </a:r>
          </a:p>
        </p:txBody>
      </p:sp>
    </p:spTree>
    <p:extLst>
      <p:ext uri="{BB962C8B-B14F-4D97-AF65-F5344CB8AC3E}">
        <p14:creationId xmlns:p14="http://schemas.microsoft.com/office/powerpoint/2010/main" val="3983732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1406-8C31-48E3-80D9-3F373229313B}"/>
              </a:ext>
            </a:extLst>
          </p:cNvPr>
          <p:cNvSpPr>
            <a:spLocks noGrp="1"/>
          </p:cNvSpPr>
          <p:nvPr>
            <p:ph type="title"/>
          </p:nvPr>
        </p:nvSpPr>
        <p:spPr/>
        <p:txBody>
          <a:bodyPr/>
          <a:lstStyle/>
          <a:p>
            <a:r>
              <a:rPr lang="en-US" dirty="0"/>
              <a:t>Solicitation Process</a:t>
            </a:r>
          </a:p>
        </p:txBody>
      </p:sp>
      <p:sp>
        <p:nvSpPr>
          <p:cNvPr id="3" name="Slide Number Placeholder 2">
            <a:extLst>
              <a:ext uri="{FF2B5EF4-FFF2-40B4-BE49-F238E27FC236}">
                <a16:creationId xmlns:a16="http://schemas.microsoft.com/office/drawing/2014/main" id="{A6A1FE8F-3267-437F-95CA-BB5117F1318E}"/>
              </a:ext>
            </a:extLst>
          </p:cNvPr>
          <p:cNvSpPr>
            <a:spLocks noGrp="1"/>
          </p:cNvSpPr>
          <p:nvPr>
            <p:ph type="sldNum" sz="quarter" idx="12"/>
          </p:nvPr>
        </p:nvSpPr>
        <p:spPr/>
        <p:txBody>
          <a:bodyPr/>
          <a:lstStyle/>
          <a:p>
            <a:fld id="{B212C38A-D241-7041-9EFC-6446870ABFAA}" type="slidenum">
              <a:rPr lang="en-US" smtClean="0"/>
              <a:t>28</a:t>
            </a:fld>
            <a:endParaRPr lang="en-US" dirty="0"/>
          </a:p>
        </p:txBody>
      </p:sp>
      <p:sp>
        <p:nvSpPr>
          <p:cNvPr id="4" name="Content Placeholder 3">
            <a:extLst>
              <a:ext uri="{FF2B5EF4-FFF2-40B4-BE49-F238E27FC236}">
                <a16:creationId xmlns:a16="http://schemas.microsoft.com/office/drawing/2014/main" id="{29815B43-FF88-46F4-9DD3-8BDBA535E16B}"/>
              </a:ext>
            </a:extLst>
          </p:cNvPr>
          <p:cNvSpPr>
            <a:spLocks noGrp="1"/>
          </p:cNvSpPr>
          <p:nvPr>
            <p:ph idx="1"/>
          </p:nvPr>
        </p:nvSpPr>
        <p:spPr/>
        <p:txBody>
          <a:bodyPr>
            <a:normAutofit lnSpcReduction="10000"/>
          </a:bodyPr>
          <a:lstStyle/>
          <a:p>
            <a:r>
              <a:rPr lang="en-US" dirty="0"/>
              <a:t>Establish evaluation committee</a:t>
            </a:r>
          </a:p>
          <a:p>
            <a:r>
              <a:rPr lang="en-US" dirty="0"/>
              <a:t>Separate email/phone for applicant questions</a:t>
            </a:r>
          </a:p>
          <a:p>
            <a:r>
              <a:rPr lang="en-US" dirty="0"/>
              <a:t>Write RFP</a:t>
            </a:r>
          </a:p>
          <a:p>
            <a:r>
              <a:rPr lang="en-US" dirty="0"/>
              <a:t>Create scoring matrix</a:t>
            </a:r>
          </a:p>
          <a:p>
            <a:r>
              <a:rPr lang="en-US" dirty="0"/>
              <a:t>Distribute/advertise</a:t>
            </a:r>
          </a:p>
          <a:p>
            <a:r>
              <a:rPr lang="en-US" dirty="0"/>
              <a:t>Select the appropriate vendor</a:t>
            </a:r>
          </a:p>
          <a:p>
            <a:r>
              <a:rPr lang="en-US" dirty="0"/>
              <a:t>Execute contract (based on the nature of the relationship could be contractor, subrecipient, etc.)</a:t>
            </a:r>
          </a:p>
          <a:p>
            <a:endParaRPr lang="en-US" dirty="0"/>
          </a:p>
        </p:txBody>
      </p:sp>
      <p:pic>
        <p:nvPicPr>
          <p:cNvPr id="5" name="Picture 4">
            <a:extLst>
              <a:ext uri="{FF2B5EF4-FFF2-40B4-BE49-F238E27FC236}">
                <a16:creationId xmlns:a16="http://schemas.microsoft.com/office/drawing/2014/main" id="{FE41C7DC-70C7-4887-8567-D07ECB6C489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542241" y="532892"/>
            <a:ext cx="509017" cy="509017"/>
          </a:xfrm>
          <a:prstGeom prst="rect">
            <a:avLst/>
          </a:prstGeom>
        </p:spPr>
      </p:pic>
    </p:spTree>
    <p:extLst>
      <p:ext uri="{BB962C8B-B14F-4D97-AF65-F5344CB8AC3E}">
        <p14:creationId xmlns:p14="http://schemas.microsoft.com/office/powerpoint/2010/main" val="4165036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8B35-DDEB-4A33-ACB9-207693FB9DCE}"/>
              </a:ext>
            </a:extLst>
          </p:cNvPr>
          <p:cNvSpPr>
            <a:spLocks noGrp="1"/>
          </p:cNvSpPr>
          <p:nvPr>
            <p:ph type="title"/>
          </p:nvPr>
        </p:nvSpPr>
        <p:spPr/>
        <p:txBody>
          <a:bodyPr/>
          <a:lstStyle/>
          <a:p>
            <a:r>
              <a:rPr lang="en-US" dirty="0"/>
              <a:t>Establish Evaluation Committee</a:t>
            </a:r>
          </a:p>
        </p:txBody>
      </p:sp>
      <p:sp>
        <p:nvSpPr>
          <p:cNvPr id="3" name="Slide Number Placeholder 2">
            <a:extLst>
              <a:ext uri="{FF2B5EF4-FFF2-40B4-BE49-F238E27FC236}">
                <a16:creationId xmlns:a16="http://schemas.microsoft.com/office/drawing/2014/main" id="{0DA35EAB-9145-4F64-98BA-8D0D650E5529}"/>
              </a:ext>
            </a:extLst>
          </p:cNvPr>
          <p:cNvSpPr>
            <a:spLocks noGrp="1"/>
          </p:cNvSpPr>
          <p:nvPr>
            <p:ph type="sldNum" sz="quarter" idx="12"/>
          </p:nvPr>
        </p:nvSpPr>
        <p:spPr/>
        <p:txBody>
          <a:bodyPr/>
          <a:lstStyle/>
          <a:p>
            <a:fld id="{B212C38A-D241-7041-9EFC-6446870ABFAA}" type="slidenum">
              <a:rPr lang="en-US" smtClean="0"/>
              <a:t>29</a:t>
            </a:fld>
            <a:endParaRPr lang="en-US" dirty="0"/>
          </a:p>
        </p:txBody>
      </p:sp>
      <p:sp>
        <p:nvSpPr>
          <p:cNvPr id="4" name="Content Placeholder 3">
            <a:extLst>
              <a:ext uri="{FF2B5EF4-FFF2-40B4-BE49-F238E27FC236}">
                <a16:creationId xmlns:a16="http://schemas.microsoft.com/office/drawing/2014/main" id="{6D7EEA9B-85DB-4E3F-A7E4-E53B99F7C96B}"/>
              </a:ext>
            </a:extLst>
          </p:cNvPr>
          <p:cNvSpPr>
            <a:spLocks noGrp="1"/>
          </p:cNvSpPr>
          <p:nvPr>
            <p:ph idx="1"/>
          </p:nvPr>
        </p:nvSpPr>
        <p:spPr/>
        <p:txBody>
          <a:bodyPr/>
          <a:lstStyle/>
          <a:p>
            <a:r>
              <a:rPr lang="en-US" dirty="0"/>
              <a:t>Purpose is to manage the procurement process from start to finish</a:t>
            </a:r>
          </a:p>
          <a:p>
            <a:r>
              <a:rPr lang="en-US" dirty="0"/>
              <a:t>The committee should include at least three individuals</a:t>
            </a:r>
          </a:p>
          <a:p>
            <a:r>
              <a:rPr lang="en-US" dirty="0"/>
              <a:t>One person should be in-charge</a:t>
            </a:r>
          </a:p>
          <a:p>
            <a:r>
              <a:rPr lang="en-US" dirty="0"/>
              <a:t>Setup a separate email/phone number where vendors can submit questions</a:t>
            </a:r>
          </a:p>
        </p:txBody>
      </p:sp>
      <p:pic>
        <p:nvPicPr>
          <p:cNvPr id="5" name="Picture 4">
            <a:extLst>
              <a:ext uri="{FF2B5EF4-FFF2-40B4-BE49-F238E27FC236}">
                <a16:creationId xmlns:a16="http://schemas.microsoft.com/office/drawing/2014/main" id="{956CB582-F115-4FBB-BB12-080CB7A4DC4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336393" y="532892"/>
            <a:ext cx="509017" cy="509017"/>
          </a:xfrm>
          <a:prstGeom prst="rect">
            <a:avLst/>
          </a:prstGeom>
        </p:spPr>
      </p:pic>
    </p:spTree>
    <p:extLst>
      <p:ext uri="{BB962C8B-B14F-4D97-AF65-F5344CB8AC3E}">
        <p14:creationId xmlns:p14="http://schemas.microsoft.com/office/powerpoint/2010/main" val="298422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42D6-5416-4DA8-912D-9F5C696F512C}"/>
              </a:ext>
            </a:extLst>
          </p:cNvPr>
          <p:cNvSpPr>
            <a:spLocks noGrp="1"/>
          </p:cNvSpPr>
          <p:nvPr>
            <p:ph type="title"/>
          </p:nvPr>
        </p:nvSpPr>
        <p:spPr/>
        <p:txBody>
          <a:bodyPr>
            <a:normAutofit fontScale="90000"/>
          </a:bodyPr>
          <a:lstStyle/>
          <a:p>
            <a:r>
              <a:rPr lang="en-US" dirty="0"/>
              <a:t>Legal Disclaimer</a:t>
            </a:r>
          </a:p>
        </p:txBody>
      </p:sp>
      <p:sp>
        <p:nvSpPr>
          <p:cNvPr id="3" name="Slide Number Placeholder 2">
            <a:extLst>
              <a:ext uri="{FF2B5EF4-FFF2-40B4-BE49-F238E27FC236}">
                <a16:creationId xmlns:a16="http://schemas.microsoft.com/office/drawing/2014/main" id="{4370E3BB-EED5-45EA-979F-AD634D695279}"/>
              </a:ext>
            </a:extLst>
          </p:cNvPr>
          <p:cNvSpPr>
            <a:spLocks noGrp="1"/>
          </p:cNvSpPr>
          <p:nvPr>
            <p:ph type="sldNum" sz="quarter" idx="12"/>
          </p:nvPr>
        </p:nvSpPr>
        <p:spPr/>
        <p:txBody>
          <a:bodyPr/>
          <a:lstStyle/>
          <a:p>
            <a:fld id="{B212C38A-D241-7041-9EFC-6446870ABFAA}" type="slidenum">
              <a:rPr lang="en-US" smtClean="0"/>
              <a:t>3</a:t>
            </a:fld>
            <a:endParaRPr lang="en-US" dirty="0"/>
          </a:p>
        </p:txBody>
      </p:sp>
      <p:sp>
        <p:nvSpPr>
          <p:cNvPr id="4" name="Content Placeholder 3">
            <a:extLst>
              <a:ext uri="{FF2B5EF4-FFF2-40B4-BE49-F238E27FC236}">
                <a16:creationId xmlns:a16="http://schemas.microsoft.com/office/drawing/2014/main" id="{30A461CA-87E0-4C4F-A5CC-85B614DE8C6E}"/>
              </a:ext>
            </a:extLst>
          </p:cNvPr>
          <p:cNvSpPr>
            <a:spLocks noGrp="1"/>
          </p:cNvSpPr>
          <p:nvPr>
            <p:ph idx="1"/>
          </p:nvPr>
        </p:nvSpPr>
        <p:spPr/>
        <p:txBody>
          <a:bodyPr/>
          <a:lstStyle/>
          <a:p>
            <a:r>
              <a:rPr lang="en-US" dirty="0"/>
              <a:t>FORVIS presenters are not providing legal advice. This presentation is meant to be a capacity building training for the Wisconsin DOA Program Grantees and should not be taken as legal guidance from DOA, WEDC, or FORVIS. </a:t>
            </a:r>
          </a:p>
          <a:p>
            <a:r>
              <a:rPr lang="en-US" dirty="0"/>
              <a:t>Program Grantees should direct specific questions to the appropriate program inbox that they use to correspond with DOA representatives. </a:t>
            </a:r>
          </a:p>
        </p:txBody>
      </p:sp>
    </p:spTree>
    <p:extLst>
      <p:ext uri="{BB962C8B-B14F-4D97-AF65-F5344CB8AC3E}">
        <p14:creationId xmlns:p14="http://schemas.microsoft.com/office/powerpoint/2010/main" val="3586169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6D78-517E-4D6E-98CB-AA0CC19B20B2}"/>
              </a:ext>
            </a:extLst>
          </p:cNvPr>
          <p:cNvSpPr>
            <a:spLocks noGrp="1"/>
          </p:cNvSpPr>
          <p:nvPr>
            <p:ph type="title"/>
          </p:nvPr>
        </p:nvSpPr>
        <p:spPr/>
        <p:txBody>
          <a:bodyPr/>
          <a:lstStyle/>
          <a:p>
            <a:r>
              <a:rPr lang="en-US" dirty="0"/>
              <a:t>RFP v. RFQ</a:t>
            </a:r>
          </a:p>
        </p:txBody>
      </p:sp>
      <p:sp>
        <p:nvSpPr>
          <p:cNvPr id="3" name="Slide Number Placeholder 2">
            <a:extLst>
              <a:ext uri="{FF2B5EF4-FFF2-40B4-BE49-F238E27FC236}">
                <a16:creationId xmlns:a16="http://schemas.microsoft.com/office/drawing/2014/main" id="{6BD084C7-B6B3-436F-9F21-9711D0D5E407}"/>
              </a:ext>
            </a:extLst>
          </p:cNvPr>
          <p:cNvSpPr>
            <a:spLocks noGrp="1"/>
          </p:cNvSpPr>
          <p:nvPr>
            <p:ph type="sldNum" sz="quarter" idx="12"/>
          </p:nvPr>
        </p:nvSpPr>
        <p:spPr/>
        <p:txBody>
          <a:bodyPr/>
          <a:lstStyle/>
          <a:p>
            <a:fld id="{B212C38A-D241-7041-9EFC-6446870ABFAA}" type="slidenum">
              <a:rPr lang="en-US" smtClean="0"/>
              <a:t>30</a:t>
            </a:fld>
            <a:endParaRPr lang="en-US" dirty="0"/>
          </a:p>
        </p:txBody>
      </p:sp>
      <p:sp>
        <p:nvSpPr>
          <p:cNvPr id="4" name="Content Placeholder 3">
            <a:extLst>
              <a:ext uri="{FF2B5EF4-FFF2-40B4-BE49-F238E27FC236}">
                <a16:creationId xmlns:a16="http://schemas.microsoft.com/office/drawing/2014/main" id="{8C17E745-9F34-4677-B875-F11732725130}"/>
              </a:ext>
            </a:extLst>
          </p:cNvPr>
          <p:cNvSpPr>
            <a:spLocks noGrp="1"/>
          </p:cNvSpPr>
          <p:nvPr>
            <p:ph idx="1"/>
          </p:nvPr>
        </p:nvSpPr>
        <p:spPr/>
        <p:txBody>
          <a:bodyPr/>
          <a:lstStyle/>
          <a:p>
            <a:r>
              <a:rPr lang="en-US" dirty="0"/>
              <a:t>Request for Proposal (RFP)</a:t>
            </a:r>
          </a:p>
          <a:p>
            <a:pPr lvl="1"/>
            <a:r>
              <a:rPr lang="en-US" dirty="0"/>
              <a:t>Selection criteria based on several factors</a:t>
            </a:r>
          </a:p>
          <a:p>
            <a:pPr lvl="1"/>
            <a:r>
              <a:rPr lang="en-US" dirty="0"/>
              <a:t>Price is not the determining factor</a:t>
            </a:r>
          </a:p>
          <a:p>
            <a:r>
              <a:rPr lang="en-US" dirty="0"/>
              <a:t>Request for Qualifications (RFQ)</a:t>
            </a:r>
          </a:p>
          <a:p>
            <a:pPr lvl="1"/>
            <a:r>
              <a:rPr lang="en-US" dirty="0"/>
              <a:t>Selection is price independent and will consider how qualified the respondents are to perform the work</a:t>
            </a:r>
          </a:p>
          <a:p>
            <a:pPr lvl="1"/>
            <a:r>
              <a:rPr lang="en-US" dirty="0"/>
              <a:t>Respondents submit a Statement of Qualifications (SOQ) to the solicitation for consideration</a:t>
            </a:r>
          </a:p>
          <a:p>
            <a:pPr lvl="1"/>
            <a:endParaRPr lang="en-US" dirty="0"/>
          </a:p>
          <a:p>
            <a:endParaRPr lang="en-US" dirty="0"/>
          </a:p>
        </p:txBody>
      </p:sp>
      <p:pic>
        <p:nvPicPr>
          <p:cNvPr id="5" name="Picture 4">
            <a:extLst>
              <a:ext uri="{FF2B5EF4-FFF2-40B4-BE49-F238E27FC236}">
                <a16:creationId xmlns:a16="http://schemas.microsoft.com/office/drawing/2014/main" id="{5EC6BFA6-A49B-45F0-8D77-CDE298CCB0A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484749" y="532892"/>
            <a:ext cx="509017" cy="509017"/>
          </a:xfrm>
          <a:prstGeom prst="rect">
            <a:avLst/>
          </a:prstGeom>
        </p:spPr>
      </p:pic>
    </p:spTree>
    <p:extLst>
      <p:ext uri="{BB962C8B-B14F-4D97-AF65-F5344CB8AC3E}">
        <p14:creationId xmlns:p14="http://schemas.microsoft.com/office/powerpoint/2010/main" val="582358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6585-8D99-4AD8-AF18-749BD8CE348D}"/>
              </a:ext>
            </a:extLst>
          </p:cNvPr>
          <p:cNvSpPr>
            <a:spLocks noGrp="1"/>
          </p:cNvSpPr>
          <p:nvPr>
            <p:ph type="title"/>
          </p:nvPr>
        </p:nvSpPr>
        <p:spPr/>
        <p:txBody>
          <a:bodyPr/>
          <a:lstStyle/>
          <a:p>
            <a:r>
              <a:rPr lang="en-US" dirty="0"/>
              <a:t>Writing the Proposal</a:t>
            </a:r>
          </a:p>
        </p:txBody>
      </p:sp>
      <p:sp>
        <p:nvSpPr>
          <p:cNvPr id="3" name="Slide Number Placeholder 2">
            <a:extLst>
              <a:ext uri="{FF2B5EF4-FFF2-40B4-BE49-F238E27FC236}">
                <a16:creationId xmlns:a16="http://schemas.microsoft.com/office/drawing/2014/main" id="{1E2EBBAE-F5A6-44DD-B257-E47E609962DF}"/>
              </a:ext>
            </a:extLst>
          </p:cNvPr>
          <p:cNvSpPr>
            <a:spLocks noGrp="1"/>
          </p:cNvSpPr>
          <p:nvPr>
            <p:ph type="sldNum" sz="quarter" idx="12"/>
          </p:nvPr>
        </p:nvSpPr>
        <p:spPr/>
        <p:txBody>
          <a:bodyPr/>
          <a:lstStyle/>
          <a:p>
            <a:fld id="{B212C38A-D241-7041-9EFC-6446870ABFAA}" type="slidenum">
              <a:rPr lang="en-US" smtClean="0"/>
              <a:t>31</a:t>
            </a:fld>
            <a:endParaRPr lang="en-US" dirty="0"/>
          </a:p>
        </p:txBody>
      </p:sp>
      <p:sp>
        <p:nvSpPr>
          <p:cNvPr id="4" name="Content Placeholder 3">
            <a:extLst>
              <a:ext uri="{FF2B5EF4-FFF2-40B4-BE49-F238E27FC236}">
                <a16:creationId xmlns:a16="http://schemas.microsoft.com/office/drawing/2014/main" id="{6A8E9EE2-53E5-4123-A3C6-DD0FBA2C3A00}"/>
              </a:ext>
            </a:extLst>
          </p:cNvPr>
          <p:cNvSpPr>
            <a:spLocks noGrp="1"/>
          </p:cNvSpPr>
          <p:nvPr>
            <p:ph idx="1"/>
          </p:nvPr>
        </p:nvSpPr>
        <p:spPr/>
        <p:txBody>
          <a:bodyPr/>
          <a:lstStyle/>
          <a:p>
            <a:r>
              <a:rPr lang="en-US" dirty="0"/>
              <a:t>Evaluation committee should work in tandem with other internal stakeholders to determine what goods or services need to be obtained through the proposal</a:t>
            </a:r>
          </a:p>
          <a:p>
            <a:r>
              <a:rPr lang="en-US" dirty="0"/>
              <a:t>Goal of an RFP is to provide a favorable opportunity for an applicant to design, plan, perform a task, or deliver a product</a:t>
            </a:r>
          </a:p>
          <a:p>
            <a:endParaRPr lang="en-US" dirty="0"/>
          </a:p>
        </p:txBody>
      </p:sp>
      <p:pic>
        <p:nvPicPr>
          <p:cNvPr id="5" name="Picture 4">
            <a:extLst>
              <a:ext uri="{FF2B5EF4-FFF2-40B4-BE49-F238E27FC236}">
                <a16:creationId xmlns:a16="http://schemas.microsoft.com/office/drawing/2014/main" id="{10FC2696-58D6-46A4-9D7C-4A6DA08896D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691053" y="532892"/>
            <a:ext cx="509017" cy="509017"/>
          </a:xfrm>
          <a:prstGeom prst="rect">
            <a:avLst/>
          </a:prstGeom>
        </p:spPr>
      </p:pic>
    </p:spTree>
    <p:extLst>
      <p:ext uri="{BB962C8B-B14F-4D97-AF65-F5344CB8AC3E}">
        <p14:creationId xmlns:p14="http://schemas.microsoft.com/office/powerpoint/2010/main" val="4015084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D766-9E15-4BBF-B0D6-3C9D52E435EA}"/>
              </a:ext>
            </a:extLst>
          </p:cNvPr>
          <p:cNvSpPr>
            <a:spLocks noGrp="1"/>
          </p:cNvSpPr>
          <p:nvPr>
            <p:ph type="title"/>
          </p:nvPr>
        </p:nvSpPr>
        <p:spPr/>
        <p:txBody>
          <a:bodyPr>
            <a:normAutofit fontScale="90000"/>
          </a:bodyPr>
          <a:lstStyle/>
          <a:p>
            <a:r>
              <a:rPr lang="en-US" dirty="0"/>
              <a:t>Developing the Scoring Matrix</a:t>
            </a:r>
          </a:p>
        </p:txBody>
      </p:sp>
      <p:sp>
        <p:nvSpPr>
          <p:cNvPr id="3" name="Slide Number Placeholder 2">
            <a:extLst>
              <a:ext uri="{FF2B5EF4-FFF2-40B4-BE49-F238E27FC236}">
                <a16:creationId xmlns:a16="http://schemas.microsoft.com/office/drawing/2014/main" id="{6236D821-E4ED-4A9D-9AEF-E34EA1E22650}"/>
              </a:ext>
            </a:extLst>
          </p:cNvPr>
          <p:cNvSpPr>
            <a:spLocks noGrp="1"/>
          </p:cNvSpPr>
          <p:nvPr>
            <p:ph type="sldNum" sz="quarter" idx="12"/>
          </p:nvPr>
        </p:nvSpPr>
        <p:spPr/>
        <p:txBody>
          <a:bodyPr/>
          <a:lstStyle/>
          <a:p>
            <a:fld id="{B212C38A-D241-7041-9EFC-6446870ABFAA}" type="slidenum">
              <a:rPr lang="en-US" smtClean="0"/>
              <a:t>32</a:t>
            </a:fld>
            <a:endParaRPr lang="en-US" dirty="0"/>
          </a:p>
        </p:txBody>
      </p:sp>
      <p:sp>
        <p:nvSpPr>
          <p:cNvPr id="4" name="Content Placeholder 3">
            <a:extLst>
              <a:ext uri="{FF2B5EF4-FFF2-40B4-BE49-F238E27FC236}">
                <a16:creationId xmlns:a16="http://schemas.microsoft.com/office/drawing/2014/main" id="{CC976F48-91C5-4C10-96E1-1A83EFB89A2C}"/>
              </a:ext>
            </a:extLst>
          </p:cNvPr>
          <p:cNvSpPr>
            <a:spLocks noGrp="1"/>
          </p:cNvSpPr>
          <p:nvPr>
            <p:ph idx="1"/>
          </p:nvPr>
        </p:nvSpPr>
        <p:spPr/>
        <p:txBody>
          <a:bodyPr/>
          <a:lstStyle/>
          <a:p>
            <a:r>
              <a:rPr lang="en-US" dirty="0"/>
              <a:t>Evaluation criteria should be included in the scoring matrix </a:t>
            </a:r>
          </a:p>
          <a:p>
            <a:r>
              <a:rPr lang="en-US" dirty="0"/>
              <a:t>Assign points to each item</a:t>
            </a:r>
          </a:p>
          <a:p>
            <a:pPr lvl="1"/>
            <a:r>
              <a:rPr lang="en-US" dirty="0"/>
              <a:t>Weight items of importance</a:t>
            </a:r>
          </a:p>
          <a:p>
            <a:pPr lvl="1"/>
            <a:r>
              <a:rPr lang="en-US" dirty="0"/>
              <a:t>Affirmatively weight minority owned, women owned, and labor surplus area firms</a:t>
            </a:r>
          </a:p>
          <a:p>
            <a:endParaRPr lang="en-US" dirty="0"/>
          </a:p>
          <a:p>
            <a:endParaRPr lang="en-US" dirty="0"/>
          </a:p>
        </p:txBody>
      </p:sp>
      <p:pic>
        <p:nvPicPr>
          <p:cNvPr id="5" name="Picture 4" descr="Icon&#10;&#10;Description automatically generated">
            <a:extLst>
              <a:ext uri="{FF2B5EF4-FFF2-40B4-BE49-F238E27FC236}">
                <a16:creationId xmlns:a16="http://schemas.microsoft.com/office/drawing/2014/main" id="{6ADF9EE3-9CAB-468C-BCF4-A6CB4970E0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80183" y="404376"/>
            <a:ext cx="509017" cy="509017"/>
          </a:xfrm>
          <a:prstGeom prst="rect">
            <a:avLst/>
          </a:prstGeom>
        </p:spPr>
      </p:pic>
    </p:spTree>
    <p:extLst>
      <p:ext uri="{BB962C8B-B14F-4D97-AF65-F5344CB8AC3E}">
        <p14:creationId xmlns:p14="http://schemas.microsoft.com/office/powerpoint/2010/main" val="2160950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078E-4FDC-46AC-9E55-5668F070B32C}"/>
              </a:ext>
            </a:extLst>
          </p:cNvPr>
          <p:cNvSpPr>
            <a:spLocks noGrp="1"/>
          </p:cNvSpPr>
          <p:nvPr>
            <p:ph type="title"/>
          </p:nvPr>
        </p:nvSpPr>
        <p:spPr/>
        <p:txBody>
          <a:bodyPr>
            <a:normAutofit fontScale="90000"/>
          </a:bodyPr>
          <a:lstStyle/>
          <a:p>
            <a:r>
              <a:rPr lang="en-US" dirty="0"/>
              <a:t>Distribution</a:t>
            </a:r>
          </a:p>
        </p:txBody>
      </p:sp>
      <p:sp>
        <p:nvSpPr>
          <p:cNvPr id="3" name="Slide Number Placeholder 2">
            <a:extLst>
              <a:ext uri="{FF2B5EF4-FFF2-40B4-BE49-F238E27FC236}">
                <a16:creationId xmlns:a16="http://schemas.microsoft.com/office/drawing/2014/main" id="{313482B6-2052-4D1C-9CE4-FCEBE275F4E7}"/>
              </a:ext>
            </a:extLst>
          </p:cNvPr>
          <p:cNvSpPr>
            <a:spLocks noGrp="1"/>
          </p:cNvSpPr>
          <p:nvPr>
            <p:ph type="sldNum" sz="quarter" idx="12"/>
          </p:nvPr>
        </p:nvSpPr>
        <p:spPr/>
        <p:txBody>
          <a:bodyPr/>
          <a:lstStyle/>
          <a:p>
            <a:fld id="{B212C38A-D241-7041-9EFC-6446870ABFAA}" type="slidenum">
              <a:rPr lang="en-US" smtClean="0"/>
              <a:t>33</a:t>
            </a:fld>
            <a:endParaRPr lang="en-US" dirty="0"/>
          </a:p>
        </p:txBody>
      </p:sp>
      <p:sp>
        <p:nvSpPr>
          <p:cNvPr id="4" name="Content Placeholder 3">
            <a:extLst>
              <a:ext uri="{FF2B5EF4-FFF2-40B4-BE49-F238E27FC236}">
                <a16:creationId xmlns:a16="http://schemas.microsoft.com/office/drawing/2014/main" id="{96BF283B-4447-4901-905A-397B86220C55}"/>
              </a:ext>
            </a:extLst>
          </p:cNvPr>
          <p:cNvSpPr>
            <a:spLocks noGrp="1"/>
          </p:cNvSpPr>
          <p:nvPr>
            <p:ph idx="1"/>
          </p:nvPr>
        </p:nvSpPr>
        <p:spPr/>
        <p:txBody>
          <a:bodyPr>
            <a:normAutofit fontScale="92500" lnSpcReduction="10000"/>
          </a:bodyPr>
          <a:lstStyle/>
          <a:p>
            <a:r>
              <a:rPr lang="en-US" dirty="0"/>
              <a:t>Formal solicitations should be publicly advertised</a:t>
            </a:r>
          </a:p>
          <a:p>
            <a:pPr lvl="1"/>
            <a:r>
              <a:rPr lang="en-US" dirty="0"/>
              <a:t>Newspaper</a:t>
            </a:r>
          </a:p>
          <a:p>
            <a:pPr lvl="1"/>
            <a:r>
              <a:rPr lang="en-US" dirty="0"/>
              <a:t>Website</a:t>
            </a:r>
          </a:p>
          <a:p>
            <a:pPr lvl="1"/>
            <a:r>
              <a:rPr lang="en-US" dirty="0"/>
              <a:t>Search SBA website and contact minority, women, and labor surplus firms</a:t>
            </a:r>
          </a:p>
          <a:p>
            <a:pPr lvl="1"/>
            <a:r>
              <a:rPr lang="en-US" dirty="0">
                <a:hlinkClick r:id="rId3"/>
              </a:rPr>
              <a:t>SBA 8(a) Minority-Owned and Woman-Owned Business Directory (sba8a.com)</a:t>
            </a:r>
            <a:endParaRPr lang="en-US" dirty="0"/>
          </a:p>
          <a:p>
            <a:pPr lvl="1"/>
            <a:r>
              <a:rPr lang="en-US" dirty="0">
                <a:hlinkClick r:id="rId4"/>
              </a:rPr>
              <a:t>Diverse Business Search (wi.gov)</a:t>
            </a:r>
            <a:endParaRPr lang="en-US" dirty="0"/>
          </a:p>
          <a:p>
            <a:r>
              <a:rPr lang="en-US" dirty="0"/>
              <a:t>Obtain at least three responses</a:t>
            </a:r>
          </a:p>
          <a:p>
            <a:r>
              <a:rPr lang="en-US" dirty="0"/>
              <a:t>Document evidence of outreach effort</a:t>
            </a:r>
          </a:p>
          <a:p>
            <a:endParaRPr lang="en-US" dirty="0"/>
          </a:p>
        </p:txBody>
      </p:sp>
    </p:spTree>
    <p:extLst>
      <p:ext uri="{BB962C8B-B14F-4D97-AF65-F5344CB8AC3E}">
        <p14:creationId xmlns:p14="http://schemas.microsoft.com/office/powerpoint/2010/main" val="379493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AA69-87BC-4CFC-888C-A1F1A98472C7}"/>
              </a:ext>
            </a:extLst>
          </p:cNvPr>
          <p:cNvSpPr>
            <a:spLocks noGrp="1"/>
          </p:cNvSpPr>
          <p:nvPr>
            <p:ph type="title"/>
          </p:nvPr>
        </p:nvSpPr>
        <p:spPr/>
        <p:txBody>
          <a:bodyPr>
            <a:normAutofit fontScale="90000"/>
          </a:bodyPr>
          <a:lstStyle/>
          <a:p>
            <a:r>
              <a:rPr lang="en-US" dirty="0"/>
              <a:t>Evaluation and Election</a:t>
            </a:r>
          </a:p>
        </p:txBody>
      </p:sp>
      <p:sp>
        <p:nvSpPr>
          <p:cNvPr id="3" name="Slide Number Placeholder 2">
            <a:extLst>
              <a:ext uri="{FF2B5EF4-FFF2-40B4-BE49-F238E27FC236}">
                <a16:creationId xmlns:a16="http://schemas.microsoft.com/office/drawing/2014/main" id="{28C1469E-9C44-4BFE-AC5E-FF806A6AB07C}"/>
              </a:ext>
            </a:extLst>
          </p:cNvPr>
          <p:cNvSpPr>
            <a:spLocks noGrp="1"/>
          </p:cNvSpPr>
          <p:nvPr>
            <p:ph type="sldNum" sz="quarter" idx="12"/>
          </p:nvPr>
        </p:nvSpPr>
        <p:spPr/>
        <p:txBody>
          <a:bodyPr/>
          <a:lstStyle/>
          <a:p>
            <a:fld id="{B212C38A-D241-7041-9EFC-6446870ABFAA}" type="slidenum">
              <a:rPr lang="en-US" smtClean="0"/>
              <a:t>34</a:t>
            </a:fld>
            <a:endParaRPr lang="en-US" dirty="0"/>
          </a:p>
        </p:txBody>
      </p:sp>
      <p:sp>
        <p:nvSpPr>
          <p:cNvPr id="4" name="Content Placeholder 3">
            <a:extLst>
              <a:ext uri="{FF2B5EF4-FFF2-40B4-BE49-F238E27FC236}">
                <a16:creationId xmlns:a16="http://schemas.microsoft.com/office/drawing/2014/main" id="{F13D7CCF-335F-4AE6-A0E8-5482E958B094}"/>
              </a:ext>
            </a:extLst>
          </p:cNvPr>
          <p:cNvSpPr>
            <a:spLocks noGrp="1"/>
          </p:cNvSpPr>
          <p:nvPr>
            <p:ph idx="1"/>
          </p:nvPr>
        </p:nvSpPr>
        <p:spPr/>
        <p:txBody>
          <a:bodyPr/>
          <a:lstStyle/>
          <a:p>
            <a:r>
              <a:rPr lang="en-US" dirty="0"/>
              <a:t>Document date and time of the response</a:t>
            </a:r>
          </a:p>
          <a:p>
            <a:r>
              <a:rPr lang="en-US" dirty="0"/>
              <a:t>Selection committee members read the responses </a:t>
            </a:r>
          </a:p>
          <a:p>
            <a:r>
              <a:rPr lang="en-US" dirty="0"/>
              <a:t>Each member of the Selection Committee should score each response based on the Scoring Matrix</a:t>
            </a:r>
          </a:p>
          <a:p>
            <a:r>
              <a:rPr lang="en-US" dirty="0"/>
              <a:t>Aggregate the scores and identify any major outliers in scoring by each committee person</a:t>
            </a:r>
          </a:p>
          <a:p>
            <a:r>
              <a:rPr lang="en-US" dirty="0"/>
              <a:t>Rank the responses </a:t>
            </a:r>
          </a:p>
          <a:p>
            <a:r>
              <a:rPr lang="en-US" dirty="0"/>
              <a:t>Notify successful and unsuccessful applicants</a:t>
            </a:r>
          </a:p>
          <a:p>
            <a:endParaRPr lang="en-US" dirty="0"/>
          </a:p>
        </p:txBody>
      </p:sp>
      <p:pic>
        <p:nvPicPr>
          <p:cNvPr id="5" name="Picture 4" descr="Icon&#10;&#10;Description automatically generated">
            <a:extLst>
              <a:ext uri="{FF2B5EF4-FFF2-40B4-BE49-F238E27FC236}">
                <a16:creationId xmlns:a16="http://schemas.microsoft.com/office/drawing/2014/main" id="{EB993D9B-A159-4901-813C-444579C0A6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70622" y="404376"/>
            <a:ext cx="509017" cy="509017"/>
          </a:xfrm>
          <a:prstGeom prst="rect">
            <a:avLst/>
          </a:prstGeom>
        </p:spPr>
      </p:pic>
    </p:spTree>
    <p:extLst>
      <p:ext uri="{BB962C8B-B14F-4D97-AF65-F5344CB8AC3E}">
        <p14:creationId xmlns:p14="http://schemas.microsoft.com/office/powerpoint/2010/main" val="268702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92CA-BFC6-4ED1-A963-255F6542281F}"/>
              </a:ext>
            </a:extLst>
          </p:cNvPr>
          <p:cNvSpPr>
            <a:spLocks noGrp="1"/>
          </p:cNvSpPr>
          <p:nvPr>
            <p:ph type="title"/>
          </p:nvPr>
        </p:nvSpPr>
        <p:spPr/>
        <p:txBody>
          <a:bodyPr/>
          <a:lstStyle/>
          <a:p>
            <a:r>
              <a:rPr lang="en-US" dirty="0"/>
              <a:t>Vendor Management</a:t>
            </a:r>
          </a:p>
        </p:txBody>
      </p:sp>
    </p:spTree>
    <p:extLst>
      <p:ext uri="{BB962C8B-B14F-4D97-AF65-F5344CB8AC3E}">
        <p14:creationId xmlns:p14="http://schemas.microsoft.com/office/powerpoint/2010/main" val="3844138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9A6F-9455-4A46-94AB-B1FC70CF16C9}"/>
              </a:ext>
            </a:extLst>
          </p:cNvPr>
          <p:cNvSpPr>
            <a:spLocks noGrp="1"/>
          </p:cNvSpPr>
          <p:nvPr>
            <p:ph type="title"/>
          </p:nvPr>
        </p:nvSpPr>
        <p:spPr/>
        <p:txBody>
          <a:bodyPr/>
          <a:lstStyle/>
          <a:p>
            <a:r>
              <a:rPr lang="en-US" dirty="0"/>
              <a:t>Measure Performance</a:t>
            </a:r>
          </a:p>
        </p:txBody>
      </p:sp>
      <p:sp>
        <p:nvSpPr>
          <p:cNvPr id="3" name="Slide Number Placeholder 2">
            <a:extLst>
              <a:ext uri="{FF2B5EF4-FFF2-40B4-BE49-F238E27FC236}">
                <a16:creationId xmlns:a16="http://schemas.microsoft.com/office/drawing/2014/main" id="{030F86E7-2188-41F6-9422-7D84B824C587}"/>
              </a:ext>
            </a:extLst>
          </p:cNvPr>
          <p:cNvSpPr>
            <a:spLocks noGrp="1"/>
          </p:cNvSpPr>
          <p:nvPr>
            <p:ph type="sldNum" sz="quarter" idx="12"/>
          </p:nvPr>
        </p:nvSpPr>
        <p:spPr/>
        <p:txBody>
          <a:bodyPr/>
          <a:lstStyle/>
          <a:p>
            <a:fld id="{B212C38A-D241-7041-9EFC-6446870ABFAA}" type="slidenum">
              <a:rPr lang="en-US" smtClean="0"/>
              <a:t>36</a:t>
            </a:fld>
            <a:endParaRPr lang="en-US" dirty="0"/>
          </a:p>
        </p:txBody>
      </p:sp>
      <p:sp>
        <p:nvSpPr>
          <p:cNvPr id="4" name="Content Placeholder 3">
            <a:extLst>
              <a:ext uri="{FF2B5EF4-FFF2-40B4-BE49-F238E27FC236}">
                <a16:creationId xmlns:a16="http://schemas.microsoft.com/office/drawing/2014/main" id="{682511CD-0916-44C1-BA45-99CC0958DCB7}"/>
              </a:ext>
            </a:extLst>
          </p:cNvPr>
          <p:cNvSpPr>
            <a:spLocks noGrp="1"/>
          </p:cNvSpPr>
          <p:nvPr>
            <p:ph idx="1"/>
          </p:nvPr>
        </p:nvSpPr>
        <p:spPr/>
        <p:txBody>
          <a:bodyPr/>
          <a:lstStyle/>
          <a:p>
            <a:r>
              <a:rPr lang="en-US" dirty="0"/>
              <a:t>Use sound management practices to establish that vendors are meeting requirements</a:t>
            </a:r>
          </a:p>
          <a:p>
            <a:r>
              <a:rPr lang="en-US" dirty="0"/>
              <a:t>Under Uniform Guidance, Recipients/subrecipients have a responsibility to manage federal funds efficiently and effectively</a:t>
            </a:r>
          </a:p>
          <a:p>
            <a:endParaRPr lang="en-US" dirty="0"/>
          </a:p>
        </p:txBody>
      </p:sp>
    </p:spTree>
    <p:extLst>
      <p:ext uri="{BB962C8B-B14F-4D97-AF65-F5344CB8AC3E}">
        <p14:creationId xmlns:p14="http://schemas.microsoft.com/office/powerpoint/2010/main" val="475521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08C2-8432-4AE1-8753-168AFEDFA2CA}"/>
              </a:ext>
            </a:extLst>
          </p:cNvPr>
          <p:cNvSpPr>
            <a:spLocks noGrp="1"/>
          </p:cNvSpPr>
          <p:nvPr>
            <p:ph type="title"/>
          </p:nvPr>
        </p:nvSpPr>
        <p:spPr/>
        <p:txBody>
          <a:bodyPr/>
          <a:lstStyle/>
          <a:p>
            <a:r>
              <a:rPr lang="en-US" dirty="0"/>
              <a:t>Management Questions</a:t>
            </a:r>
          </a:p>
        </p:txBody>
      </p:sp>
      <p:sp>
        <p:nvSpPr>
          <p:cNvPr id="3" name="Slide Number Placeholder 2">
            <a:extLst>
              <a:ext uri="{FF2B5EF4-FFF2-40B4-BE49-F238E27FC236}">
                <a16:creationId xmlns:a16="http://schemas.microsoft.com/office/drawing/2014/main" id="{E79C8222-CC18-45E5-A41A-98857C3E8996}"/>
              </a:ext>
            </a:extLst>
          </p:cNvPr>
          <p:cNvSpPr>
            <a:spLocks noGrp="1"/>
          </p:cNvSpPr>
          <p:nvPr>
            <p:ph type="sldNum" sz="quarter" idx="12"/>
          </p:nvPr>
        </p:nvSpPr>
        <p:spPr/>
        <p:txBody>
          <a:bodyPr/>
          <a:lstStyle/>
          <a:p>
            <a:fld id="{B212C38A-D241-7041-9EFC-6446870ABFAA}" type="slidenum">
              <a:rPr lang="en-US" smtClean="0"/>
              <a:t>37</a:t>
            </a:fld>
            <a:endParaRPr lang="en-US" dirty="0"/>
          </a:p>
        </p:txBody>
      </p:sp>
      <p:sp>
        <p:nvSpPr>
          <p:cNvPr id="4" name="Content Placeholder 3">
            <a:extLst>
              <a:ext uri="{FF2B5EF4-FFF2-40B4-BE49-F238E27FC236}">
                <a16:creationId xmlns:a16="http://schemas.microsoft.com/office/drawing/2014/main" id="{07DDBF37-2A78-4823-8604-6F77700ACB95}"/>
              </a:ext>
            </a:extLst>
          </p:cNvPr>
          <p:cNvSpPr>
            <a:spLocks noGrp="1"/>
          </p:cNvSpPr>
          <p:nvPr>
            <p:ph idx="1"/>
          </p:nvPr>
        </p:nvSpPr>
        <p:spPr/>
        <p:txBody>
          <a:bodyPr/>
          <a:lstStyle/>
          <a:p>
            <a:r>
              <a:rPr lang="en-US" dirty="0"/>
              <a:t>Is the contractor/subrecipient performing according to program goals and terms and conditions outlined in the executed contract?</a:t>
            </a:r>
          </a:p>
          <a:p>
            <a:r>
              <a:rPr lang="en-US" dirty="0"/>
              <a:t>If not, where is the breakdown?</a:t>
            </a:r>
          </a:p>
          <a:p>
            <a:r>
              <a:rPr lang="en-US" dirty="0"/>
              <a:t>Is the issue with the contractor/subrecipient or is the issue outside of their control?</a:t>
            </a:r>
          </a:p>
          <a:p>
            <a:endParaRPr lang="en-US" dirty="0"/>
          </a:p>
        </p:txBody>
      </p:sp>
    </p:spTree>
    <p:extLst>
      <p:ext uri="{BB962C8B-B14F-4D97-AF65-F5344CB8AC3E}">
        <p14:creationId xmlns:p14="http://schemas.microsoft.com/office/powerpoint/2010/main" val="2990940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58774-46E4-4E2B-9D5D-E5CAC2A9FAA9}"/>
              </a:ext>
            </a:extLst>
          </p:cNvPr>
          <p:cNvSpPr>
            <a:spLocks noGrp="1"/>
          </p:cNvSpPr>
          <p:nvPr>
            <p:ph type="title"/>
          </p:nvPr>
        </p:nvSpPr>
        <p:spPr/>
        <p:txBody>
          <a:bodyPr/>
          <a:lstStyle/>
          <a:p>
            <a:r>
              <a:rPr lang="en-US" dirty="0"/>
              <a:t>What to Document</a:t>
            </a:r>
          </a:p>
        </p:txBody>
      </p:sp>
      <p:sp>
        <p:nvSpPr>
          <p:cNvPr id="3" name="Slide Number Placeholder 2">
            <a:extLst>
              <a:ext uri="{FF2B5EF4-FFF2-40B4-BE49-F238E27FC236}">
                <a16:creationId xmlns:a16="http://schemas.microsoft.com/office/drawing/2014/main" id="{82B41125-7F47-4BBA-AFC0-708C4FBAF0AE}"/>
              </a:ext>
            </a:extLst>
          </p:cNvPr>
          <p:cNvSpPr>
            <a:spLocks noGrp="1"/>
          </p:cNvSpPr>
          <p:nvPr>
            <p:ph type="sldNum" sz="quarter" idx="12"/>
          </p:nvPr>
        </p:nvSpPr>
        <p:spPr/>
        <p:txBody>
          <a:bodyPr/>
          <a:lstStyle/>
          <a:p>
            <a:fld id="{B212C38A-D241-7041-9EFC-6446870ABFAA}" type="slidenum">
              <a:rPr lang="en-US" smtClean="0"/>
              <a:t>38</a:t>
            </a:fld>
            <a:endParaRPr lang="en-US" dirty="0"/>
          </a:p>
        </p:txBody>
      </p:sp>
      <p:graphicFrame>
        <p:nvGraphicFramePr>
          <p:cNvPr id="7" name="Diagram 6">
            <a:extLst>
              <a:ext uri="{FF2B5EF4-FFF2-40B4-BE49-F238E27FC236}">
                <a16:creationId xmlns:a16="http://schemas.microsoft.com/office/drawing/2014/main" id="{BE0F1DFD-028E-42E7-8A7C-9C250CBF3B78}"/>
              </a:ext>
            </a:extLst>
          </p:cNvPr>
          <p:cNvGraphicFramePr/>
          <p:nvPr>
            <p:extLst>
              <p:ext uri="{D42A27DB-BD31-4B8C-83A1-F6EECF244321}">
                <p14:modId xmlns:p14="http://schemas.microsoft.com/office/powerpoint/2010/main" val="3676862573"/>
              </p:ext>
            </p:extLst>
          </p:nvPr>
        </p:nvGraphicFramePr>
        <p:xfrm>
          <a:off x="1046578" y="958637"/>
          <a:ext cx="990846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D8AB254A-5C52-407C-9ACD-1625A3E3A709}"/>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5221530" y="532892"/>
            <a:ext cx="509017" cy="509017"/>
          </a:xfrm>
          <a:prstGeom prst="rect">
            <a:avLst/>
          </a:prstGeom>
        </p:spPr>
      </p:pic>
    </p:spTree>
    <p:extLst>
      <p:ext uri="{BB962C8B-B14F-4D97-AF65-F5344CB8AC3E}">
        <p14:creationId xmlns:p14="http://schemas.microsoft.com/office/powerpoint/2010/main" val="3762045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5601-885A-46CB-9027-7DCCEC335D5F}"/>
              </a:ext>
            </a:extLst>
          </p:cNvPr>
          <p:cNvSpPr>
            <a:spLocks noGrp="1"/>
          </p:cNvSpPr>
          <p:nvPr>
            <p:ph type="title"/>
          </p:nvPr>
        </p:nvSpPr>
        <p:spPr/>
        <p:txBody>
          <a:bodyPr/>
          <a:lstStyle/>
          <a:p>
            <a:r>
              <a:rPr lang="en-US" dirty="0"/>
              <a:t>How to Check Debarment</a:t>
            </a:r>
          </a:p>
        </p:txBody>
      </p:sp>
      <p:sp>
        <p:nvSpPr>
          <p:cNvPr id="3" name="Slide Number Placeholder 2">
            <a:extLst>
              <a:ext uri="{FF2B5EF4-FFF2-40B4-BE49-F238E27FC236}">
                <a16:creationId xmlns:a16="http://schemas.microsoft.com/office/drawing/2014/main" id="{52E63338-2177-4F05-B04C-B795D32A0670}"/>
              </a:ext>
            </a:extLst>
          </p:cNvPr>
          <p:cNvSpPr>
            <a:spLocks noGrp="1"/>
          </p:cNvSpPr>
          <p:nvPr>
            <p:ph type="sldNum" sz="quarter" idx="12"/>
          </p:nvPr>
        </p:nvSpPr>
        <p:spPr/>
        <p:txBody>
          <a:bodyPr/>
          <a:lstStyle/>
          <a:p>
            <a:fld id="{B212C38A-D241-7041-9EFC-6446870ABFAA}" type="slidenum">
              <a:rPr lang="en-US" smtClean="0"/>
              <a:t>39</a:t>
            </a:fld>
            <a:endParaRPr lang="en-US" dirty="0"/>
          </a:p>
        </p:txBody>
      </p:sp>
      <p:sp>
        <p:nvSpPr>
          <p:cNvPr id="4" name="Content Placeholder 3">
            <a:extLst>
              <a:ext uri="{FF2B5EF4-FFF2-40B4-BE49-F238E27FC236}">
                <a16:creationId xmlns:a16="http://schemas.microsoft.com/office/drawing/2014/main" id="{C2E1A4DD-6316-4CFD-A08B-634608C1B6CF}"/>
              </a:ext>
            </a:extLst>
          </p:cNvPr>
          <p:cNvSpPr>
            <a:spLocks noGrp="1"/>
          </p:cNvSpPr>
          <p:nvPr>
            <p:ph idx="1"/>
          </p:nvPr>
        </p:nvSpPr>
        <p:spPr/>
        <p:txBody>
          <a:bodyPr/>
          <a:lstStyle/>
          <a:p>
            <a:r>
              <a:rPr lang="en-US" dirty="0"/>
              <a:t>Go to </a:t>
            </a:r>
            <a:r>
              <a:rPr lang="en-US" dirty="0">
                <a:hlinkClick r:id="rId2"/>
              </a:rPr>
              <a:t>www.sam.gov</a:t>
            </a:r>
            <a:r>
              <a:rPr lang="en-US" dirty="0"/>
              <a:t> and login </a:t>
            </a:r>
          </a:p>
          <a:p>
            <a:r>
              <a:rPr lang="en-US" dirty="0"/>
              <a:t>Click the search link in the top left menu bar and search for the entity name</a:t>
            </a:r>
          </a:p>
          <a:p>
            <a:r>
              <a:rPr lang="en-US" dirty="0"/>
              <a:t>View the entity listing for debarment status</a:t>
            </a:r>
          </a:p>
          <a:p>
            <a:r>
              <a:rPr lang="en-US" dirty="0"/>
              <a:t>Download the page and save in the procurement file</a:t>
            </a:r>
          </a:p>
          <a:p>
            <a:endParaRPr lang="en-US" dirty="0"/>
          </a:p>
          <a:p>
            <a:endParaRPr lang="en-US" dirty="0"/>
          </a:p>
        </p:txBody>
      </p:sp>
      <p:pic>
        <p:nvPicPr>
          <p:cNvPr id="5" name="Picture 4">
            <a:extLst>
              <a:ext uri="{FF2B5EF4-FFF2-40B4-BE49-F238E27FC236}">
                <a16:creationId xmlns:a16="http://schemas.microsoft.com/office/drawing/2014/main" id="{4ABD369A-BA76-4E49-900F-E1A4144F99C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802919" y="566125"/>
            <a:ext cx="509017" cy="509017"/>
          </a:xfrm>
          <a:prstGeom prst="rect">
            <a:avLst/>
          </a:prstGeom>
        </p:spPr>
      </p:pic>
    </p:spTree>
    <p:extLst>
      <p:ext uri="{BB962C8B-B14F-4D97-AF65-F5344CB8AC3E}">
        <p14:creationId xmlns:p14="http://schemas.microsoft.com/office/powerpoint/2010/main" val="272445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0496-29FD-DA24-78AF-291188307DE8}"/>
              </a:ext>
            </a:extLst>
          </p:cNvPr>
          <p:cNvSpPr>
            <a:spLocks noGrp="1"/>
          </p:cNvSpPr>
          <p:nvPr>
            <p:ph type="title"/>
          </p:nvPr>
        </p:nvSpPr>
        <p:spPr>
          <a:xfrm>
            <a:off x="113533" y="2536652"/>
            <a:ext cx="4334179" cy="903445"/>
          </a:xfrm>
        </p:spPr>
        <p:txBody>
          <a:bodyPr>
            <a:normAutofit fontScale="90000"/>
          </a:bodyPr>
          <a:lstStyle/>
          <a:p>
            <a:r>
              <a:rPr lang="en-US" dirty="0"/>
              <a:t>Key Learning Items</a:t>
            </a:r>
          </a:p>
        </p:txBody>
      </p:sp>
      <p:sp>
        <p:nvSpPr>
          <p:cNvPr id="3" name="Slide Number Placeholder 2">
            <a:extLst>
              <a:ext uri="{FF2B5EF4-FFF2-40B4-BE49-F238E27FC236}">
                <a16:creationId xmlns:a16="http://schemas.microsoft.com/office/drawing/2014/main" id="{629261E9-B34F-ECB3-F7AF-907633C5181C}"/>
              </a:ext>
            </a:extLst>
          </p:cNvPr>
          <p:cNvSpPr>
            <a:spLocks noGrp="1"/>
          </p:cNvSpPr>
          <p:nvPr>
            <p:ph type="sldNum" sz="quarter" idx="12"/>
          </p:nvPr>
        </p:nvSpPr>
        <p:spPr/>
        <p:txBody>
          <a:bodyPr/>
          <a:lstStyle/>
          <a:p>
            <a:fld id="{B212C38A-D241-7041-9EFC-6446870ABFAA}" type="slidenum">
              <a:rPr lang="en-US" smtClean="0"/>
              <a:t>4</a:t>
            </a:fld>
            <a:endParaRPr lang="en-US" dirty="0"/>
          </a:p>
        </p:txBody>
      </p:sp>
      <p:sp>
        <p:nvSpPr>
          <p:cNvPr id="4" name="Content Placeholder 3">
            <a:extLst>
              <a:ext uri="{FF2B5EF4-FFF2-40B4-BE49-F238E27FC236}">
                <a16:creationId xmlns:a16="http://schemas.microsoft.com/office/drawing/2014/main" id="{41C1A3DD-2187-D966-BF3A-56B8CC20FF4B}"/>
              </a:ext>
            </a:extLst>
          </p:cNvPr>
          <p:cNvSpPr>
            <a:spLocks noGrp="1"/>
          </p:cNvSpPr>
          <p:nvPr>
            <p:ph idx="1"/>
          </p:nvPr>
        </p:nvSpPr>
        <p:spPr>
          <a:xfrm>
            <a:off x="4846320" y="2148396"/>
            <a:ext cx="6868159" cy="3888970"/>
          </a:xfrm>
        </p:spPr>
        <p:txBody>
          <a:bodyPr/>
          <a:lstStyle/>
          <a:p>
            <a:r>
              <a:rPr lang="en-US" dirty="0"/>
              <a:t>DOA Grantee Procurement Requirements</a:t>
            </a:r>
          </a:p>
          <a:p>
            <a:r>
              <a:rPr lang="en-US" dirty="0"/>
              <a:t>State and Federal Compliance</a:t>
            </a:r>
          </a:p>
          <a:p>
            <a:r>
              <a:rPr lang="en-US" dirty="0"/>
              <a:t>Best Practices for Competitive Solicitations</a:t>
            </a:r>
          </a:p>
          <a:p>
            <a:r>
              <a:rPr lang="en-US" dirty="0"/>
              <a:t>Vendor Management</a:t>
            </a:r>
          </a:p>
          <a:p>
            <a:endParaRPr lang="en-US" dirty="0"/>
          </a:p>
        </p:txBody>
      </p:sp>
      <p:pic>
        <p:nvPicPr>
          <p:cNvPr id="6" name="Picture 5">
            <a:extLst>
              <a:ext uri="{FF2B5EF4-FFF2-40B4-BE49-F238E27FC236}">
                <a16:creationId xmlns:a16="http://schemas.microsoft.com/office/drawing/2014/main" id="{B71E4A49-FE42-4923-88F5-18DE3E00343F}"/>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956825" y="3306106"/>
            <a:ext cx="509017" cy="509017"/>
          </a:xfrm>
          <a:prstGeom prst="rect">
            <a:avLst/>
          </a:prstGeom>
        </p:spPr>
      </p:pic>
    </p:spTree>
    <p:extLst>
      <p:ext uri="{BB962C8B-B14F-4D97-AF65-F5344CB8AC3E}">
        <p14:creationId xmlns:p14="http://schemas.microsoft.com/office/powerpoint/2010/main" val="47792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41C52-782F-4632-8F0E-3FD9DDD50AB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Download the Status Check</a:t>
            </a:r>
          </a:p>
        </p:txBody>
      </p:sp>
      <p:pic>
        <p:nvPicPr>
          <p:cNvPr id="9" name="Content Placeholder 8" descr="Graphical user interface, text, application&#10;&#10;Description automatically generated">
            <a:extLst>
              <a:ext uri="{FF2B5EF4-FFF2-40B4-BE49-F238E27FC236}">
                <a16:creationId xmlns:a16="http://schemas.microsoft.com/office/drawing/2014/main" id="{CACAD078-F505-4F9B-B1A1-D25800C271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2159" y="1772653"/>
            <a:ext cx="6486374" cy="4100996"/>
          </a:xfrm>
        </p:spPr>
      </p:pic>
      <p:sp>
        <p:nvSpPr>
          <p:cNvPr id="3" name="Slide Number Placeholder 2">
            <a:extLst>
              <a:ext uri="{FF2B5EF4-FFF2-40B4-BE49-F238E27FC236}">
                <a16:creationId xmlns:a16="http://schemas.microsoft.com/office/drawing/2014/main" id="{A39C3DCF-3A61-42A2-BB6C-FFD0399FBEFA}"/>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B212C38A-D241-7041-9EFC-6446870ABFAA}" type="slidenum">
              <a:rPr lang="en-US">
                <a:solidFill>
                  <a:schemeClr val="tx1">
                    <a:alpha val="80000"/>
                  </a:schemeClr>
                </a:solidFill>
                <a:latin typeface="+mn-lt"/>
                <a:cs typeface="+mn-cs"/>
              </a:rPr>
              <a:pPr>
                <a:spcAft>
                  <a:spcPts val="600"/>
                </a:spcAft>
              </a:pPr>
              <a:t>40</a:t>
            </a:fld>
            <a:endParaRPr lang="en-US" dirty="0">
              <a:solidFill>
                <a:schemeClr val="tx1">
                  <a:alpha val="80000"/>
                </a:schemeClr>
              </a:solidFill>
              <a:latin typeface="+mn-lt"/>
              <a:cs typeface="+mn-cs"/>
            </a:endParaRPr>
          </a:p>
        </p:txBody>
      </p:sp>
      <p:sp>
        <p:nvSpPr>
          <p:cNvPr id="6" name="TextBox 5">
            <a:extLst>
              <a:ext uri="{FF2B5EF4-FFF2-40B4-BE49-F238E27FC236}">
                <a16:creationId xmlns:a16="http://schemas.microsoft.com/office/drawing/2014/main" id="{B9BE17BD-F875-44E6-97DC-0965392518A8}"/>
              </a:ext>
            </a:extLst>
          </p:cNvPr>
          <p:cNvSpPr txBox="1"/>
          <p:nvPr/>
        </p:nvSpPr>
        <p:spPr>
          <a:xfrm>
            <a:off x="1796716" y="5085347"/>
            <a:ext cx="5277852" cy="954107"/>
          </a:xfrm>
          <a:prstGeom prst="rect">
            <a:avLst/>
          </a:prstGeom>
          <a:noFill/>
        </p:spPr>
        <p:txBody>
          <a:bodyPr wrap="square" rtlCol="0">
            <a:spAutoFit/>
          </a:bodyPr>
          <a:lstStyle/>
          <a:p>
            <a:r>
              <a:rPr lang="en-US" sz="2800" b="1" dirty="0">
                <a:solidFill>
                  <a:srgbClr val="FF0000"/>
                </a:solidFill>
              </a:rPr>
              <a:t>+ Best Practice check the status prior to issuing payments</a:t>
            </a:r>
          </a:p>
        </p:txBody>
      </p:sp>
    </p:spTree>
    <p:extLst>
      <p:ext uri="{BB962C8B-B14F-4D97-AF65-F5344CB8AC3E}">
        <p14:creationId xmlns:p14="http://schemas.microsoft.com/office/powerpoint/2010/main" val="3511596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4835-7C5B-4053-97A4-DBEBA87A811A}"/>
              </a:ext>
            </a:extLst>
          </p:cNvPr>
          <p:cNvSpPr>
            <a:spLocks noGrp="1"/>
          </p:cNvSpPr>
          <p:nvPr>
            <p:ph type="title"/>
          </p:nvPr>
        </p:nvSpPr>
        <p:spPr>
          <a:xfrm>
            <a:off x="670181" y="18719"/>
            <a:ext cx="3505495" cy="1622321"/>
          </a:xfrm>
        </p:spPr>
        <p:txBody>
          <a:bodyPr vert="horz" lIns="91440" tIns="45720" rIns="91440" bIns="45720" rtlCol="0" anchor="ctr">
            <a:noAutofit/>
          </a:bodyPr>
          <a:lstStyle/>
          <a:p>
            <a:r>
              <a:rPr lang="en-US" kern="1200" dirty="0">
                <a:latin typeface="+mn-lt"/>
                <a:ea typeface="+mj-ea"/>
                <a:cs typeface="+mj-cs"/>
              </a:rPr>
              <a:t>Debarment Self-Certification </a:t>
            </a:r>
          </a:p>
        </p:txBody>
      </p:sp>
      <p:sp>
        <p:nvSpPr>
          <p:cNvPr id="15" name="Content Placeholder 14">
            <a:extLst>
              <a:ext uri="{FF2B5EF4-FFF2-40B4-BE49-F238E27FC236}">
                <a16:creationId xmlns:a16="http://schemas.microsoft.com/office/drawing/2014/main" id="{42673473-E833-44A7-57CE-7EF3CDDBDD26}"/>
              </a:ext>
            </a:extLst>
          </p:cNvPr>
          <p:cNvSpPr>
            <a:spLocks noGrp="1"/>
          </p:cNvSpPr>
          <p:nvPr>
            <p:ph idx="1"/>
          </p:nvPr>
        </p:nvSpPr>
        <p:spPr>
          <a:xfrm>
            <a:off x="185551" y="2261742"/>
            <a:ext cx="3990125" cy="3785419"/>
          </a:xfrm>
        </p:spPr>
        <p:txBody>
          <a:bodyPr vert="horz" lIns="91440" tIns="45720" rIns="91440" bIns="45720" rtlCol="0">
            <a:normAutofit/>
          </a:bodyPr>
          <a:lstStyle/>
          <a:p>
            <a:pPr indent="-228600">
              <a:lnSpc>
                <a:spcPct val="90000"/>
              </a:lnSpc>
              <a:buFont typeface="Arial" panose="020B0604020202020204" pitchFamily="34" charset="0"/>
              <a:buChar char="•"/>
            </a:pPr>
            <a:r>
              <a:rPr lang="en-US" dirty="0">
                <a:latin typeface="+mn-lt"/>
                <a:cs typeface="+mn-cs"/>
              </a:rPr>
              <a:t>Form used to document that a vendor is not debarred or suspended </a:t>
            </a:r>
          </a:p>
        </p:txBody>
      </p:sp>
      <p:sp>
        <p:nvSpPr>
          <p:cNvPr id="18" name="Rectangle 1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91C76F2C-DA36-4025-BDE3-54819CA0C3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212C38A-D241-7041-9EFC-6446870ABFAA}" type="slidenum">
              <a:rPr lang="en-US">
                <a:solidFill>
                  <a:srgbClr val="303030"/>
                </a:solidFill>
                <a:latin typeface="+mn-lt"/>
                <a:cs typeface="+mn-cs"/>
              </a:rPr>
              <a:pPr>
                <a:spcAft>
                  <a:spcPts val="600"/>
                </a:spcAft>
              </a:pPr>
              <a:t>41</a:t>
            </a:fld>
            <a:endParaRPr lang="en-US" dirty="0">
              <a:solidFill>
                <a:srgbClr val="303030"/>
              </a:solidFill>
              <a:latin typeface="+mn-lt"/>
              <a:cs typeface="+mn-cs"/>
            </a:endParaRPr>
          </a:p>
        </p:txBody>
      </p:sp>
      <p:sp>
        <p:nvSpPr>
          <p:cNvPr id="4" name="TextBox 3">
            <a:extLst>
              <a:ext uri="{FF2B5EF4-FFF2-40B4-BE49-F238E27FC236}">
                <a16:creationId xmlns:a16="http://schemas.microsoft.com/office/drawing/2014/main" id="{3AABCC55-3F69-4C9D-80FB-F83C22214923}"/>
              </a:ext>
            </a:extLst>
          </p:cNvPr>
          <p:cNvSpPr txBox="1"/>
          <p:nvPr/>
        </p:nvSpPr>
        <p:spPr>
          <a:xfrm>
            <a:off x="5638800" y="1078523"/>
            <a:ext cx="5715000" cy="4524315"/>
          </a:xfrm>
          <a:prstGeom prst="rect">
            <a:avLst/>
          </a:prstGeom>
          <a:noFill/>
        </p:spPr>
        <p:txBody>
          <a:bodyPr wrap="square" rtlCol="0">
            <a:spAutoFit/>
          </a:bodyPr>
          <a:lstStyle/>
          <a:p>
            <a:r>
              <a:rPr lang="en-US" dirty="0"/>
              <a:t>The entity is not debarred, suspended, proposed for debarment, or declared ineligible for any federal award at this time</a:t>
            </a:r>
          </a:p>
          <a:p>
            <a:endParaRPr lang="en-US" dirty="0"/>
          </a:p>
          <a:p>
            <a:r>
              <a:rPr lang="en-US" dirty="0"/>
              <a:t>Has not  been convicted of any fraud or criminal offense while trying to obtain or perform a public contract in the last three years</a:t>
            </a:r>
          </a:p>
          <a:p>
            <a:endParaRPr lang="en-US" dirty="0"/>
          </a:p>
          <a:p>
            <a:r>
              <a:rPr lang="en-US" dirty="0"/>
              <a:t>Is not indicted or criminally or civically charged by a government entity at this time</a:t>
            </a:r>
          </a:p>
          <a:p>
            <a:endParaRPr lang="en-US" dirty="0"/>
          </a:p>
          <a:p>
            <a:r>
              <a:rPr lang="en-US" dirty="0"/>
              <a:t>Has not had any contracts terminated by any federal agency in the last three years</a:t>
            </a:r>
          </a:p>
          <a:p>
            <a:endParaRPr lang="en-US" dirty="0"/>
          </a:p>
          <a:p>
            <a:r>
              <a:rPr lang="en-US" dirty="0"/>
              <a:t>Should be dated and signed by the Authorized representative of the entity</a:t>
            </a:r>
          </a:p>
        </p:txBody>
      </p:sp>
    </p:spTree>
    <p:extLst>
      <p:ext uri="{BB962C8B-B14F-4D97-AF65-F5344CB8AC3E}">
        <p14:creationId xmlns:p14="http://schemas.microsoft.com/office/powerpoint/2010/main" val="1317126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6BA7-A2A8-489E-8400-9D23E5A2CF68}"/>
              </a:ext>
            </a:extLst>
          </p:cNvPr>
          <p:cNvSpPr>
            <a:spLocks noGrp="1"/>
          </p:cNvSpPr>
          <p:nvPr>
            <p:ph type="title"/>
          </p:nvPr>
        </p:nvSpPr>
        <p:spPr/>
        <p:txBody>
          <a:bodyPr/>
          <a:lstStyle/>
          <a:p>
            <a:r>
              <a:rPr lang="en-US" dirty="0">
                <a:latin typeface="Arial"/>
                <a:cs typeface="Arial"/>
              </a:rPr>
              <a:t>Guidance Citations</a:t>
            </a:r>
          </a:p>
        </p:txBody>
      </p:sp>
      <p:sp>
        <p:nvSpPr>
          <p:cNvPr id="3" name="Slide Number Placeholder 2">
            <a:extLst>
              <a:ext uri="{FF2B5EF4-FFF2-40B4-BE49-F238E27FC236}">
                <a16:creationId xmlns:a16="http://schemas.microsoft.com/office/drawing/2014/main" id="{FD3BE1D6-8B6F-4B66-B8B3-838BE8B871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2C38A-D241-7041-9EFC-6446870ABFAA}"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D33BBF04-41B7-4961-A58B-48B61180B8D3}"/>
              </a:ext>
            </a:extLst>
          </p:cNvPr>
          <p:cNvSpPr>
            <a:spLocks noGrp="1"/>
          </p:cNvSpPr>
          <p:nvPr>
            <p:ph idx="1"/>
          </p:nvPr>
        </p:nvSpPr>
        <p:spPr/>
        <p:txBody>
          <a:bodyPr>
            <a:normAutofit/>
          </a:bodyPr>
          <a:lstStyle/>
          <a:p>
            <a:r>
              <a:rPr lang="en-US" dirty="0"/>
              <a:t>Procurement Thresholds</a:t>
            </a:r>
          </a:p>
          <a:p>
            <a:pPr lvl="1"/>
            <a:r>
              <a:rPr lang="en-US" sz="1400" dirty="0"/>
              <a:t>2 CFR 200.319</a:t>
            </a:r>
          </a:p>
          <a:p>
            <a:pPr lvl="1"/>
            <a:r>
              <a:rPr lang="en-US" sz="1400" dirty="0"/>
              <a:t>2 CFR 200.320</a:t>
            </a:r>
          </a:p>
          <a:p>
            <a:r>
              <a:rPr lang="en-US" dirty="0"/>
              <a:t>Affirmative Steps</a:t>
            </a:r>
          </a:p>
          <a:p>
            <a:pPr lvl="1"/>
            <a:r>
              <a:rPr lang="en-US" sz="1400" dirty="0"/>
              <a:t>2 CFR 200.321(b)</a:t>
            </a:r>
          </a:p>
          <a:p>
            <a:r>
              <a:rPr lang="en-US" dirty="0"/>
              <a:t>Conflict of Interest</a:t>
            </a:r>
          </a:p>
          <a:p>
            <a:pPr lvl="1"/>
            <a:r>
              <a:rPr lang="en-US" sz="1400" dirty="0"/>
              <a:t>2 CFR 200.318(c)</a:t>
            </a:r>
            <a:endParaRPr lang="en-US" dirty="0"/>
          </a:p>
          <a:p>
            <a:r>
              <a:rPr lang="en-US" dirty="0"/>
              <a:t>Domestic Preference</a:t>
            </a:r>
          </a:p>
          <a:p>
            <a:pPr lvl="1"/>
            <a:r>
              <a:rPr lang="en-US" sz="1400" dirty="0"/>
              <a:t>2 CFR 200.322</a:t>
            </a:r>
          </a:p>
          <a:p>
            <a:pPr lvl="1"/>
            <a:r>
              <a:rPr lang="en-US" sz="1400" dirty="0"/>
              <a:t> Division G, Title IX of the Infrastructure Investment and Jobs Act (2021) </a:t>
            </a:r>
          </a:p>
        </p:txBody>
      </p:sp>
    </p:spTree>
    <p:extLst>
      <p:ext uri="{BB962C8B-B14F-4D97-AF65-F5344CB8AC3E}">
        <p14:creationId xmlns:p14="http://schemas.microsoft.com/office/powerpoint/2010/main" val="3023773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DEBE-A46F-DA8B-41CE-4306695B8593}"/>
              </a:ext>
            </a:extLst>
          </p:cNvPr>
          <p:cNvSpPr>
            <a:spLocks noGrp="1"/>
          </p:cNvSpPr>
          <p:nvPr>
            <p:ph type="title"/>
          </p:nvPr>
        </p:nvSpPr>
        <p:spPr/>
        <p:txBody>
          <a:bodyPr/>
          <a:lstStyle/>
          <a:p>
            <a:r>
              <a:rPr lang="en-US" dirty="0"/>
              <a:t>Thank you!</a:t>
            </a:r>
          </a:p>
        </p:txBody>
      </p:sp>
      <p:pic>
        <p:nvPicPr>
          <p:cNvPr id="3" name="Picture 2">
            <a:extLst>
              <a:ext uri="{FF2B5EF4-FFF2-40B4-BE49-F238E27FC236}">
                <a16:creationId xmlns:a16="http://schemas.microsoft.com/office/drawing/2014/main" id="{635A32CE-5C80-4B6A-8B1F-201696230892}"/>
              </a:ext>
            </a:extLst>
          </p:cNvPr>
          <p:cNvPicPr>
            <a:picLocks noChangeAspect="1"/>
          </p:cNvPicPr>
          <p:nvPr/>
        </p:nvPicPr>
        <p:blipFill>
          <a:blip r:embed="rId2"/>
          <a:stretch>
            <a:fillRect/>
          </a:stretch>
        </p:blipFill>
        <p:spPr>
          <a:xfrm>
            <a:off x="10180627" y="2472374"/>
            <a:ext cx="1737511" cy="1737511"/>
          </a:xfrm>
          <a:prstGeom prst="rect">
            <a:avLst/>
          </a:prstGeom>
        </p:spPr>
      </p:pic>
      <p:pic>
        <p:nvPicPr>
          <p:cNvPr id="4" name="Picture 3">
            <a:extLst>
              <a:ext uri="{FF2B5EF4-FFF2-40B4-BE49-F238E27FC236}">
                <a16:creationId xmlns:a16="http://schemas.microsoft.com/office/drawing/2014/main" id="{015A5E78-5B58-4366-8245-0CC493B8BE27}"/>
              </a:ext>
            </a:extLst>
          </p:cNvPr>
          <p:cNvPicPr>
            <a:picLocks noChangeAspect="1"/>
          </p:cNvPicPr>
          <p:nvPr/>
        </p:nvPicPr>
        <p:blipFill>
          <a:blip r:embed="rId3"/>
          <a:stretch>
            <a:fillRect/>
          </a:stretch>
        </p:blipFill>
        <p:spPr>
          <a:xfrm>
            <a:off x="9541565" y="4209885"/>
            <a:ext cx="2650435" cy="742354"/>
          </a:xfrm>
          <a:prstGeom prst="rect">
            <a:avLst/>
          </a:prstGeom>
        </p:spPr>
      </p:pic>
    </p:spTree>
    <p:extLst>
      <p:ext uri="{BB962C8B-B14F-4D97-AF65-F5344CB8AC3E}">
        <p14:creationId xmlns:p14="http://schemas.microsoft.com/office/powerpoint/2010/main" val="1321877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4E10-54DE-4F5C-8032-4F01C4E1C9CC}"/>
              </a:ext>
            </a:extLst>
          </p:cNvPr>
          <p:cNvSpPr>
            <a:spLocks noGrp="1"/>
          </p:cNvSpPr>
          <p:nvPr>
            <p:ph type="title"/>
          </p:nvPr>
        </p:nvSpPr>
        <p:spPr>
          <a:xfrm>
            <a:off x="458994" y="1308861"/>
            <a:ext cx="6509977" cy="1712636"/>
          </a:xfrm>
        </p:spPr>
        <p:txBody>
          <a:bodyPr/>
          <a:lstStyle/>
          <a:p>
            <a:r>
              <a:rPr lang="en-US" dirty="0"/>
              <a:t>DOA Grantee Procurement Requirements</a:t>
            </a:r>
          </a:p>
        </p:txBody>
      </p:sp>
    </p:spTree>
    <p:extLst>
      <p:ext uri="{BB962C8B-B14F-4D97-AF65-F5344CB8AC3E}">
        <p14:creationId xmlns:p14="http://schemas.microsoft.com/office/powerpoint/2010/main" val="282546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F74307-49C6-FC65-3285-190595A0731A}"/>
              </a:ext>
            </a:extLst>
          </p:cNvPr>
          <p:cNvSpPr>
            <a:spLocks noGrp="1"/>
          </p:cNvSpPr>
          <p:nvPr>
            <p:ph type="title"/>
          </p:nvPr>
        </p:nvSpPr>
        <p:spPr/>
        <p:txBody>
          <a:bodyPr vert="horz" lIns="91440" tIns="45720" rIns="91440" bIns="45720" rtlCol="0" anchor="ctr">
            <a:normAutofit/>
          </a:bodyPr>
          <a:lstStyle/>
          <a:p>
            <a:r>
              <a:rPr lang="en-US" kern="1200" dirty="0">
                <a:solidFill>
                  <a:srgbClr val="FFFFFF"/>
                </a:solidFill>
              </a:rPr>
              <a:t>Procurement Under DOA Awards</a:t>
            </a:r>
          </a:p>
        </p:txBody>
      </p:sp>
      <p:sp>
        <p:nvSpPr>
          <p:cNvPr id="4" name="Slide Number Placeholder 3">
            <a:extLst>
              <a:ext uri="{FF2B5EF4-FFF2-40B4-BE49-F238E27FC236}">
                <a16:creationId xmlns:a16="http://schemas.microsoft.com/office/drawing/2014/main" id="{893BE70A-9CA2-866C-5A25-FCC24C8ECC01}"/>
              </a:ext>
            </a:extLst>
          </p:cNvPr>
          <p:cNvSpPr>
            <a:spLocks noGrp="1"/>
          </p:cNvSpPr>
          <p:nvPr>
            <p:ph type="sldNum" sz="quarter" idx="12"/>
          </p:nvPr>
        </p:nvSpPr>
        <p:spPr/>
        <p:txBody>
          <a:bodyPr vert="horz" lIns="91440" tIns="45720" rIns="91440" bIns="45720" rtlCol="0" anchor="ctr">
            <a:normAutofit fontScale="32500" lnSpcReduction="20000"/>
          </a:bodyPr>
          <a:lstStyle/>
          <a:p>
            <a:pPr>
              <a:spcAft>
                <a:spcPts val="600"/>
              </a:spcAft>
            </a:pPr>
            <a:fld id="{B212C38A-D241-7041-9EFC-6446870ABFAA}" type="slidenum">
              <a:rPr lang="en-US" sz="1000">
                <a:latin typeface="+mn-lt"/>
                <a:cs typeface="+mn-cs"/>
              </a:rPr>
              <a:pPr>
                <a:spcAft>
                  <a:spcPts val="600"/>
                </a:spcAft>
              </a:pPr>
              <a:t>6</a:t>
            </a:fld>
            <a:endParaRPr lang="en-US" sz="1000" dirty="0">
              <a:latin typeface="+mn-lt"/>
              <a:cs typeface="+mn-cs"/>
            </a:endParaRPr>
          </a:p>
        </p:txBody>
      </p:sp>
      <p:pic>
        <p:nvPicPr>
          <p:cNvPr id="3" name="Picture 2">
            <a:extLst>
              <a:ext uri="{FF2B5EF4-FFF2-40B4-BE49-F238E27FC236}">
                <a16:creationId xmlns:a16="http://schemas.microsoft.com/office/drawing/2014/main" id="{6B816E58-D8AD-4783-8F02-FD8751323DF8}"/>
              </a:ext>
            </a:extLst>
          </p:cNvPr>
          <p:cNvPicPr>
            <a:picLocks noChangeAspect="1"/>
          </p:cNvPicPr>
          <p:nvPr/>
        </p:nvPicPr>
        <p:blipFill>
          <a:blip r:embed="rId2"/>
          <a:stretch>
            <a:fillRect/>
          </a:stretch>
        </p:blipFill>
        <p:spPr>
          <a:xfrm>
            <a:off x="1362837" y="1873679"/>
            <a:ext cx="9466326" cy="4085467"/>
          </a:xfrm>
          <a:prstGeom prst="rect">
            <a:avLst/>
          </a:prstGeom>
        </p:spPr>
      </p:pic>
    </p:spTree>
    <p:extLst>
      <p:ext uri="{BB962C8B-B14F-4D97-AF65-F5344CB8AC3E}">
        <p14:creationId xmlns:p14="http://schemas.microsoft.com/office/powerpoint/2010/main" val="1696118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E6A4-39B8-4531-9BF4-9D497B9ABCBC}"/>
              </a:ext>
            </a:extLst>
          </p:cNvPr>
          <p:cNvSpPr>
            <a:spLocks noGrp="1"/>
          </p:cNvSpPr>
          <p:nvPr>
            <p:ph type="title"/>
          </p:nvPr>
        </p:nvSpPr>
        <p:spPr/>
        <p:txBody>
          <a:bodyPr>
            <a:normAutofit fontScale="90000"/>
          </a:bodyPr>
          <a:lstStyle/>
          <a:p>
            <a:r>
              <a:rPr lang="en-US" dirty="0"/>
              <a:t>Wisconsin Specific Procurement Standards</a:t>
            </a:r>
          </a:p>
        </p:txBody>
      </p:sp>
      <p:sp>
        <p:nvSpPr>
          <p:cNvPr id="3" name="Slide Number Placeholder 2">
            <a:extLst>
              <a:ext uri="{FF2B5EF4-FFF2-40B4-BE49-F238E27FC236}">
                <a16:creationId xmlns:a16="http://schemas.microsoft.com/office/drawing/2014/main" id="{3F698CC0-1891-4750-9B0D-95F10DBF9375}"/>
              </a:ext>
            </a:extLst>
          </p:cNvPr>
          <p:cNvSpPr>
            <a:spLocks noGrp="1"/>
          </p:cNvSpPr>
          <p:nvPr>
            <p:ph type="sldNum" sz="quarter" idx="12"/>
          </p:nvPr>
        </p:nvSpPr>
        <p:spPr/>
        <p:txBody>
          <a:bodyPr/>
          <a:lstStyle/>
          <a:p>
            <a:fld id="{B212C38A-D241-7041-9EFC-6446870ABFAA}" type="slidenum">
              <a:rPr lang="en-US" smtClean="0"/>
              <a:t>7</a:t>
            </a:fld>
            <a:endParaRPr lang="en-US" dirty="0"/>
          </a:p>
        </p:txBody>
      </p:sp>
      <p:sp>
        <p:nvSpPr>
          <p:cNvPr id="4" name="Content Placeholder 3">
            <a:extLst>
              <a:ext uri="{FF2B5EF4-FFF2-40B4-BE49-F238E27FC236}">
                <a16:creationId xmlns:a16="http://schemas.microsoft.com/office/drawing/2014/main" id="{A36663B8-870C-4BE3-9223-141A7B12A9F5}"/>
              </a:ext>
            </a:extLst>
          </p:cNvPr>
          <p:cNvSpPr>
            <a:spLocks noGrp="1"/>
          </p:cNvSpPr>
          <p:nvPr>
            <p:ph idx="1"/>
          </p:nvPr>
        </p:nvSpPr>
        <p:spPr/>
        <p:txBody>
          <a:bodyPr>
            <a:normAutofit fontScale="92500" lnSpcReduction="10000"/>
          </a:bodyPr>
          <a:lstStyle/>
          <a:p>
            <a:r>
              <a:rPr lang="en-US" dirty="0"/>
              <a:t>Grantee may follow their own procurement policies if the grantee’s procurement policies meet the standards outlined within article 17 of the grant agreement</a:t>
            </a:r>
          </a:p>
          <a:p>
            <a:r>
              <a:rPr lang="en-US" dirty="0"/>
              <a:t>Wisconsin Requirements:</a:t>
            </a:r>
          </a:p>
          <a:p>
            <a:pPr lvl="1"/>
            <a:r>
              <a:rPr lang="en-US" dirty="0"/>
              <a:t>Grantee pays reasonable prices when procuring goods and services</a:t>
            </a:r>
          </a:p>
          <a:p>
            <a:pPr lvl="1"/>
            <a:r>
              <a:rPr lang="en-US" dirty="0"/>
              <a:t>Reasonable forms of competitive procedures are used where practical and appropriate considering the value of the goods or services being procured</a:t>
            </a:r>
          </a:p>
          <a:p>
            <a:pPr lvl="1"/>
            <a:r>
              <a:rPr lang="en-US" dirty="0"/>
              <a:t>Grantee obtains goods and services in an open, consistent, and ethical manner</a:t>
            </a:r>
          </a:p>
          <a:p>
            <a:pPr lvl="1"/>
            <a:r>
              <a:rPr lang="en-US" dirty="0"/>
              <a:t>Grantee avoids conflict of interest in procurement decisions</a:t>
            </a:r>
          </a:p>
        </p:txBody>
      </p:sp>
    </p:spTree>
    <p:extLst>
      <p:ext uri="{BB962C8B-B14F-4D97-AF65-F5344CB8AC3E}">
        <p14:creationId xmlns:p14="http://schemas.microsoft.com/office/powerpoint/2010/main" val="1079280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04BF-335C-4421-A9A6-D75B7952DE93}"/>
              </a:ext>
            </a:extLst>
          </p:cNvPr>
          <p:cNvSpPr>
            <a:spLocks noGrp="1"/>
          </p:cNvSpPr>
          <p:nvPr>
            <p:ph type="title"/>
          </p:nvPr>
        </p:nvSpPr>
        <p:spPr/>
        <p:txBody>
          <a:bodyPr>
            <a:normAutofit fontScale="90000"/>
          </a:bodyPr>
          <a:lstStyle/>
          <a:p>
            <a:r>
              <a:rPr lang="en-US" dirty="0"/>
              <a:t>Pay Reasonable Prices</a:t>
            </a:r>
          </a:p>
        </p:txBody>
      </p:sp>
      <p:sp>
        <p:nvSpPr>
          <p:cNvPr id="3" name="Slide Number Placeholder 2">
            <a:extLst>
              <a:ext uri="{FF2B5EF4-FFF2-40B4-BE49-F238E27FC236}">
                <a16:creationId xmlns:a16="http://schemas.microsoft.com/office/drawing/2014/main" id="{2EBCCB9A-A28E-4BF0-BB1A-A75F0D15A0AD}"/>
              </a:ext>
            </a:extLst>
          </p:cNvPr>
          <p:cNvSpPr>
            <a:spLocks noGrp="1"/>
          </p:cNvSpPr>
          <p:nvPr>
            <p:ph type="sldNum" sz="quarter" idx="12"/>
          </p:nvPr>
        </p:nvSpPr>
        <p:spPr/>
        <p:txBody>
          <a:bodyPr/>
          <a:lstStyle/>
          <a:p>
            <a:fld id="{B212C38A-D241-7041-9EFC-6446870ABFAA}" type="slidenum">
              <a:rPr lang="en-US" smtClean="0"/>
              <a:t>8</a:t>
            </a:fld>
            <a:endParaRPr lang="en-US" dirty="0"/>
          </a:p>
        </p:txBody>
      </p:sp>
      <p:sp>
        <p:nvSpPr>
          <p:cNvPr id="4" name="Content Placeholder 3">
            <a:extLst>
              <a:ext uri="{FF2B5EF4-FFF2-40B4-BE49-F238E27FC236}">
                <a16:creationId xmlns:a16="http://schemas.microsoft.com/office/drawing/2014/main" id="{10D6F0D5-B628-47C4-A89B-A2ED9FE52D54}"/>
              </a:ext>
            </a:extLst>
          </p:cNvPr>
          <p:cNvSpPr>
            <a:spLocks noGrp="1"/>
          </p:cNvSpPr>
          <p:nvPr>
            <p:ph idx="1"/>
          </p:nvPr>
        </p:nvSpPr>
        <p:spPr/>
        <p:txBody>
          <a:bodyPr/>
          <a:lstStyle/>
          <a:p>
            <a:r>
              <a:rPr lang="en-US" dirty="0"/>
              <a:t>How do I ensure the prices I pay are reasonable?</a:t>
            </a:r>
          </a:p>
          <a:p>
            <a:pPr lvl="1"/>
            <a:r>
              <a:rPr lang="en-US" dirty="0"/>
              <a:t>Obtain quotes from multiple sources</a:t>
            </a:r>
          </a:p>
          <a:p>
            <a:pPr lvl="1"/>
            <a:r>
              <a:rPr lang="en-US" dirty="0"/>
              <a:t>Consider a competitive process where appropriate</a:t>
            </a:r>
          </a:p>
          <a:p>
            <a:pPr lvl="1"/>
            <a:r>
              <a:rPr lang="en-US" dirty="0"/>
              <a:t>Pay market price or less</a:t>
            </a:r>
          </a:p>
          <a:p>
            <a:r>
              <a:rPr lang="en-US" dirty="0"/>
              <a:t>Ask yourself: Would a reasonable person consider the price paid to be appropriate?</a:t>
            </a:r>
          </a:p>
          <a:p>
            <a:pPr lvl="1"/>
            <a:endParaRPr lang="en-US" dirty="0"/>
          </a:p>
          <a:p>
            <a:pPr lvl="1"/>
            <a:endParaRPr lang="en-US" dirty="0"/>
          </a:p>
        </p:txBody>
      </p:sp>
    </p:spTree>
    <p:extLst>
      <p:ext uri="{BB962C8B-B14F-4D97-AF65-F5344CB8AC3E}">
        <p14:creationId xmlns:p14="http://schemas.microsoft.com/office/powerpoint/2010/main" val="123139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1799-F727-4783-8A62-722E4B686EC2}"/>
              </a:ext>
            </a:extLst>
          </p:cNvPr>
          <p:cNvSpPr>
            <a:spLocks noGrp="1"/>
          </p:cNvSpPr>
          <p:nvPr>
            <p:ph type="title"/>
          </p:nvPr>
        </p:nvSpPr>
        <p:spPr/>
        <p:txBody>
          <a:bodyPr>
            <a:normAutofit fontScale="90000"/>
          </a:bodyPr>
          <a:lstStyle/>
          <a:p>
            <a:r>
              <a:rPr lang="en-US" dirty="0"/>
              <a:t>Competitive Procedures</a:t>
            </a:r>
          </a:p>
        </p:txBody>
      </p:sp>
      <p:sp>
        <p:nvSpPr>
          <p:cNvPr id="3" name="Slide Number Placeholder 2">
            <a:extLst>
              <a:ext uri="{FF2B5EF4-FFF2-40B4-BE49-F238E27FC236}">
                <a16:creationId xmlns:a16="http://schemas.microsoft.com/office/drawing/2014/main" id="{52559004-FFAE-43CB-BB3E-E31D7ABFD081}"/>
              </a:ext>
            </a:extLst>
          </p:cNvPr>
          <p:cNvSpPr>
            <a:spLocks noGrp="1"/>
          </p:cNvSpPr>
          <p:nvPr>
            <p:ph type="sldNum" sz="quarter" idx="12"/>
          </p:nvPr>
        </p:nvSpPr>
        <p:spPr/>
        <p:txBody>
          <a:bodyPr/>
          <a:lstStyle/>
          <a:p>
            <a:fld id="{B212C38A-D241-7041-9EFC-6446870ABFAA}" type="slidenum">
              <a:rPr lang="en-US" smtClean="0"/>
              <a:t>9</a:t>
            </a:fld>
            <a:endParaRPr lang="en-US" dirty="0"/>
          </a:p>
        </p:txBody>
      </p:sp>
      <p:sp>
        <p:nvSpPr>
          <p:cNvPr id="4" name="Content Placeholder 3">
            <a:extLst>
              <a:ext uri="{FF2B5EF4-FFF2-40B4-BE49-F238E27FC236}">
                <a16:creationId xmlns:a16="http://schemas.microsoft.com/office/drawing/2014/main" id="{6EFCA531-B58C-43F7-BD37-C5844F2E1F97}"/>
              </a:ext>
            </a:extLst>
          </p:cNvPr>
          <p:cNvSpPr>
            <a:spLocks noGrp="1"/>
          </p:cNvSpPr>
          <p:nvPr>
            <p:ph idx="1"/>
          </p:nvPr>
        </p:nvSpPr>
        <p:spPr/>
        <p:txBody>
          <a:bodyPr/>
          <a:lstStyle/>
          <a:p>
            <a:r>
              <a:rPr lang="en-US" dirty="0"/>
              <a:t>What types of procurement are considered “competitive”?</a:t>
            </a:r>
          </a:p>
          <a:p>
            <a:pPr lvl="1"/>
            <a:r>
              <a:rPr lang="en-US" dirty="0"/>
              <a:t>Sealed Bids</a:t>
            </a:r>
          </a:p>
          <a:p>
            <a:pPr lvl="1"/>
            <a:r>
              <a:rPr lang="en-US" dirty="0"/>
              <a:t>Competitive Proposals</a:t>
            </a:r>
          </a:p>
          <a:p>
            <a:r>
              <a:rPr lang="en-US" dirty="0"/>
              <a:t>When should I use competitive procurements?</a:t>
            </a:r>
          </a:p>
          <a:p>
            <a:pPr lvl="1"/>
            <a:r>
              <a:rPr lang="en-US" dirty="0"/>
              <a:t>Set a dollar value threshold </a:t>
            </a:r>
          </a:p>
          <a:p>
            <a:pPr lvl="1"/>
            <a:r>
              <a:rPr lang="en-US" dirty="0"/>
              <a:t>Construction</a:t>
            </a:r>
          </a:p>
          <a:p>
            <a:pPr lvl="1"/>
            <a:r>
              <a:rPr lang="en-US" dirty="0"/>
              <a:t>Capital purchases</a:t>
            </a:r>
          </a:p>
        </p:txBody>
      </p:sp>
    </p:spTree>
    <p:extLst>
      <p:ext uri="{BB962C8B-B14F-4D97-AF65-F5344CB8AC3E}">
        <p14:creationId xmlns:p14="http://schemas.microsoft.com/office/powerpoint/2010/main" val="2920268021"/>
      </p:ext>
    </p:extLst>
  </p:cSld>
  <p:clrMapOvr>
    <a:masterClrMapping/>
  </p:clrMapOvr>
</p:sld>
</file>

<file path=ppt/theme/theme1.xml><?xml version="1.0" encoding="utf-8"?>
<a:theme xmlns:a="http://schemas.openxmlformats.org/drawingml/2006/main" name="Custom Design">
  <a:themeElements>
    <a:clrScheme name="FORVIS Palette">
      <a:dk1>
        <a:srgbClr val="000000"/>
      </a:dk1>
      <a:lt1>
        <a:sysClr val="window" lastClr="FFFFFF"/>
      </a:lt1>
      <a:dk2>
        <a:srgbClr val="636669"/>
      </a:dk2>
      <a:lt2>
        <a:srgbClr val="E0E1DD"/>
      </a:lt2>
      <a:accent1>
        <a:srgbClr val="D52B1E"/>
      </a:accent1>
      <a:accent2>
        <a:srgbClr val="71C6C1"/>
      </a:accent2>
      <a:accent3>
        <a:srgbClr val="FFBC3D"/>
      </a:accent3>
      <a:accent4>
        <a:srgbClr val="0089C4"/>
      </a:accent4>
      <a:accent5>
        <a:srgbClr val="5E2D61"/>
      </a:accent5>
      <a:accent6>
        <a:srgbClr val="D55C19"/>
      </a:accent6>
      <a:hlink>
        <a:srgbClr val="0089C4"/>
      </a:hlink>
      <a:folHlink>
        <a:srgbClr val="5E2D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00F82A077D7540A366A1CA7627AFB0" ma:contentTypeVersion="17" ma:contentTypeDescription="Create a new document." ma:contentTypeScope="" ma:versionID="70de3fcd53e93392cff01990fd85f93a">
  <xsd:schema xmlns:xsd="http://www.w3.org/2001/XMLSchema" xmlns:xs="http://www.w3.org/2001/XMLSchema" xmlns:p="http://schemas.microsoft.com/office/2006/metadata/properties" xmlns:ns1="http://schemas.microsoft.com/sharepoint/v3" xmlns:ns2="25b78c9f-3eef-44c3-bed0-54dc282e9d79" xmlns:ns3="212dcb86-0368-4293-865c-d4adf52d42ca" targetNamespace="http://schemas.microsoft.com/office/2006/metadata/properties" ma:root="true" ma:fieldsID="8e5a872a753203f51dffbba52310a749" ns1:_="" ns2:_="" ns3:_="">
    <xsd:import namespace="http://schemas.microsoft.com/sharepoint/v3"/>
    <xsd:import namespace="25b78c9f-3eef-44c3-bed0-54dc282e9d79"/>
    <xsd:import namespace="212dcb86-0368-4293-865c-d4adf52d42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ServiceLocation" minOccurs="0"/>
                <xsd:element ref="ns2:lcf76f155ced4ddcb4097134ff3c332f" minOccurs="0"/>
                <xsd:element ref="ns3:TaxCatchAll" minOccurs="0"/>
                <xsd:element ref="ns2:Nameonl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b78c9f-3eef-44c3-bed0-54dc282e9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52c067e-633e-4f6a-86d3-fef86e6ec05c" ma:termSetId="09814cd3-568e-fe90-9814-8d621ff8fb84" ma:anchorId="fba54fb3-c3e1-fe81-a776-ca4b69148c4d" ma:open="true" ma:isKeyword="false">
      <xsd:complexType>
        <xsd:sequence>
          <xsd:element ref="pc:Terms" minOccurs="0" maxOccurs="1"/>
        </xsd:sequence>
      </xsd:complexType>
    </xsd:element>
    <xsd:element name="Nameonly" ma:index="24" nillable="true" ma:displayName="Name only" ma:description="Name without number" ma:format="Dropdown" ma:internalName="Nameonl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2dcb86-0368-4293-865c-d4adf52d42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90cdda6-2a62-49ae-b32c-937a2fa03a96}" ma:internalName="TaxCatchAll" ma:showField="CatchAllData" ma:web="212dcb86-0368-4293-865c-d4adf52d42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212dcb86-0368-4293-865c-d4adf52d42ca" xsi:nil="true"/>
    <lcf76f155ced4ddcb4097134ff3c332f xmlns="25b78c9f-3eef-44c3-bed0-54dc282e9d79">
      <Terms xmlns="http://schemas.microsoft.com/office/infopath/2007/PartnerControls"/>
    </lcf76f155ced4ddcb4097134ff3c332f>
    <_ip_UnifiedCompliancePolicyProperties xmlns="http://schemas.microsoft.com/sharepoint/v3" xsi:nil="true"/>
    <Nameonly xmlns="25b78c9f-3eef-44c3-bed0-54dc282e9d7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B02165-3FA8-4E3C-A339-B6275A02E8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5b78c9f-3eef-44c3-bed0-54dc282e9d79"/>
    <ds:schemaRef ds:uri="212dcb86-0368-4293-865c-d4adf52d4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847AED-2834-4065-9C46-BE40E0BBEEF0}">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 ds:uri="212dcb86-0368-4293-865c-d4adf52d42ca"/>
    <ds:schemaRef ds:uri="25b78c9f-3eef-44c3-bed0-54dc282e9d79"/>
  </ds:schemaRefs>
</ds:datastoreItem>
</file>

<file path=customXml/itemProps3.xml><?xml version="1.0" encoding="utf-8"?>
<ds:datastoreItem xmlns:ds="http://schemas.openxmlformats.org/officeDocument/2006/customXml" ds:itemID="{F581BB04-E732-472A-BD95-4C365C5285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2283</TotalTime>
  <Words>2098</Words>
  <Application>Microsoft Office PowerPoint</Application>
  <PresentationFormat>Widescreen</PresentationFormat>
  <Paragraphs>304</Paragraphs>
  <Slides>43</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Arial Black</vt:lpstr>
      <vt:lpstr>Calibri</vt:lpstr>
      <vt:lpstr>Calibri Light</vt:lpstr>
      <vt:lpstr>System Font Regular</vt:lpstr>
      <vt:lpstr>Wingdings</vt:lpstr>
      <vt:lpstr>Custom Design</vt:lpstr>
      <vt:lpstr>1_Custom Design</vt:lpstr>
      <vt:lpstr>Procurement and Vendor Management</vt:lpstr>
      <vt:lpstr>Presenters</vt:lpstr>
      <vt:lpstr>Legal Disclaimer</vt:lpstr>
      <vt:lpstr>Key Learning Items</vt:lpstr>
      <vt:lpstr>DOA Grantee Procurement Requirements</vt:lpstr>
      <vt:lpstr>Procurement Under DOA Awards</vt:lpstr>
      <vt:lpstr>Wisconsin Specific Procurement Standards</vt:lpstr>
      <vt:lpstr>Pay Reasonable Prices</vt:lpstr>
      <vt:lpstr>Competitive Procedures</vt:lpstr>
      <vt:lpstr>Open and Ethical</vt:lpstr>
      <vt:lpstr>Avoid Conflicts of Interest </vt:lpstr>
      <vt:lpstr>Additional Wisconsin Specific Procurement Considerations </vt:lpstr>
      <vt:lpstr>State &amp; Federal Procurement Compliance</vt:lpstr>
      <vt:lpstr>Types of Purchasing Thresholds</vt:lpstr>
      <vt:lpstr>Purchasing Method Threshold Comparison</vt:lpstr>
      <vt:lpstr>Procurement Policy Review</vt:lpstr>
      <vt:lpstr>Methods of Procurement</vt:lpstr>
      <vt:lpstr>Micro Purchases</vt:lpstr>
      <vt:lpstr>Small Purchases</vt:lpstr>
      <vt:lpstr>Sealed Bids</vt:lpstr>
      <vt:lpstr>Competitive Proposals</vt:lpstr>
      <vt:lpstr>Non-Competitive Procurement</vt:lpstr>
      <vt:lpstr>Procurement Documentation</vt:lpstr>
      <vt:lpstr>Affirmative Action Requirements – Wisconsin</vt:lpstr>
      <vt:lpstr>Uniform Guidance Affirmative Steps in Procurement</vt:lpstr>
      <vt:lpstr>Uniform Guidance Affirmative Steps in Procurement Continued</vt:lpstr>
      <vt:lpstr>Best Practices for Competitive Solicitations</vt:lpstr>
      <vt:lpstr>Solicitation Process</vt:lpstr>
      <vt:lpstr>Establish Evaluation Committee</vt:lpstr>
      <vt:lpstr>RFP v. RFQ</vt:lpstr>
      <vt:lpstr>Writing the Proposal</vt:lpstr>
      <vt:lpstr>Developing the Scoring Matrix</vt:lpstr>
      <vt:lpstr>Distribution</vt:lpstr>
      <vt:lpstr>Evaluation and Election</vt:lpstr>
      <vt:lpstr>Vendor Management</vt:lpstr>
      <vt:lpstr>Measure Performance</vt:lpstr>
      <vt:lpstr>Management Questions</vt:lpstr>
      <vt:lpstr>What to Document</vt:lpstr>
      <vt:lpstr>How to Check Debarment</vt:lpstr>
      <vt:lpstr>Download the Status Check</vt:lpstr>
      <vt:lpstr>Debarment Self-Certification </vt:lpstr>
      <vt:lpstr>Guidance Citations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Knight, Nathan</dc:creator>
  <cp:lastModifiedBy>Masters, Evan</cp:lastModifiedBy>
  <cp:revision>52</cp:revision>
  <dcterms:created xsi:type="dcterms:W3CDTF">2022-05-05T14:55:41Z</dcterms:created>
  <dcterms:modified xsi:type="dcterms:W3CDTF">2023-03-23T14:27:39Z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0x0101000A00F82A077D7540A366A1CA7627AFB0</vt:lpwstr>
  </property>
  <property fmtid="{D5CDD505-2E9C-101B-9397-08002B2CF9AE}" pid="3" name="MediaServiceImageTags">
    <vt:lpwstr/>
  </property>
  <property fmtid="{D5CDD505-2E9C-101B-9397-08002B2CF9AE}" pid="4" name="tabName">
    <vt:lpwstr>Client Deliverables</vt:lpwstr>
  </property>
  <property fmtid="{D5CDD505-2E9C-101B-9397-08002B2CF9AE}" pid="5" name="tabIndex">
    <vt:lpwstr>02.200</vt:lpwstr>
  </property>
  <property fmtid="{D5CDD505-2E9C-101B-9397-08002B2CF9AE}" pid="6" name="workpaperIndex">
    <vt:lpwstr>2.200.6</vt:lpwstr>
  </property>
</Properties>
</file>