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5"/>
  </p:sldMasterIdLst>
  <p:notesMasterIdLst>
    <p:notesMasterId r:id="rId27"/>
  </p:notesMasterIdLst>
  <p:sldIdLst>
    <p:sldId id="258" r:id="rId6"/>
    <p:sldId id="261" r:id="rId7"/>
    <p:sldId id="264" r:id="rId8"/>
    <p:sldId id="290" r:id="rId9"/>
    <p:sldId id="267" r:id="rId10"/>
    <p:sldId id="269" r:id="rId11"/>
    <p:sldId id="288" r:id="rId12"/>
    <p:sldId id="270" r:id="rId13"/>
    <p:sldId id="271" r:id="rId14"/>
    <p:sldId id="285" r:id="rId15"/>
    <p:sldId id="265" r:id="rId16"/>
    <p:sldId id="289" r:id="rId17"/>
    <p:sldId id="287" r:id="rId18"/>
    <p:sldId id="273" r:id="rId19"/>
    <p:sldId id="283" r:id="rId20"/>
    <p:sldId id="277" r:id="rId21"/>
    <p:sldId id="278" r:id="rId22"/>
    <p:sldId id="281" r:id="rId23"/>
    <p:sldId id="282" r:id="rId24"/>
    <p:sldId id="286" r:id="rId25"/>
    <p:sldId id="276" r:id="rId26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FFCAAEB-8873-18F0-329A-28FEA9F04F4F}" name="Elijah Moore" initials="EM" userId="S::emoore@siteselectiongroup.com::ec56a957-14a9-4415-ad23-fe738531116f" providerId="AD"/>
  <p188:author id="{11B6CAF7-0B21-5071-08BA-8FA479E7129E}" name="Andrew Ratchford" initials="AR" userId="S::aratchford@siteselectiongroup.com::6f251821-b279-4d68-ac48-b1c2fb60995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CFEE"/>
    <a:srgbClr val="78CB38"/>
    <a:srgbClr val="5D90C6"/>
    <a:srgbClr val="DFA749"/>
    <a:srgbClr val="E54D48"/>
    <a:srgbClr val="7ED31F"/>
    <a:srgbClr val="5494DE"/>
    <a:srgbClr val="EEF1C6"/>
    <a:srgbClr val="CEEEC4"/>
    <a:srgbClr val="D6F2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107544-660C-480B-BBB8-D88EDAF13FE7}" v="1" dt="2025-02-17T18:35:51.4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11" autoAdjust="0"/>
    <p:restoredTop sz="96247" autoAdjust="0"/>
  </p:normalViewPr>
  <p:slideViewPr>
    <p:cSldViewPr snapToGrid="0">
      <p:cViewPr varScale="1">
        <p:scale>
          <a:sx n="73" d="100"/>
          <a:sy n="73" d="100"/>
        </p:scale>
        <p:origin x="84" y="606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E5453-4BCF-48B6-90A6-5CD8ED1A40C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9651A-E30B-476D-B8BC-2AA6A5D5D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09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29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94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91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61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13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27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95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86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56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821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04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902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49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5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46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48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13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10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3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2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9651A-E30B-476D-B8BC-2AA6A5D5D8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74CD-216C-40A8-8565-0909EC87443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3261-F8C7-41E5-89CA-99862B17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16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74CD-216C-40A8-8565-0909EC87443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3261-F8C7-41E5-89CA-99862B17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65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74CD-216C-40A8-8565-0909EC87443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3261-F8C7-41E5-89CA-99862B17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47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74CD-216C-40A8-8565-0909EC87443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3261-F8C7-41E5-89CA-99862B17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38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>
                    <a:tint val="82000"/>
                  </a:schemeClr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82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82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74CD-216C-40A8-8565-0909EC87443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3261-F8C7-41E5-89CA-99862B17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22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74CD-216C-40A8-8565-0909EC87443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3261-F8C7-41E5-89CA-99862B17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38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74CD-216C-40A8-8565-0909EC87443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3261-F8C7-41E5-89CA-99862B17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90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74CD-216C-40A8-8565-0909EC87443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3261-F8C7-41E5-89CA-99862B17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4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74CD-216C-40A8-8565-0909EC87443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3261-F8C7-41E5-89CA-99862B17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885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74CD-216C-40A8-8565-0909EC87443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3261-F8C7-41E5-89CA-99862B17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29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74CD-216C-40A8-8565-0909EC87443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3261-F8C7-41E5-89CA-99862B17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D274CD-216C-40A8-8565-0909EC87443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23261-F8C7-41E5-89CA-99862B17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7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33.png"/><Relationship Id="rId1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7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FE3609F-EC26-5762-FE62-71F705057DC9}"/>
              </a:ext>
            </a:extLst>
          </p:cNvPr>
          <p:cNvSpPr/>
          <p:nvPr/>
        </p:nvSpPr>
        <p:spPr>
          <a:xfrm>
            <a:off x="7468819" y="158793"/>
            <a:ext cx="2371867" cy="919118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FB4E88-3885-E62C-738D-CADA93057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4" t="-164" r="505" b="164"/>
          <a:stretch/>
        </p:blipFill>
        <p:spPr>
          <a:xfrm>
            <a:off x="217714" y="1363343"/>
            <a:ext cx="9643565" cy="624939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7CFA64-0636-37D7-F52D-D5F5856DD867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7B7CF03-3EDA-AD41-F3DD-87BF5180BFF5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chemeClr val="bg1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B1AFBB9-A5B7-77EB-F2B8-19CFEC0002DC}"/>
              </a:ext>
            </a:extLst>
          </p:cNvPr>
          <p:cNvSpPr/>
          <p:nvPr/>
        </p:nvSpPr>
        <p:spPr>
          <a:xfrm>
            <a:off x="458811" y="6983469"/>
            <a:ext cx="522857" cy="329660"/>
          </a:xfrm>
          <a:custGeom>
            <a:avLst/>
            <a:gdLst>
              <a:gd name="connsiteX0" fmla="*/ 0 w 1647825"/>
              <a:gd name="connsiteY0" fmla="*/ 0 h 1828800"/>
              <a:gd name="connsiteX1" fmla="*/ 1028700 w 1647825"/>
              <a:gd name="connsiteY1" fmla="*/ 838200 h 1828800"/>
              <a:gd name="connsiteX2" fmla="*/ 323850 w 1647825"/>
              <a:gd name="connsiteY2" fmla="*/ 1238250 h 1828800"/>
              <a:gd name="connsiteX3" fmla="*/ 1647825 w 1647825"/>
              <a:gd name="connsiteY3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828800">
                <a:moveTo>
                  <a:pt x="0" y="0"/>
                </a:moveTo>
                <a:cubicBezTo>
                  <a:pt x="487362" y="315912"/>
                  <a:pt x="974725" y="631825"/>
                  <a:pt x="1028700" y="838200"/>
                </a:cubicBezTo>
                <a:cubicBezTo>
                  <a:pt x="1082675" y="1044575"/>
                  <a:pt x="220662" y="1073150"/>
                  <a:pt x="323850" y="1238250"/>
                </a:cubicBezTo>
                <a:cubicBezTo>
                  <a:pt x="427038" y="1403350"/>
                  <a:pt x="1037431" y="1616075"/>
                  <a:pt x="1647825" y="1828800"/>
                </a:cubicBezTo>
              </a:path>
            </a:pathLst>
          </a:custGeom>
          <a:noFill/>
          <a:ln>
            <a:solidFill>
              <a:srgbClr val="6255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1A6AB5-0E16-9F7D-F6DA-1B56F392B45A}"/>
              </a:ext>
            </a:extLst>
          </p:cNvPr>
          <p:cNvSpPr txBox="1"/>
          <p:nvPr/>
        </p:nvSpPr>
        <p:spPr>
          <a:xfrm>
            <a:off x="208743" y="1084961"/>
            <a:ext cx="617935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General Location Map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0D028BC-FE11-D785-741D-84CFF3F1EF23}"/>
              </a:ext>
            </a:extLst>
          </p:cNvPr>
          <p:cNvSpPr txBox="1"/>
          <p:nvPr/>
        </p:nvSpPr>
        <p:spPr>
          <a:xfrm>
            <a:off x="793175" y="6277388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Wood County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5E6A47-95BC-9191-4DC9-B179ED54F8EB}"/>
              </a:ext>
            </a:extLst>
          </p:cNvPr>
          <p:cNvSpPr txBox="1"/>
          <p:nvPr/>
        </p:nvSpPr>
        <p:spPr>
          <a:xfrm>
            <a:off x="853762" y="6664090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State of Wisconsin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8397DE-F0CE-0F21-0894-6C7D06C7A9C3}"/>
              </a:ext>
            </a:extLst>
          </p:cNvPr>
          <p:cNvSpPr txBox="1"/>
          <p:nvPr/>
        </p:nvSpPr>
        <p:spPr>
          <a:xfrm>
            <a:off x="885800" y="7018194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Interstates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13DF5A7-0CAB-D17C-0E0E-1B716F475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53" y="7064264"/>
            <a:ext cx="212626" cy="201847"/>
          </a:xfrm>
          <a:prstGeom prst="rect">
            <a:avLst/>
          </a:prstGeom>
        </p:spPr>
      </p:pic>
      <p:pic>
        <p:nvPicPr>
          <p:cNvPr id="32" name="Graphic 31" descr="Marker with solid fill">
            <a:extLst>
              <a:ext uri="{FF2B5EF4-FFF2-40B4-BE49-F238E27FC236}">
                <a16:creationId xmlns:a16="http://schemas.microsoft.com/office/drawing/2014/main" id="{3CC956C5-6F1B-D9DE-ADA4-0BDB291113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46874" y="4136635"/>
            <a:ext cx="510442" cy="510442"/>
          </a:xfrm>
          <a:prstGeom prst="rect">
            <a:avLst/>
          </a:prstGeom>
        </p:spPr>
      </p:pic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9D7AA0DC-9F6C-E4C5-43DA-FA50656A4F07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Flowchart: Manual Input 21">
            <a:extLst>
              <a:ext uri="{FF2B5EF4-FFF2-40B4-BE49-F238E27FC236}">
                <a16:creationId xmlns:a16="http://schemas.microsoft.com/office/drawing/2014/main" id="{D70A5803-AC13-6940-957E-23CD4BABEB6F}"/>
              </a:ext>
            </a:extLst>
          </p:cNvPr>
          <p:cNvSpPr/>
          <p:nvPr/>
        </p:nvSpPr>
        <p:spPr>
          <a:xfrm>
            <a:off x="505731" y="6676432"/>
            <a:ext cx="287444" cy="205816"/>
          </a:xfrm>
          <a:prstGeom prst="flowChartManualInpu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Manual Input 38">
            <a:extLst>
              <a:ext uri="{FF2B5EF4-FFF2-40B4-BE49-F238E27FC236}">
                <a16:creationId xmlns:a16="http://schemas.microsoft.com/office/drawing/2014/main" id="{8AB2D9F7-8583-6E7F-E750-C8D8011CFD40}"/>
              </a:ext>
            </a:extLst>
          </p:cNvPr>
          <p:cNvSpPr/>
          <p:nvPr/>
        </p:nvSpPr>
        <p:spPr>
          <a:xfrm>
            <a:off x="505731" y="6282506"/>
            <a:ext cx="287444" cy="205816"/>
          </a:xfrm>
          <a:prstGeom prst="flowChartManualInput">
            <a:avLst/>
          </a:prstGeom>
          <a:noFill/>
          <a:ln w="38100">
            <a:solidFill>
              <a:srgbClr val="D892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raphic 40" descr="Marker with solid fill">
            <a:extLst>
              <a:ext uri="{FF2B5EF4-FFF2-40B4-BE49-F238E27FC236}">
                <a16:creationId xmlns:a16="http://schemas.microsoft.com/office/drawing/2014/main" id="{6B982A5B-E506-5E90-E2E3-AEE51752E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0343" y="5856510"/>
            <a:ext cx="329660" cy="32966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64BE5B0-BEDF-8C1A-B8D2-250B7B1232C6}"/>
              </a:ext>
            </a:extLst>
          </p:cNvPr>
          <p:cNvSpPr txBox="1"/>
          <p:nvPr/>
        </p:nvSpPr>
        <p:spPr>
          <a:xfrm>
            <a:off x="793175" y="5913036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Site Location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F111CBE-F3CB-0FC6-0B30-517996F2C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3189" y="4516403"/>
            <a:ext cx="3002757" cy="1515955"/>
          </a:xfrm>
          <a:prstGeom prst="rect">
            <a:avLst/>
          </a:prstGeom>
          <a:ln w="19050">
            <a:solidFill>
              <a:srgbClr val="530038"/>
            </a:solidFill>
          </a:ln>
        </p:spPr>
      </p:pic>
      <p:pic>
        <p:nvPicPr>
          <p:cNvPr id="47" name="Graphic 46" descr="Marker with solid fill">
            <a:extLst>
              <a:ext uri="{FF2B5EF4-FFF2-40B4-BE49-F238E27FC236}">
                <a16:creationId xmlns:a16="http://schemas.microsoft.com/office/drawing/2014/main" id="{CF316CE6-3777-A711-3AF9-36707435A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97836" y="4829703"/>
            <a:ext cx="343822" cy="34382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EBB688F-CAD2-ECCD-C5D6-74CDFAEE4F2C}"/>
              </a:ext>
            </a:extLst>
          </p:cNvPr>
          <p:cNvSpPr txBox="1"/>
          <p:nvPr/>
        </p:nvSpPr>
        <p:spPr>
          <a:xfrm>
            <a:off x="320346" y="7396956"/>
            <a:ext cx="2112264" cy="215444"/>
          </a:xfrm>
          <a:prstGeom prst="rect">
            <a:avLst/>
          </a:prstGeom>
          <a:solidFill>
            <a:srgbClr val="530038"/>
          </a:solidFill>
          <a:ln w="12700"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ESRI – October 2022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B05310-F9D2-6329-3854-D07BBB2941B8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69562-B3C2-5A5A-BC1F-8C27926C4BA2}"/>
              </a:ext>
            </a:extLst>
          </p:cNvPr>
          <p:cNvSpPr/>
          <p:nvPr/>
        </p:nvSpPr>
        <p:spPr>
          <a:xfrm>
            <a:off x="3265636" y="7301384"/>
            <a:ext cx="64472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89B643-EBF0-B491-1CDF-0B0E022EC4B8}"/>
              </a:ext>
            </a:extLst>
          </p:cNvPr>
          <p:cNvGrpSpPr/>
          <p:nvPr/>
        </p:nvGrpSpPr>
        <p:grpSpPr>
          <a:xfrm>
            <a:off x="2857642" y="7133702"/>
            <a:ext cx="2312051" cy="307777"/>
            <a:chOff x="2857642" y="7133702"/>
            <a:chExt cx="2312051" cy="30777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F1E26A-0385-233B-DF73-F43B70C91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4554"/>
            <a:stretch/>
          </p:blipFill>
          <p:spPr>
            <a:xfrm>
              <a:off x="2857642" y="7133702"/>
              <a:ext cx="2312051" cy="307777"/>
            </a:xfrm>
            <a:prstGeom prst="rect">
              <a:avLst/>
            </a:prstGeom>
            <a:ln>
              <a:solidFill>
                <a:srgbClr val="530038"/>
              </a:solidFill>
            </a:ln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AFF4EF5-29DC-155A-8681-F509EEA60729}"/>
                </a:ext>
              </a:extLst>
            </p:cNvPr>
            <p:cNvSpPr/>
            <p:nvPr/>
          </p:nvSpPr>
          <p:spPr>
            <a:xfrm>
              <a:off x="2898454" y="7207009"/>
              <a:ext cx="2078359" cy="114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0FBC335-4202-AFFA-E326-C776288695B5}"/>
              </a:ext>
            </a:extLst>
          </p:cNvPr>
          <p:cNvSpPr txBox="1"/>
          <p:nvPr/>
        </p:nvSpPr>
        <p:spPr>
          <a:xfrm>
            <a:off x="2931329" y="7116033"/>
            <a:ext cx="152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/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6E3FF3-BE64-FBFF-BB5F-58561919816E}"/>
              </a:ext>
            </a:extLst>
          </p:cNvPr>
          <p:cNvSpPr txBox="1"/>
          <p:nvPr/>
        </p:nvSpPr>
        <p:spPr>
          <a:xfrm>
            <a:off x="3708738" y="7092071"/>
            <a:ext cx="4111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50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CDA49B9-9937-D7B7-5F62-A4F041698BA3}"/>
              </a:ext>
            </a:extLst>
          </p:cNvPr>
          <p:cNvSpPr/>
          <p:nvPr/>
        </p:nvSpPr>
        <p:spPr>
          <a:xfrm>
            <a:off x="4842487" y="7268783"/>
            <a:ext cx="297837" cy="17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12F310-AE01-41A0-0DCE-278FF4A453A4}"/>
              </a:ext>
            </a:extLst>
          </p:cNvPr>
          <p:cNvSpPr txBox="1"/>
          <p:nvPr/>
        </p:nvSpPr>
        <p:spPr>
          <a:xfrm>
            <a:off x="4723569" y="7219029"/>
            <a:ext cx="5695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Miles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130F6A3-2474-48AD-5F45-E817B6F26D62}"/>
              </a:ext>
            </a:extLst>
          </p:cNvPr>
          <p:cNvSpPr txBox="1"/>
          <p:nvPr/>
        </p:nvSpPr>
        <p:spPr>
          <a:xfrm>
            <a:off x="4547802" y="7093187"/>
            <a:ext cx="5695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100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4E0F96-12BF-DD50-F4C2-DB97D53FE1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27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440E17-EE43-261C-70F7-1C8B1EEC6F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801" t="2918" r="22082" b="5079"/>
          <a:stretch/>
        </p:blipFill>
        <p:spPr>
          <a:xfrm>
            <a:off x="217712" y="1363341"/>
            <a:ext cx="9622972" cy="624541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F3EC0-5E26-098D-33FE-2ADBD99FB14E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4FDF29C6-DD76-ABC3-0114-9CF920D62BCD}"/>
              </a:ext>
            </a:extLst>
          </p:cNvPr>
          <p:cNvSpPr/>
          <p:nvPr/>
        </p:nvSpPr>
        <p:spPr>
          <a:xfrm>
            <a:off x="463173" y="5821146"/>
            <a:ext cx="201601" cy="113638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673494" y="5748067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17710" y="1084961"/>
            <a:ext cx="710645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County Soil Survey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07F912-1478-4889-2BC6-847D75A6C82E}"/>
              </a:ext>
            </a:extLst>
          </p:cNvPr>
          <p:cNvSpPr txBox="1"/>
          <p:nvPr/>
        </p:nvSpPr>
        <p:spPr>
          <a:xfrm>
            <a:off x="606823" y="5985685"/>
            <a:ext cx="15012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Class A Soils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E82B2AC-8F22-D42A-96CB-E45AAE3041B8}"/>
              </a:ext>
            </a:extLst>
          </p:cNvPr>
          <p:cNvSpPr/>
          <p:nvPr/>
        </p:nvSpPr>
        <p:spPr>
          <a:xfrm>
            <a:off x="480718" y="5996076"/>
            <a:ext cx="164592" cy="164592"/>
          </a:xfrm>
          <a:prstGeom prst="rect">
            <a:avLst/>
          </a:prstGeom>
          <a:solidFill>
            <a:srgbClr val="8DAD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85D7D25-316B-2B41-3F9B-65C21D1A4D00}"/>
              </a:ext>
            </a:extLst>
          </p:cNvPr>
          <p:cNvSpPr/>
          <p:nvPr/>
        </p:nvSpPr>
        <p:spPr>
          <a:xfrm>
            <a:off x="480718" y="6177171"/>
            <a:ext cx="164592" cy="164592"/>
          </a:xfrm>
          <a:prstGeom prst="rect">
            <a:avLst/>
          </a:prstGeom>
          <a:solidFill>
            <a:srgbClr val="AEC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DD66B67-34DE-2F46-1CDE-ED754128AF3D}"/>
              </a:ext>
            </a:extLst>
          </p:cNvPr>
          <p:cNvSpPr/>
          <p:nvPr/>
        </p:nvSpPr>
        <p:spPr>
          <a:xfrm>
            <a:off x="480718" y="6356752"/>
            <a:ext cx="164592" cy="164592"/>
          </a:xfrm>
          <a:prstGeom prst="rect">
            <a:avLst/>
          </a:prstGeom>
          <a:solidFill>
            <a:srgbClr val="D2D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D3A0EC2-2AE1-7B5D-08CB-232DD62770E7}"/>
              </a:ext>
            </a:extLst>
          </p:cNvPr>
          <p:cNvSpPr/>
          <p:nvPr/>
        </p:nvSpPr>
        <p:spPr>
          <a:xfrm>
            <a:off x="480718" y="6534950"/>
            <a:ext cx="164592" cy="164592"/>
          </a:xfrm>
          <a:prstGeom prst="rect">
            <a:avLst/>
          </a:prstGeom>
          <a:solidFill>
            <a:srgbClr val="F2F1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B40B268-D525-7223-0D55-1DA31FBC1305}"/>
              </a:ext>
            </a:extLst>
          </p:cNvPr>
          <p:cNvSpPr/>
          <p:nvPr/>
        </p:nvSpPr>
        <p:spPr>
          <a:xfrm>
            <a:off x="480718" y="6713337"/>
            <a:ext cx="164592" cy="164592"/>
          </a:xfrm>
          <a:prstGeom prst="rect">
            <a:avLst/>
          </a:prstGeom>
          <a:solidFill>
            <a:srgbClr val="D6C9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2C93EC6-BFC9-9D51-D706-77D108E06F02}"/>
              </a:ext>
            </a:extLst>
          </p:cNvPr>
          <p:cNvSpPr/>
          <p:nvPr/>
        </p:nvSpPr>
        <p:spPr>
          <a:xfrm>
            <a:off x="480718" y="6893312"/>
            <a:ext cx="164592" cy="164592"/>
          </a:xfrm>
          <a:prstGeom prst="rect">
            <a:avLst/>
          </a:prstGeom>
          <a:solidFill>
            <a:srgbClr val="B9A1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F9C6605-BA83-10EF-E1A6-832D881BAD7C}"/>
              </a:ext>
            </a:extLst>
          </p:cNvPr>
          <p:cNvSpPr/>
          <p:nvPr/>
        </p:nvSpPr>
        <p:spPr>
          <a:xfrm>
            <a:off x="482386" y="7072128"/>
            <a:ext cx="164592" cy="164592"/>
          </a:xfrm>
          <a:prstGeom prst="rect">
            <a:avLst/>
          </a:prstGeom>
          <a:solidFill>
            <a:srgbClr val="9D7C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6E1F594-E533-3167-BC67-5719FE0F0976}"/>
              </a:ext>
            </a:extLst>
          </p:cNvPr>
          <p:cNvSpPr/>
          <p:nvPr/>
        </p:nvSpPr>
        <p:spPr>
          <a:xfrm>
            <a:off x="481937" y="7253579"/>
            <a:ext cx="164592" cy="164592"/>
          </a:xfrm>
          <a:prstGeom prst="rect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3C63F75-245D-5BF8-1725-9109D5CB23DD}"/>
              </a:ext>
            </a:extLst>
          </p:cNvPr>
          <p:cNvSpPr txBox="1"/>
          <p:nvPr/>
        </p:nvSpPr>
        <p:spPr>
          <a:xfrm>
            <a:off x="606823" y="6156847"/>
            <a:ext cx="15012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Class A/D Soils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8794A9C-CDED-7AF0-514B-0DFC44F6617D}"/>
              </a:ext>
            </a:extLst>
          </p:cNvPr>
          <p:cNvSpPr txBox="1"/>
          <p:nvPr/>
        </p:nvSpPr>
        <p:spPr>
          <a:xfrm>
            <a:off x="614771" y="6341566"/>
            <a:ext cx="15012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Class B Soils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D406BAA-0012-51C6-C69C-1A342B3C8E81}"/>
              </a:ext>
            </a:extLst>
          </p:cNvPr>
          <p:cNvSpPr txBox="1"/>
          <p:nvPr/>
        </p:nvSpPr>
        <p:spPr>
          <a:xfrm>
            <a:off x="613645" y="6515691"/>
            <a:ext cx="15012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Class B/D Soils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650A7B5-91A4-C68A-48A0-14D107A59802}"/>
              </a:ext>
            </a:extLst>
          </p:cNvPr>
          <p:cNvSpPr txBox="1"/>
          <p:nvPr/>
        </p:nvSpPr>
        <p:spPr>
          <a:xfrm>
            <a:off x="613117" y="6682057"/>
            <a:ext cx="15012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Class C Soils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CADAC2E-C4B6-78B2-D283-C89C03EC58A5}"/>
              </a:ext>
            </a:extLst>
          </p:cNvPr>
          <p:cNvSpPr txBox="1"/>
          <p:nvPr/>
        </p:nvSpPr>
        <p:spPr>
          <a:xfrm>
            <a:off x="606051" y="6875907"/>
            <a:ext cx="15012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Class C/D Soils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5DBAD25-3A39-4DBE-D8A5-4ACA6FC3D613}"/>
              </a:ext>
            </a:extLst>
          </p:cNvPr>
          <p:cNvSpPr txBox="1"/>
          <p:nvPr/>
        </p:nvSpPr>
        <p:spPr>
          <a:xfrm>
            <a:off x="604098" y="7043790"/>
            <a:ext cx="15012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Class D Soils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B87D049-191C-20D8-E23D-8CA06DA7404E}"/>
              </a:ext>
            </a:extLst>
          </p:cNvPr>
          <p:cNvSpPr txBox="1"/>
          <p:nvPr/>
        </p:nvSpPr>
        <p:spPr>
          <a:xfrm>
            <a:off x="613117" y="7225240"/>
            <a:ext cx="15012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Not Classified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0942C42-4D7B-133F-52D5-087B8637A703}"/>
              </a:ext>
            </a:extLst>
          </p:cNvPr>
          <p:cNvSpPr txBox="1"/>
          <p:nvPr/>
        </p:nvSpPr>
        <p:spPr>
          <a:xfrm>
            <a:off x="320346" y="7396956"/>
            <a:ext cx="2112264" cy="200055"/>
          </a:xfrm>
          <a:prstGeom prst="rect">
            <a:avLst/>
          </a:prstGeom>
          <a:solidFill>
            <a:srgbClr val="530038"/>
          </a:solidFill>
          <a:ln w="12700"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US Soil Survey Geographic Data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C50FC62-06DE-F996-77AE-E1D08EC33C87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4AEFF6-60A7-61DB-3ED3-F3116C9A7C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961" b="10241"/>
          <a:stretch/>
        </p:blipFill>
        <p:spPr>
          <a:xfrm>
            <a:off x="2674528" y="7130070"/>
            <a:ext cx="2011680" cy="2877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4DB306-356D-9B65-3819-7A6EC4997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71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58793"/>
            <a:ext cx="2371867" cy="919118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98D40BFE-4A8A-ED44-9B2D-1610C7EC23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3266" t="2978" r="11493" b="628"/>
          <a:stretch/>
        </p:blipFill>
        <p:spPr>
          <a:xfrm>
            <a:off x="217713" y="1369678"/>
            <a:ext cx="9622972" cy="6249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EE41D2-BA81-09EB-6C92-4659A26BDB36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1A6AB5-0E16-9F7D-F6DA-1B56F392B45A}"/>
              </a:ext>
            </a:extLst>
          </p:cNvPr>
          <p:cNvSpPr txBox="1"/>
          <p:nvPr/>
        </p:nvSpPr>
        <p:spPr>
          <a:xfrm>
            <a:off x="248268" y="1076979"/>
            <a:ext cx="6457332" cy="276999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Road Access Map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7948BC9-C13E-1425-FB1F-0337BA742112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chemeClr val="bg1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1ECE039-CCA7-1D15-2369-697444A925E7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sp>
        <p:nvSpPr>
          <p:cNvPr id="68" name="Flowchart: Manual Input 67">
            <a:extLst>
              <a:ext uri="{FF2B5EF4-FFF2-40B4-BE49-F238E27FC236}">
                <a16:creationId xmlns:a16="http://schemas.microsoft.com/office/drawing/2014/main" id="{7B0EE0D7-A3D8-CC56-062E-4C0F0F081C53}"/>
              </a:ext>
            </a:extLst>
          </p:cNvPr>
          <p:cNvSpPr/>
          <p:nvPr/>
        </p:nvSpPr>
        <p:spPr>
          <a:xfrm>
            <a:off x="472964" y="5873529"/>
            <a:ext cx="361950" cy="276999"/>
          </a:xfrm>
          <a:prstGeom prst="flowChartManualInpu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3403E79-F799-0017-9E52-A2BB8CD398D5}"/>
              </a:ext>
            </a:extLst>
          </p:cNvPr>
          <p:cNvSpPr txBox="1"/>
          <p:nvPr/>
        </p:nvSpPr>
        <p:spPr>
          <a:xfrm>
            <a:off x="872007" y="5873529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F3DD466-7832-C142-24B4-F10EF92C3EFC}"/>
              </a:ext>
            </a:extLst>
          </p:cNvPr>
          <p:cNvSpPr txBox="1"/>
          <p:nvPr/>
        </p:nvSpPr>
        <p:spPr>
          <a:xfrm>
            <a:off x="2657376" y="6000821"/>
            <a:ext cx="1576892" cy="276999"/>
          </a:xfrm>
          <a:prstGeom prst="rect">
            <a:avLst/>
          </a:prstGeom>
          <a:solidFill>
            <a:srgbClr val="F7F6D5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Yellowstone Drive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EC23F1D-700D-2C88-8EBE-AB153BC35EE5}"/>
              </a:ext>
            </a:extLst>
          </p:cNvPr>
          <p:cNvSpPr txBox="1"/>
          <p:nvPr/>
        </p:nvSpPr>
        <p:spPr>
          <a:xfrm>
            <a:off x="6465090" y="6012028"/>
            <a:ext cx="1576892" cy="276999"/>
          </a:xfrm>
          <a:prstGeom prst="rect">
            <a:avLst/>
          </a:prstGeom>
          <a:solidFill>
            <a:srgbClr val="F7F6D5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Yellowstone Drive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5D6262D-E599-C5A4-606C-87B1618ADE65}"/>
              </a:ext>
            </a:extLst>
          </p:cNvPr>
          <p:cNvSpPr txBox="1"/>
          <p:nvPr/>
        </p:nvSpPr>
        <p:spPr>
          <a:xfrm>
            <a:off x="2035323" y="2994052"/>
            <a:ext cx="1087256" cy="276999"/>
          </a:xfrm>
          <a:prstGeom prst="rect">
            <a:avLst/>
          </a:prstGeom>
          <a:solidFill>
            <a:srgbClr val="F7F6D5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East 22</a:t>
            </a:r>
            <a:r>
              <a:rPr lang="en-US" sz="1200" baseline="30000"/>
              <a:t>nd</a:t>
            </a:r>
            <a:r>
              <a:rPr lang="en-US" sz="1200"/>
              <a:t> St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18001CD-0886-2BE3-6861-9D9E86C5B0E5}"/>
              </a:ext>
            </a:extLst>
          </p:cNvPr>
          <p:cNvSpPr txBox="1"/>
          <p:nvPr/>
        </p:nvSpPr>
        <p:spPr>
          <a:xfrm>
            <a:off x="2035323" y="3813618"/>
            <a:ext cx="1087256" cy="276999"/>
          </a:xfrm>
          <a:prstGeom prst="rect">
            <a:avLst/>
          </a:prstGeom>
          <a:solidFill>
            <a:srgbClr val="F7F6D5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East 24</a:t>
            </a:r>
            <a:r>
              <a:rPr lang="en-US" sz="1200" baseline="30000"/>
              <a:t>th</a:t>
            </a:r>
            <a:r>
              <a:rPr lang="en-US" sz="1200"/>
              <a:t> St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69313CB-ED40-D5A9-860D-ABF80C1C56B6}"/>
              </a:ext>
            </a:extLst>
          </p:cNvPr>
          <p:cNvSpPr txBox="1"/>
          <p:nvPr/>
        </p:nvSpPr>
        <p:spPr>
          <a:xfrm rot="16200000">
            <a:off x="2648066" y="3159428"/>
            <a:ext cx="1087256" cy="276999"/>
          </a:xfrm>
          <a:prstGeom prst="rect">
            <a:avLst/>
          </a:prstGeom>
          <a:solidFill>
            <a:srgbClr val="F7F6D5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S Nikolai Ave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2F10D9F-27E8-1EB5-FB48-966306BFEBCC}"/>
              </a:ext>
            </a:extLst>
          </p:cNvPr>
          <p:cNvSpPr txBox="1"/>
          <p:nvPr/>
        </p:nvSpPr>
        <p:spPr>
          <a:xfrm rot="16200000">
            <a:off x="1491695" y="4678000"/>
            <a:ext cx="1087256" cy="276999"/>
          </a:xfrm>
          <a:prstGeom prst="rect">
            <a:avLst/>
          </a:prstGeom>
          <a:solidFill>
            <a:srgbClr val="F7F6D5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S Gavin Ave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710DD7-BB92-1802-382E-C80460E58F6B}"/>
              </a:ext>
            </a:extLst>
          </p:cNvPr>
          <p:cNvGrpSpPr/>
          <p:nvPr/>
        </p:nvGrpSpPr>
        <p:grpSpPr>
          <a:xfrm>
            <a:off x="3239858" y="2746921"/>
            <a:ext cx="2095480" cy="3380524"/>
            <a:chOff x="3239858" y="2746921"/>
            <a:chExt cx="2095480" cy="3380524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ED5C257-CEAE-37CF-7875-F9314FD3ACB1}"/>
                </a:ext>
              </a:extLst>
            </p:cNvPr>
            <p:cNvSpPr/>
            <p:nvPr/>
          </p:nvSpPr>
          <p:spPr>
            <a:xfrm>
              <a:off x="3239858" y="2810313"/>
              <a:ext cx="2062263" cy="3317132"/>
            </a:xfrm>
            <a:custGeom>
              <a:avLst/>
              <a:gdLst>
                <a:gd name="connsiteX0" fmla="*/ 2188723 w 2188723"/>
                <a:gd name="connsiteY0" fmla="*/ 3317132 h 3317132"/>
                <a:gd name="connsiteX1" fmla="*/ 2169268 w 2188723"/>
                <a:gd name="connsiteY1" fmla="*/ 2626468 h 3317132"/>
                <a:gd name="connsiteX2" fmla="*/ 1410511 w 2188723"/>
                <a:gd name="connsiteY2" fmla="*/ 2636195 h 3317132"/>
                <a:gd name="connsiteX3" fmla="*/ 2159540 w 2188723"/>
                <a:gd name="connsiteY3" fmla="*/ 2645923 h 3317132"/>
                <a:gd name="connsiteX4" fmla="*/ 2130358 w 2188723"/>
                <a:gd name="connsiteY4" fmla="*/ 0 h 3317132"/>
                <a:gd name="connsiteX5" fmla="*/ 2120630 w 2188723"/>
                <a:gd name="connsiteY5" fmla="*/ 496110 h 3317132"/>
                <a:gd name="connsiteX6" fmla="*/ 1079770 w 2188723"/>
                <a:gd name="connsiteY6" fmla="*/ 496110 h 3317132"/>
                <a:gd name="connsiteX7" fmla="*/ 1079770 w 2188723"/>
                <a:gd name="connsiteY7" fmla="*/ 321012 h 3317132"/>
                <a:gd name="connsiteX8" fmla="*/ 0 w 2188723"/>
                <a:gd name="connsiteY8" fmla="*/ 330740 h 3317132"/>
                <a:gd name="connsiteX0" fmla="*/ 2062263 w 2062263"/>
                <a:gd name="connsiteY0" fmla="*/ 3317132 h 3317132"/>
                <a:gd name="connsiteX1" fmla="*/ 2042808 w 2062263"/>
                <a:gd name="connsiteY1" fmla="*/ 2626468 h 3317132"/>
                <a:gd name="connsiteX2" fmla="*/ 1284051 w 2062263"/>
                <a:gd name="connsiteY2" fmla="*/ 2636195 h 3317132"/>
                <a:gd name="connsiteX3" fmla="*/ 2033080 w 2062263"/>
                <a:gd name="connsiteY3" fmla="*/ 2645923 h 3317132"/>
                <a:gd name="connsiteX4" fmla="*/ 2003898 w 2062263"/>
                <a:gd name="connsiteY4" fmla="*/ 0 h 3317132"/>
                <a:gd name="connsiteX5" fmla="*/ 1994170 w 2062263"/>
                <a:gd name="connsiteY5" fmla="*/ 496110 h 3317132"/>
                <a:gd name="connsiteX6" fmla="*/ 953310 w 2062263"/>
                <a:gd name="connsiteY6" fmla="*/ 496110 h 3317132"/>
                <a:gd name="connsiteX7" fmla="*/ 953310 w 2062263"/>
                <a:gd name="connsiteY7" fmla="*/ 321012 h 3317132"/>
                <a:gd name="connsiteX8" fmla="*/ 0 w 2062263"/>
                <a:gd name="connsiteY8" fmla="*/ 330740 h 3317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2263" h="3317132">
                  <a:moveTo>
                    <a:pt x="2062263" y="3317132"/>
                  </a:moveTo>
                  <a:lnTo>
                    <a:pt x="2042808" y="2626468"/>
                  </a:lnTo>
                  <a:lnTo>
                    <a:pt x="1284051" y="2636195"/>
                  </a:lnTo>
                  <a:lnTo>
                    <a:pt x="2033080" y="2645923"/>
                  </a:lnTo>
                  <a:lnTo>
                    <a:pt x="2003898" y="0"/>
                  </a:lnTo>
                  <a:lnTo>
                    <a:pt x="1994170" y="496110"/>
                  </a:lnTo>
                  <a:lnTo>
                    <a:pt x="953310" y="496110"/>
                  </a:lnTo>
                  <a:lnTo>
                    <a:pt x="953310" y="321012"/>
                  </a:lnTo>
                  <a:lnTo>
                    <a:pt x="0" y="330740"/>
                  </a:lnTo>
                </a:path>
              </a:pathLst>
            </a:custGeom>
            <a:noFill/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EB3EB379-6316-A555-C337-FA07AC9D7B1B}"/>
                </a:ext>
              </a:extLst>
            </p:cNvPr>
            <p:cNvSpPr/>
            <p:nvPr/>
          </p:nvSpPr>
          <p:spPr>
            <a:xfrm>
              <a:off x="4109214" y="4157041"/>
              <a:ext cx="182880" cy="182880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4E5CF4C-F7AF-0884-1257-9EBE9C6B608C}"/>
                </a:ext>
              </a:extLst>
            </p:cNvPr>
            <p:cNvCxnSpPr>
              <a:cxnSpLocks/>
              <a:endCxn id="80" idx="6"/>
            </p:cNvCxnSpPr>
            <p:nvPr/>
          </p:nvCxnSpPr>
          <p:spPr>
            <a:xfrm flipH="1" flipV="1">
              <a:off x="4193168" y="3306423"/>
              <a:ext cx="7486" cy="961064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D626836-5B56-ED14-D443-2A5DDA4DA9B6}"/>
                </a:ext>
              </a:extLst>
            </p:cNvPr>
            <p:cNvSpPr/>
            <p:nvPr/>
          </p:nvSpPr>
          <p:spPr>
            <a:xfrm>
              <a:off x="5152458" y="2746921"/>
              <a:ext cx="182880" cy="182880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D86636B5-C15D-9373-1429-17C4A9DD2D63}"/>
                </a:ext>
              </a:extLst>
            </p:cNvPr>
            <p:cNvSpPr/>
            <p:nvPr/>
          </p:nvSpPr>
          <p:spPr>
            <a:xfrm>
              <a:off x="4434336" y="5360128"/>
              <a:ext cx="182880" cy="182880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75780F3B-B1F2-4AAC-FB79-2656C18D1BCB}"/>
              </a:ext>
            </a:extLst>
          </p:cNvPr>
          <p:cNvSpPr/>
          <p:nvPr/>
        </p:nvSpPr>
        <p:spPr>
          <a:xfrm>
            <a:off x="472964" y="6431745"/>
            <a:ext cx="361950" cy="118204"/>
          </a:xfrm>
          <a:prstGeom prst="rect">
            <a:avLst/>
          </a:prstGeom>
          <a:solidFill>
            <a:srgbClr val="A6A6A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9CCBB0B-834F-5237-0FC1-5AA3F9C71A66}"/>
              </a:ext>
            </a:extLst>
          </p:cNvPr>
          <p:cNvSpPr txBox="1"/>
          <p:nvPr/>
        </p:nvSpPr>
        <p:spPr>
          <a:xfrm>
            <a:off x="868573" y="6356801"/>
            <a:ext cx="15768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Proposed Road Extension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25B3FF-A830-113E-2F68-EE957C6808A5}"/>
              </a:ext>
            </a:extLst>
          </p:cNvPr>
          <p:cNvSpPr txBox="1"/>
          <p:nvPr/>
        </p:nvSpPr>
        <p:spPr>
          <a:xfrm>
            <a:off x="320346" y="7396956"/>
            <a:ext cx="2112264" cy="215444"/>
          </a:xfrm>
          <a:prstGeom prst="rect">
            <a:avLst/>
          </a:prstGeom>
          <a:solidFill>
            <a:srgbClr val="530038"/>
          </a:solidFill>
          <a:ln w="12700"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Latapult 2024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74D3A7B3-2BC7-6F33-7E48-3C1082E39760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4B12D1-221B-2003-DC71-0DDB7D487ACB}"/>
              </a:ext>
            </a:extLst>
          </p:cNvPr>
          <p:cNvSpPr txBox="1"/>
          <p:nvPr/>
        </p:nvSpPr>
        <p:spPr>
          <a:xfrm>
            <a:off x="4744430" y="7225896"/>
            <a:ext cx="5695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Feet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AF8695-2589-6602-A5D9-AD6020BC50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961" b="10241"/>
          <a:stretch/>
        </p:blipFill>
        <p:spPr>
          <a:xfrm>
            <a:off x="2674528" y="7130070"/>
            <a:ext cx="2011680" cy="287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126AA6-123D-F734-2B58-17DF924E37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20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58793"/>
            <a:ext cx="2371867" cy="919118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6313D-DA85-6BDA-8C07-60E73C60A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3" r="9893"/>
          <a:stretch/>
        </p:blipFill>
        <p:spPr>
          <a:xfrm>
            <a:off x="217714" y="1363343"/>
            <a:ext cx="9643565" cy="624939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EE41D2-BA81-09EB-6C92-4659A26BDB36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1A6AB5-0E16-9F7D-F6DA-1B56F392B45A}"/>
              </a:ext>
            </a:extLst>
          </p:cNvPr>
          <p:cNvSpPr txBox="1"/>
          <p:nvPr/>
        </p:nvSpPr>
        <p:spPr>
          <a:xfrm>
            <a:off x="248268" y="1076979"/>
            <a:ext cx="6412882" cy="276999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Route To Interstate Map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10990C-8DCC-784F-4E2C-CFFFC6EB5AC1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chemeClr val="bg1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287E37-4DDE-77E4-1686-950186AA18AE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87EC290C-AC73-4317-008E-CFEDE3F27E39}"/>
              </a:ext>
            </a:extLst>
          </p:cNvPr>
          <p:cNvSpPr/>
          <p:nvPr/>
        </p:nvSpPr>
        <p:spPr>
          <a:xfrm>
            <a:off x="410144" y="6666244"/>
            <a:ext cx="368490" cy="277000"/>
          </a:xfrm>
          <a:custGeom>
            <a:avLst/>
            <a:gdLst>
              <a:gd name="connsiteX0" fmla="*/ 0 w 1647825"/>
              <a:gd name="connsiteY0" fmla="*/ 0 h 1828800"/>
              <a:gd name="connsiteX1" fmla="*/ 1028700 w 1647825"/>
              <a:gd name="connsiteY1" fmla="*/ 838200 h 1828800"/>
              <a:gd name="connsiteX2" fmla="*/ 323850 w 1647825"/>
              <a:gd name="connsiteY2" fmla="*/ 1238250 h 1828800"/>
              <a:gd name="connsiteX3" fmla="*/ 1647825 w 1647825"/>
              <a:gd name="connsiteY3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828800">
                <a:moveTo>
                  <a:pt x="0" y="0"/>
                </a:moveTo>
                <a:cubicBezTo>
                  <a:pt x="487362" y="315912"/>
                  <a:pt x="974725" y="631825"/>
                  <a:pt x="1028700" y="838200"/>
                </a:cubicBezTo>
                <a:cubicBezTo>
                  <a:pt x="1082675" y="1044575"/>
                  <a:pt x="220662" y="1073150"/>
                  <a:pt x="323850" y="1238250"/>
                </a:cubicBezTo>
                <a:cubicBezTo>
                  <a:pt x="427038" y="1403350"/>
                  <a:pt x="1037431" y="1616075"/>
                  <a:pt x="1647825" y="1828800"/>
                </a:cubicBezTo>
              </a:path>
            </a:pathLst>
          </a:custGeom>
          <a:noFill/>
          <a:ln>
            <a:solidFill>
              <a:srgbClr val="3B64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7D38A0B-5AC6-75EB-806C-EFA61B0AB593}"/>
              </a:ext>
            </a:extLst>
          </p:cNvPr>
          <p:cNvSpPr txBox="1"/>
          <p:nvPr/>
        </p:nvSpPr>
        <p:spPr>
          <a:xfrm>
            <a:off x="693163" y="5851194"/>
            <a:ext cx="1752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Verdana" panose="020B0604030504040204" pitchFamily="34" charset="0"/>
                <a:ea typeface="Verdana" panose="020B0604030504040204" pitchFamily="34" charset="0"/>
              </a:rPr>
              <a:t>Central Wisconsin Airport </a:t>
            </a:r>
            <a:r>
              <a:rPr lang="en-US" sz="700">
                <a:latin typeface="Verdana" panose="020B0604030504040204" pitchFamily="34" charset="0"/>
                <a:ea typeface="Verdana" panose="020B0604030504040204" pitchFamily="34" charset="0"/>
              </a:rPr>
              <a:t>(38 miles from the site)</a:t>
            </a:r>
            <a:endParaRPr lang="en-US" sz="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7A1DE42-D164-1EEA-517B-489ADF239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853" y="6705597"/>
            <a:ext cx="214281" cy="21428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7AA619F-99A6-A655-617E-7B7F31971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55" y="5903312"/>
            <a:ext cx="256510" cy="243507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22A2DEE-F75E-0A47-35B1-7880E551C7DA}"/>
              </a:ext>
            </a:extLst>
          </p:cNvPr>
          <p:cNvSpPr txBox="1"/>
          <p:nvPr/>
        </p:nvSpPr>
        <p:spPr>
          <a:xfrm>
            <a:off x="729080" y="7055956"/>
            <a:ext cx="1651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Verdana" panose="020B0604030504040204" pitchFamily="34" charset="0"/>
                <a:ea typeface="Verdana" panose="020B0604030504040204" pitchFamily="34" charset="0"/>
              </a:rPr>
              <a:t>Railroad </a:t>
            </a:r>
            <a:r>
              <a:rPr lang="en-US" sz="700">
                <a:latin typeface="Verdana" panose="020B0604030504040204" pitchFamily="34" charset="0"/>
                <a:ea typeface="Verdana" panose="020B0604030504040204" pitchFamily="34" charset="0"/>
              </a:rPr>
              <a:t>(potential rail service by Canadian National “CN”)</a:t>
            </a:r>
            <a:endParaRPr lang="en-US" sz="9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9862E8E-371B-72A5-9DEB-245A2D27201B}"/>
              </a:ext>
            </a:extLst>
          </p:cNvPr>
          <p:cNvSpPr txBox="1"/>
          <p:nvPr/>
        </p:nvSpPr>
        <p:spPr>
          <a:xfrm>
            <a:off x="708509" y="6643460"/>
            <a:ext cx="157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Verdana" panose="020B0604030504040204" pitchFamily="34" charset="0"/>
                <a:ea typeface="Verdana" panose="020B0604030504040204" pitchFamily="34" charset="0"/>
              </a:rPr>
              <a:t>Interstate 39 </a:t>
            </a:r>
          </a:p>
          <a:p>
            <a:r>
              <a:rPr lang="en-US" sz="700">
                <a:latin typeface="Verdana" panose="020B0604030504040204" pitchFamily="34" charset="0"/>
                <a:ea typeface="Verdana" panose="020B0604030504040204" pitchFamily="34" charset="0"/>
              </a:rPr>
              <a:t>(28 miles from the site)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AB19B2F-5104-4CA1-61C1-207F36B9B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9117" y="3335159"/>
            <a:ext cx="256510" cy="243507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01B6B4-AE39-839D-8279-F16029EE5F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653" y="7130375"/>
            <a:ext cx="277136" cy="670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C40CF5-C687-2CAA-67DD-37C7103936D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71452" y="3050532"/>
            <a:ext cx="198591" cy="188524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8E6267-BB32-F77C-70F4-3D01D5E4B6D4}"/>
              </a:ext>
            </a:extLst>
          </p:cNvPr>
          <p:cNvSpPr txBox="1"/>
          <p:nvPr/>
        </p:nvSpPr>
        <p:spPr>
          <a:xfrm>
            <a:off x="4235149" y="2869724"/>
            <a:ext cx="1296237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009606"/>
              </a:avLst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 miles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F37677-4FD7-FC2E-53CB-BACB0E15EA57}"/>
              </a:ext>
            </a:extLst>
          </p:cNvPr>
          <p:cNvSpPr txBox="1"/>
          <p:nvPr/>
        </p:nvSpPr>
        <p:spPr>
          <a:xfrm>
            <a:off x="4185149" y="1808275"/>
            <a:ext cx="1296237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546033"/>
              </a:avLst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45 miles</a:t>
            </a:r>
          </a:p>
        </p:txBody>
      </p:sp>
      <p:pic>
        <p:nvPicPr>
          <p:cNvPr id="28" name="Graphic 27" descr="Marker with solid fill">
            <a:extLst>
              <a:ext uri="{FF2B5EF4-FFF2-40B4-BE49-F238E27FC236}">
                <a16:creationId xmlns:a16="http://schemas.microsoft.com/office/drawing/2014/main" id="{8885114F-F1C2-6D7A-C93F-8CC6FF48B4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97615" y="3604106"/>
            <a:ext cx="471306" cy="47130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D3039F3-EED1-7AEE-04CF-4C64DD213F11}"/>
              </a:ext>
            </a:extLst>
          </p:cNvPr>
          <p:cNvSpPr txBox="1"/>
          <p:nvPr/>
        </p:nvSpPr>
        <p:spPr>
          <a:xfrm>
            <a:off x="681134" y="6236088"/>
            <a:ext cx="1692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Chippewa Valley Regional Airport</a:t>
            </a:r>
            <a:endParaRPr lang="en-US" sz="7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6874276-EF9E-B8D5-3AD2-B208B1722C2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2190" y="6324919"/>
            <a:ext cx="198591" cy="188524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03CFBEB-31A4-10F8-F4BA-FB44AA8FCD2F}"/>
              </a:ext>
            </a:extLst>
          </p:cNvPr>
          <p:cNvSpPr txBox="1"/>
          <p:nvPr/>
        </p:nvSpPr>
        <p:spPr>
          <a:xfrm>
            <a:off x="1430033" y="3155710"/>
            <a:ext cx="1137767" cy="276999"/>
          </a:xfrm>
          <a:prstGeom prst="rect">
            <a:avLst/>
          </a:prstGeom>
          <a:solidFill>
            <a:srgbClr val="EEF1C6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Eau Claire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C325DDC-02D2-0D18-1879-DC81C6E9BFFE}"/>
              </a:ext>
            </a:extLst>
          </p:cNvPr>
          <p:cNvSpPr/>
          <p:nvPr/>
        </p:nvSpPr>
        <p:spPr>
          <a:xfrm>
            <a:off x="1338593" y="3275678"/>
            <a:ext cx="91440" cy="914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1DD04D-84DD-0191-3818-D858FA4544EC}"/>
              </a:ext>
            </a:extLst>
          </p:cNvPr>
          <p:cNvSpPr txBox="1"/>
          <p:nvPr/>
        </p:nvSpPr>
        <p:spPr>
          <a:xfrm>
            <a:off x="8314179" y="5130844"/>
            <a:ext cx="1137767" cy="276999"/>
          </a:xfrm>
          <a:prstGeom prst="rect">
            <a:avLst/>
          </a:prstGeom>
          <a:solidFill>
            <a:srgbClr val="EEF1C6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Appleton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E9469BF-FD35-E61C-F647-EA1493B3CE62}"/>
              </a:ext>
            </a:extLst>
          </p:cNvPr>
          <p:cNvSpPr/>
          <p:nvPr/>
        </p:nvSpPr>
        <p:spPr>
          <a:xfrm>
            <a:off x="9360506" y="5232887"/>
            <a:ext cx="91440" cy="914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94D70C59-9006-287A-A3FF-6FFFADD020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6" b="3134"/>
          <a:stretch/>
        </p:blipFill>
        <p:spPr>
          <a:xfrm>
            <a:off x="2660384" y="6425141"/>
            <a:ext cx="5278914" cy="11626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852E60F-ED8B-2B3C-F6DA-C55011F48E7A}"/>
              </a:ext>
            </a:extLst>
          </p:cNvPr>
          <p:cNvSpPr txBox="1"/>
          <p:nvPr/>
        </p:nvSpPr>
        <p:spPr>
          <a:xfrm>
            <a:off x="2652800" y="7296168"/>
            <a:ext cx="52864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Verdana" panose="020B0604030504040204" pitchFamily="34" charset="0"/>
                <a:ea typeface="Verdana" panose="020B0604030504040204" pitchFamily="34" charset="0"/>
              </a:rPr>
              <a:t>Route to I-39 from Yellowstone Industrial Park</a:t>
            </a: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DEC1B798-7493-00A0-7869-AD515BDAA4EA}"/>
              </a:ext>
            </a:extLst>
          </p:cNvPr>
          <p:cNvSpPr/>
          <p:nvPr/>
        </p:nvSpPr>
        <p:spPr>
          <a:xfrm>
            <a:off x="7051780" y="6399396"/>
            <a:ext cx="366713" cy="1162050"/>
          </a:xfrm>
          <a:custGeom>
            <a:avLst/>
            <a:gdLst>
              <a:gd name="connsiteX0" fmla="*/ 366713 w 366713"/>
              <a:gd name="connsiteY0" fmla="*/ 1162050 h 1162050"/>
              <a:gd name="connsiteX1" fmla="*/ 245269 w 366713"/>
              <a:gd name="connsiteY1" fmla="*/ 912018 h 1162050"/>
              <a:gd name="connsiteX2" fmla="*/ 147638 w 366713"/>
              <a:gd name="connsiteY2" fmla="*/ 685800 h 1162050"/>
              <a:gd name="connsiteX3" fmla="*/ 54769 w 366713"/>
              <a:gd name="connsiteY3" fmla="*/ 495300 h 1162050"/>
              <a:gd name="connsiteX4" fmla="*/ 47625 w 366713"/>
              <a:gd name="connsiteY4" fmla="*/ 376237 h 1162050"/>
              <a:gd name="connsiteX5" fmla="*/ 47625 w 366713"/>
              <a:gd name="connsiteY5" fmla="*/ 335756 h 1162050"/>
              <a:gd name="connsiteX6" fmla="*/ 23813 w 366713"/>
              <a:gd name="connsiteY6" fmla="*/ 264318 h 1162050"/>
              <a:gd name="connsiteX7" fmla="*/ 0 w 366713"/>
              <a:gd name="connsiteY7" fmla="*/ 104775 h 1162050"/>
              <a:gd name="connsiteX8" fmla="*/ 2382 w 366713"/>
              <a:gd name="connsiteY8" fmla="*/ 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713" h="1162050">
                <a:moveTo>
                  <a:pt x="366713" y="1162050"/>
                </a:moveTo>
                <a:lnTo>
                  <a:pt x="245269" y="912018"/>
                </a:lnTo>
                <a:lnTo>
                  <a:pt x="147638" y="685800"/>
                </a:lnTo>
                <a:lnTo>
                  <a:pt x="54769" y="495300"/>
                </a:lnTo>
                <a:lnTo>
                  <a:pt x="47625" y="376237"/>
                </a:lnTo>
                <a:lnTo>
                  <a:pt x="47625" y="335756"/>
                </a:lnTo>
                <a:lnTo>
                  <a:pt x="23813" y="264318"/>
                </a:lnTo>
                <a:lnTo>
                  <a:pt x="0" y="104775"/>
                </a:lnTo>
                <a:lnTo>
                  <a:pt x="2382" y="0"/>
                </a:lnTo>
              </a:path>
            </a:pathLst>
          </a:custGeom>
          <a:noFill/>
          <a:ln>
            <a:solidFill>
              <a:srgbClr val="2F77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9AB3326-6AC2-1140-1EF2-84CDE5BE0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9938" y="6685766"/>
            <a:ext cx="214281" cy="2142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EB246F7-2A83-9932-3E21-9AF7415540EC}"/>
              </a:ext>
            </a:extLst>
          </p:cNvPr>
          <p:cNvSpPr txBox="1"/>
          <p:nvPr/>
        </p:nvSpPr>
        <p:spPr>
          <a:xfrm>
            <a:off x="4905278" y="3769251"/>
            <a:ext cx="1576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Verdana" panose="020B0604030504040204" pitchFamily="34" charset="0"/>
                <a:ea typeface="Verdana" panose="020B0604030504040204" pitchFamily="34" charset="0"/>
              </a:rPr>
              <a:t>Site Location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118F944-6B2D-CDEF-F5B6-D32246FB9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5627" y="5300702"/>
            <a:ext cx="214281" cy="21428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1800FD2-4B79-900E-18A8-4389BBED2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5646" y="2915640"/>
            <a:ext cx="214281" cy="21428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8172CC9-3ADD-3F17-27F7-C31934B310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2404" y="3775150"/>
            <a:ext cx="210312" cy="21031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68A1123-E0DA-D583-BAAB-F2535DDAE6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0025" y="4265198"/>
            <a:ext cx="210312" cy="21031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49AAEAC-62B4-012F-5F70-200BF6B1B5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0184" y="5117906"/>
            <a:ext cx="210312" cy="210312"/>
          </a:xfrm>
          <a:prstGeom prst="rect">
            <a:avLst/>
          </a:prstGeom>
        </p:spPr>
      </p:pic>
      <p:pic>
        <p:nvPicPr>
          <p:cNvPr id="13" name="Graphic 12" descr="Marker with solid fill">
            <a:extLst>
              <a:ext uri="{FF2B5EF4-FFF2-40B4-BE49-F238E27FC236}">
                <a16:creationId xmlns:a16="http://schemas.microsoft.com/office/drawing/2014/main" id="{5EAD3421-30A4-7F64-0DE3-9ECB81A736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16874" y="6401604"/>
            <a:ext cx="366713" cy="36671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3DFC6D5-398C-D18D-A215-A3DF9CAF479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2000"/>
            <a:duotone>
              <a:prstClr val="black"/>
              <a:srgbClr val="EEF1C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780238" y="1992941"/>
            <a:ext cx="520727" cy="21591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919F097-A2CE-55EB-25EE-EDA364DECF5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BBEFCC"/>
              </a:clrFrom>
              <a:clrTo>
                <a:srgbClr val="BBEFCC">
                  <a:alpha val="0"/>
                </a:srgbClr>
              </a:clrTo>
            </a:clrChange>
            <a:alphaModFix amt="56000"/>
            <a:duotone>
              <a:prstClr val="black"/>
              <a:srgbClr val="BBEFC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283458" y="4822934"/>
            <a:ext cx="520727" cy="21591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0E90D2A-A0FA-069B-2C3A-14A30E7C89FA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47000"/>
            <a:duotone>
              <a:prstClr val="black"/>
              <a:srgbClr val="D6F2D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622903" y="5562493"/>
            <a:ext cx="520727" cy="21591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9B0CC6B-17B0-3EFB-1484-71C645DE5BE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34000"/>
            <a:duotone>
              <a:prstClr val="black"/>
              <a:srgbClr val="CEEEC4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821510" y="2274003"/>
            <a:ext cx="520727" cy="21591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D5DD7F5F-3D06-A71B-0CB8-5C731203578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EEF1C6">
                <a:tint val="45000"/>
                <a:satMod val="400000"/>
              </a:srgbClr>
            </a:duotone>
            <a:alphaModFix amt="52000"/>
          </a:blip>
          <a:stretch>
            <a:fillRect/>
          </a:stretch>
        </p:blipFill>
        <p:spPr>
          <a:xfrm>
            <a:off x="2084523" y="2779255"/>
            <a:ext cx="520727" cy="21591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775F8DA-71E5-EE04-B77A-6614B9C68ED7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48000"/>
          </a:blip>
          <a:stretch>
            <a:fillRect/>
          </a:stretch>
        </p:blipFill>
        <p:spPr>
          <a:xfrm>
            <a:off x="2298496" y="3664053"/>
            <a:ext cx="435351" cy="501379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DFC941CF-413F-35A3-5D6F-CEE4B38935E9}"/>
              </a:ext>
            </a:extLst>
          </p:cNvPr>
          <p:cNvSpPr txBox="1"/>
          <p:nvPr/>
        </p:nvSpPr>
        <p:spPr>
          <a:xfrm>
            <a:off x="320346" y="7396956"/>
            <a:ext cx="2112264" cy="215444"/>
          </a:xfrm>
          <a:prstGeom prst="rect">
            <a:avLst/>
          </a:prstGeom>
          <a:solidFill>
            <a:srgbClr val="530038"/>
          </a:solidFill>
          <a:ln w="12700"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</a:t>
            </a:r>
            <a:r>
              <a:rPr lang="en-US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Latapult</a:t>
            </a:r>
            <a:r>
              <a:rPr lang="en-US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&amp; Google Maps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56B01041-1EC2-ADF7-437C-31CDBE2A7F60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EE12012-AB76-2C12-C6B0-09B88B7061C3}"/>
              </a:ext>
            </a:extLst>
          </p:cNvPr>
          <p:cNvGrpSpPr/>
          <p:nvPr/>
        </p:nvGrpSpPr>
        <p:grpSpPr>
          <a:xfrm>
            <a:off x="248268" y="1388016"/>
            <a:ext cx="2202288" cy="307777"/>
            <a:chOff x="248268" y="1388016"/>
            <a:chExt cx="2202288" cy="30777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1CCEB9E-9409-82BD-35E9-5754324C5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4554"/>
            <a:stretch/>
          </p:blipFill>
          <p:spPr>
            <a:xfrm>
              <a:off x="248268" y="1388016"/>
              <a:ext cx="2202288" cy="307777"/>
            </a:xfrm>
            <a:prstGeom prst="rect">
              <a:avLst/>
            </a:prstGeom>
            <a:ln>
              <a:solidFill>
                <a:srgbClr val="530038"/>
              </a:solidFill>
            </a:ln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A1A5B12-0377-4A16-F765-FCA4249E1458}"/>
                </a:ext>
              </a:extLst>
            </p:cNvPr>
            <p:cNvSpPr/>
            <p:nvPr/>
          </p:nvSpPr>
          <p:spPr>
            <a:xfrm>
              <a:off x="269143" y="1455608"/>
              <a:ext cx="2018931" cy="106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618349D-16D8-EE71-04E1-FE468A1452CE}"/>
              </a:ext>
            </a:extLst>
          </p:cNvPr>
          <p:cNvSpPr txBox="1"/>
          <p:nvPr/>
        </p:nvSpPr>
        <p:spPr>
          <a:xfrm>
            <a:off x="302018" y="1345342"/>
            <a:ext cx="152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/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D805AF-2003-CE09-0D8E-E6B78F9A2A4F}"/>
              </a:ext>
            </a:extLst>
          </p:cNvPr>
          <p:cNvSpPr txBox="1"/>
          <p:nvPr/>
        </p:nvSpPr>
        <p:spPr>
          <a:xfrm>
            <a:off x="1046192" y="1353036"/>
            <a:ext cx="4648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20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FCC383-1149-FC2D-C5E1-35507E70174C}"/>
              </a:ext>
            </a:extLst>
          </p:cNvPr>
          <p:cNvSpPr txBox="1"/>
          <p:nvPr/>
        </p:nvSpPr>
        <p:spPr>
          <a:xfrm>
            <a:off x="1930107" y="1358830"/>
            <a:ext cx="3752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40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C17342-C536-442D-8063-7774F8284F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26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CD4D939-A680-3ED7-21D0-5E2D000E7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r="3570"/>
          <a:stretch/>
        </p:blipFill>
        <p:spPr>
          <a:xfrm>
            <a:off x="217713" y="1369474"/>
            <a:ext cx="9622973" cy="623927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F3EC0-5E26-098D-33FE-2ADBD99FB14E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4FDF29C6-DD76-ABC3-0114-9CF920D62BCD}"/>
              </a:ext>
            </a:extLst>
          </p:cNvPr>
          <p:cNvSpPr/>
          <p:nvPr/>
        </p:nvSpPr>
        <p:spPr>
          <a:xfrm>
            <a:off x="472964" y="5873529"/>
            <a:ext cx="361950" cy="276999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872007" y="5873529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08743" y="1084961"/>
            <a:ext cx="710645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Rail Infrastructure Map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99CA0-3152-CC52-01E3-9F19C66EF7B6}"/>
              </a:ext>
            </a:extLst>
          </p:cNvPr>
          <p:cNvSpPr txBox="1"/>
          <p:nvPr/>
        </p:nvSpPr>
        <p:spPr>
          <a:xfrm>
            <a:off x="320346" y="7396956"/>
            <a:ext cx="2112264" cy="215444"/>
          </a:xfrm>
          <a:prstGeom prst="rect">
            <a:avLst/>
          </a:prstGeom>
          <a:solidFill>
            <a:srgbClr val="530038"/>
          </a:solidFill>
          <a:ln w="12700"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Latapult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CAB4DB-93D3-C784-ABFC-5845C2ECA1B0}"/>
              </a:ext>
            </a:extLst>
          </p:cNvPr>
          <p:cNvSpPr txBox="1"/>
          <p:nvPr/>
        </p:nvSpPr>
        <p:spPr>
          <a:xfrm>
            <a:off x="820730" y="6250375"/>
            <a:ext cx="165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Canadian National (CN) Railway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E966B6-70CE-6C3B-4E3A-FAD71B631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57" y="6369856"/>
            <a:ext cx="277136" cy="67049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E016B21-6D84-6F60-076C-12E90C393A65}"/>
              </a:ext>
            </a:extLst>
          </p:cNvPr>
          <p:cNvSpPr/>
          <p:nvPr/>
        </p:nvSpPr>
        <p:spPr>
          <a:xfrm>
            <a:off x="2736850" y="4886325"/>
            <a:ext cx="3219450" cy="171450"/>
          </a:xfrm>
          <a:custGeom>
            <a:avLst/>
            <a:gdLst>
              <a:gd name="connsiteX0" fmla="*/ 0 w 3219450"/>
              <a:gd name="connsiteY0" fmla="*/ 0 h 171450"/>
              <a:gd name="connsiteX1" fmla="*/ 193675 w 3219450"/>
              <a:gd name="connsiteY1" fmla="*/ 123825 h 171450"/>
              <a:gd name="connsiteX2" fmla="*/ 431800 w 3219450"/>
              <a:gd name="connsiteY2" fmla="*/ 152400 h 171450"/>
              <a:gd name="connsiteX3" fmla="*/ 996950 w 3219450"/>
              <a:gd name="connsiteY3" fmla="*/ 158750 h 171450"/>
              <a:gd name="connsiteX4" fmla="*/ 1533525 w 3219450"/>
              <a:gd name="connsiteY4" fmla="*/ 171450 h 171450"/>
              <a:gd name="connsiteX5" fmla="*/ 2047875 w 3219450"/>
              <a:gd name="connsiteY5" fmla="*/ 158750 h 171450"/>
              <a:gd name="connsiteX6" fmla="*/ 3219450 w 3219450"/>
              <a:gd name="connsiteY6" fmla="*/ 161925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9450" h="171450">
                <a:moveTo>
                  <a:pt x="0" y="0"/>
                </a:moveTo>
                <a:lnTo>
                  <a:pt x="193675" y="123825"/>
                </a:lnTo>
                <a:lnTo>
                  <a:pt x="431800" y="152400"/>
                </a:lnTo>
                <a:lnTo>
                  <a:pt x="996950" y="158750"/>
                </a:lnTo>
                <a:lnTo>
                  <a:pt x="1533525" y="171450"/>
                </a:lnTo>
                <a:lnTo>
                  <a:pt x="2047875" y="158750"/>
                </a:lnTo>
                <a:lnTo>
                  <a:pt x="3219450" y="161925"/>
                </a:ln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B6A768-FF85-30E9-0424-1D920485BABD}"/>
              </a:ext>
            </a:extLst>
          </p:cNvPr>
          <p:cNvCxnSpPr>
            <a:cxnSpLocks/>
          </p:cNvCxnSpPr>
          <p:nvPr/>
        </p:nvCxnSpPr>
        <p:spPr>
          <a:xfrm>
            <a:off x="507457" y="6773752"/>
            <a:ext cx="327457" cy="0"/>
          </a:xfrm>
          <a:prstGeom prst="line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CC2FDAD-69E5-3743-B8CD-41ABBD2137EF}"/>
              </a:ext>
            </a:extLst>
          </p:cNvPr>
          <p:cNvSpPr txBox="1"/>
          <p:nvPr/>
        </p:nvSpPr>
        <p:spPr>
          <a:xfrm>
            <a:off x="807010" y="6619707"/>
            <a:ext cx="165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extension of rail spur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36E6E8EA-E67B-0DDD-A4A1-86A788778561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E717186-3A66-3946-2C23-39E23A37A1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2014" y="7196832"/>
            <a:ext cx="1920240" cy="2833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E53A3C-BB15-0D88-8155-9040270B8B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19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58793"/>
            <a:ext cx="2371867" cy="919118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66F5F-613C-450F-12CB-3A67D76952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5959" t="10295" r="8573" b="1211"/>
          <a:stretch/>
        </p:blipFill>
        <p:spPr>
          <a:xfrm>
            <a:off x="217714" y="1363344"/>
            <a:ext cx="9622972" cy="62454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EE41D2-BA81-09EB-6C92-4659A26BDB36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1A6AB5-0E16-9F7D-F6DA-1B56F392B45A}"/>
              </a:ext>
            </a:extLst>
          </p:cNvPr>
          <p:cNvSpPr txBox="1"/>
          <p:nvPr/>
        </p:nvSpPr>
        <p:spPr>
          <a:xfrm>
            <a:off x="248268" y="1076979"/>
            <a:ext cx="6512614" cy="276999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Zoning Map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10990C-8DCC-784F-4E2C-CFFFC6EB5AC1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chemeClr val="bg1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287E37-4DDE-77E4-1686-950186AA18AE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sp>
        <p:nvSpPr>
          <p:cNvPr id="18" name="Flowchart: Manual Input 17">
            <a:extLst>
              <a:ext uri="{FF2B5EF4-FFF2-40B4-BE49-F238E27FC236}">
                <a16:creationId xmlns:a16="http://schemas.microsoft.com/office/drawing/2014/main" id="{84066D8C-4038-C62C-9A75-CEA0463FA7CF}"/>
              </a:ext>
            </a:extLst>
          </p:cNvPr>
          <p:cNvSpPr/>
          <p:nvPr/>
        </p:nvSpPr>
        <p:spPr>
          <a:xfrm>
            <a:off x="472964" y="5873530"/>
            <a:ext cx="297482" cy="238552"/>
          </a:xfrm>
          <a:prstGeom prst="flowChartManualInpu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786B8E-2A8B-8E35-44A8-A195856B17B9}"/>
              </a:ext>
            </a:extLst>
          </p:cNvPr>
          <p:cNvSpPr txBox="1"/>
          <p:nvPr/>
        </p:nvSpPr>
        <p:spPr>
          <a:xfrm>
            <a:off x="812104" y="5873530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1A4AC1C-D0B0-6699-A1A4-269E0E1ED50E}"/>
              </a:ext>
            </a:extLst>
          </p:cNvPr>
          <p:cNvSpPr/>
          <p:nvPr/>
        </p:nvSpPr>
        <p:spPr>
          <a:xfrm>
            <a:off x="3760967" y="2687541"/>
            <a:ext cx="3458817" cy="3387256"/>
          </a:xfrm>
          <a:custGeom>
            <a:avLst/>
            <a:gdLst>
              <a:gd name="connsiteX0" fmla="*/ 0 w 3458817"/>
              <a:gd name="connsiteY0" fmla="*/ 0 h 3387256"/>
              <a:gd name="connsiteX1" fmla="*/ 3442915 w 3458817"/>
              <a:gd name="connsiteY1" fmla="*/ 23854 h 3387256"/>
              <a:gd name="connsiteX2" fmla="*/ 3458817 w 3458817"/>
              <a:gd name="connsiteY2" fmla="*/ 1733384 h 3387256"/>
              <a:gd name="connsiteX3" fmla="*/ 2576223 w 3458817"/>
              <a:gd name="connsiteY3" fmla="*/ 1741336 h 3387256"/>
              <a:gd name="connsiteX4" fmla="*/ 2576223 w 3458817"/>
              <a:gd name="connsiteY4" fmla="*/ 3387256 h 3387256"/>
              <a:gd name="connsiteX5" fmla="*/ 1049572 w 3458817"/>
              <a:gd name="connsiteY5" fmla="*/ 3379304 h 3387256"/>
              <a:gd name="connsiteX6" fmla="*/ 1025718 w 3458817"/>
              <a:gd name="connsiteY6" fmla="*/ 2759102 h 3387256"/>
              <a:gd name="connsiteX7" fmla="*/ 15903 w 3458817"/>
              <a:gd name="connsiteY7" fmla="*/ 2759102 h 3387256"/>
              <a:gd name="connsiteX8" fmla="*/ 0 w 3458817"/>
              <a:gd name="connsiteY8" fmla="*/ 0 h 338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58817" h="3387256">
                <a:moveTo>
                  <a:pt x="0" y="0"/>
                </a:moveTo>
                <a:lnTo>
                  <a:pt x="3442915" y="23854"/>
                </a:lnTo>
                <a:lnTo>
                  <a:pt x="3458817" y="1733384"/>
                </a:lnTo>
                <a:lnTo>
                  <a:pt x="2576223" y="1741336"/>
                </a:lnTo>
                <a:lnTo>
                  <a:pt x="2576223" y="3387256"/>
                </a:lnTo>
                <a:lnTo>
                  <a:pt x="1049572" y="3379304"/>
                </a:lnTo>
                <a:lnTo>
                  <a:pt x="1025718" y="2759102"/>
                </a:lnTo>
                <a:lnTo>
                  <a:pt x="15903" y="2759102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E71380-B115-2748-E1A5-13A5D2955B4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53973" y="6826492"/>
            <a:ext cx="274320" cy="1828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E2C7FC3-FE9E-2B4B-22FD-1BCAD6296394}"/>
              </a:ext>
            </a:extLst>
          </p:cNvPr>
          <p:cNvSpPr txBox="1"/>
          <p:nvPr/>
        </p:nvSpPr>
        <p:spPr>
          <a:xfrm>
            <a:off x="732037" y="6813900"/>
            <a:ext cx="19238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latin typeface="Verdana" panose="020B0604030504040204" pitchFamily="34" charset="0"/>
                <a:ea typeface="Verdana" panose="020B0604030504040204" pitchFamily="34" charset="0"/>
              </a:rPr>
              <a:t>Agricultural, Town of Marshfield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AC098DB-9489-FE7D-CE32-991CBEA348F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63434" y="6228273"/>
            <a:ext cx="274320" cy="18288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0E18460-3DA8-8DEF-91F2-4B8EEA280B83}"/>
              </a:ext>
            </a:extLst>
          </p:cNvPr>
          <p:cNvSpPr txBox="1"/>
          <p:nvPr/>
        </p:nvSpPr>
        <p:spPr>
          <a:xfrm>
            <a:off x="725635" y="6216097"/>
            <a:ext cx="16750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latin typeface="Verdana" panose="020B0604030504040204" pitchFamily="34" charset="0"/>
                <a:ea typeface="Verdana" panose="020B0604030504040204" pitchFamily="34" charset="0"/>
              </a:rPr>
              <a:t>Industrial, City of Marshfield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C9B728-E987-188B-5363-351E58BA582C}"/>
              </a:ext>
            </a:extLst>
          </p:cNvPr>
          <p:cNvSpPr txBox="1"/>
          <p:nvPr/>
        </p:nvSpPr>
        <p:spPr>
          <a:xfrm>
            <a:off x="712919" y="7155058"/>
            <a:ext cx="18192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latin typeface="Verdana" panose="020B0604030504040204" pitchFamily="34" charset="0"/>
                <a:ea typeface="Verdana" panose="020B0604030504040204" pitchFamily="34" charset="0"/>
              </a:rPr>
              <a:t>Commercial, Town of Cameron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8CFE496-6ECE-E026-AFFD-B5964AE28B9D}"/>
              </a:ext>
            </a:extLst>
          </p:cNvPr>
          <p:cNvPicPr>
            <a:picLocks/>
          </p:cNvPicPr>
          <p:nvPr/>
        </p:nvPicPr>
        <p:blipFill>
          <a:blip r:embed="rId6"/>
          <a:srcRect l="1" t="1" r="11929" b="8289"/>
          <a:stretch/>
        </p:blipFill>
        <p:spPr>
          <a:xfrm>
            <a:off x="452339" y="7167412"/>
            <a:ext cx="274320" cy="1828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12D6BF2-8D3D-EA94-1237-7150756B382B}"/>
              </a:ext>
            </a:extLst>
          </p:cNvPr>
          <p:cNvPicPr>
            <a:picLocks/>
          </p:cNvPicPr>
          <p:nvPr/>
        </p:nvPicPr>
        <p:blipFill>
          <a:blip r:embed="rId7"/>
          <a:srcRect r="8541"/>
          <a:stretch/>
        </p:blipFill>
        <p:spPr>
          <a:xfrm>
            <a:off x="451315" y="6523997"/>
            <a:ext cx="274320" cy="1828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53F8A3F-2772-6918-56DF-286D175965B4}"/>
              </a:ext>
            </a:extLst>
          </p:cNvPr>
          <p:cNvSpPr txBox="1"/>
          <p:nvPr/>
        </p:nvSpPr>
        <p:spPr>
          <a:xfrm>
            <a:off x="732037" y="6514977"/>
            <a:ext cx="15768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latin typeface="Verdana" panose="020B0604030504040204" pitchFamily="34" charset="0"/>
                <a:ea typeface="Verdana" panose="020B0604030504040204" pitchFamily="34" charset="0"/>
              </a:rPr>
              <a:t>R&amp;D, City of Marshfield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67D434-A714-D179-6BBC-53DBC6574221}"/>
              </a:ext>
            </a:extLst>
          </p:cNvPr>
          <p:cNvSpPr txBox="1"/>
          <p:nvPr/>
        </p:nvSpPr>
        <p:spPr>
          <a:xfrm>
            <a:off x="317689" y="7396956"/>
            <a:ext cx="2120548" cy="215444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Wood County ESRI GIS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D0B350A-E578-C73D-9C26-AAF57C356A5D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86FE1A-3BB6-CB17-7E7B-8E0943D656C0}"/>
              </a:ext>
            </a:extLst>
          </p:cNvPr>
          <p:cNvSpPr txBox="1"/>
          <p:nvPr/>
        </p:nvSpPr>
        <p:spPr>
          <a:xfrm>
            <a:off x="4744430" y="7225896"/>
            <a:ext cx="5695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Feet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CC7CFCE-BA5C-A336-8A53-E179F0DFB3B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961" b="10241"/>
          <a:stretch/>
        </p:blipFill>
        <p:spPr>
          <a:xfrm>
            <a:off x="2674528" y="7130070"/>
            <a:ext cx="2011680" cy="287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E2501E-37B8-D40F-65B7-0167F48BE6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93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2E233AA-A886-652D-E833-BC8CDE9C3A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9" t="11499" r="19704" b="9472"/>
          <a:stretch/>
        </p:blipFill>
        <p:spPr>
          <a:xfrm>
            <a:off x="217713" y="1374907"/>
            <a:ext cx="9622972" cy="622228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344122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4FDF29C6-DD76-ABC3-0114-9CF920D62BCD}"/>
              </a:ext>
            </a:extLst>
          </p:cNvPr>
          <p:cNvSpPr/>
          <p:nvPr/>
        </p:nvSpPr>
        <p:spPr>
          <a:xfrm>
            <a:off x="472964" y="5622473"/>
            <a:ext cx="361950" cy="276999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872007" y="5622473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4B61E1-8722-0A49-89A6-90D454F0EE1A}"/>
              </a:ext>
            </a:extLst>
          </p:cNvPr>
          <p:cNvSpPr txBox="1"/>
          <p:nvPr/>
        </p:nvSpPr>
        <p:spPr>
          <a:xfrm>
            <a:off x="315263" y="7396956"/>
            <a:ext cx="2121408" cy="215444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Utility Providers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6E0C4F7-307B-D8E6-EF17-831DEC116D1B}"/>
              </a:ext>
            </a:extLst>
          </p:cNvPr>
          <p:cNvCxnSpPr>
            <a:cxnSpLocks/>
          </p:cNvCxnSpPr>
          <p:nvPr/>
        </p:nvCxnSpPr>
        <p:spPr>
          <a:xfrm>
            <a:off x="469709" y="6131692"/>
            <a:ext cx="396609" cy="0"/>
          </a:xfrm>
          <a:prstGeom prst="line">
            <a:avLst/>
          </a:prstGeom>
          <a:ln w="57150">
            <a:solidFill>
              <a:srgbClr val="E54D4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04D8A9B-BD8E-9C1A-AA66-EC0E7D898146}"/>
              </a:ext>
            </a:extLst>
          </p:cNvPr>
          <p:cNvSpPr txBox="1"/>
          <p:nvPr/>
        </p:nvSpPr>
        <p:spPr>
          <a:xfrm>
            <a:off x="872007" y="5993794"/>
            <a:ext cx="157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7.2/13.2 kV Marshfield Utilities electric line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8DDB559-54C4-ABC8-9123-87EB80BC8C19}"/>
              </a:ext>
            </a:extLst>
          </p:cNvPr>
          <p:cNvCxnSpPr>
            <a:cxnSpLocks/>
          </p:cNvCxnSpPr>
          <p:nvPr/>
        </p:nvCxnSpPr>
        <p:spPr>
          <a:xfrm>
            <a:off x="469709" y="6387127"/>
            <a:ext cx="402298" cy="0"/>
          </a:xfrm>
          <a:prstGeom prst="line">
            <a:avLst/>
          </a:prstGeom>
          <a:ln w="57150">
            <a:solidFill>
              <a:srgbClr val="DFA749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BFE0E6C-92CA-8AB8-51FF-E76B41583794}"/>
              </a:ext>
            </a:extLst>
          </p:cNvPr>
          <p:cNvSpPr txBox="1"/>
          <p:nvPr/>
        </p:nvSpPr>
        <p:spPr>
          <a:xfrm>
            <a:off x="872006" y="6279669"/>
            <a:ext cx="157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8-inch We Energies Natural Gas Line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89A966D-F619-4E55-9BF2-5D6C365C145D}"/>
              </a:ext>
            </a:extLst>
          </p:cNvPr>
          <p:cNvCxnSpPr>
            <a:cxnSpLocks/>
          </p:cNvCxnSpPr>
          <p:nvPr/>
        </p:nvCxnSpPr>
        <p:spPr>
          <a:xfrm flipV="1">
            <a:off x="465626" y="6682266"/>
            <a:ext cx="400692" cy="1164"/>
          </a:xfrm>
          <a:prstGeom prst="line">
            <a:avLst/>
          </a:prstGeom>
          <a:ln w="28575">
            <a:solidFill>
              <a:srgbClr val="5D90C6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584D03D-E18E-296B-6EAC-F95E115E4981}"/>
              </a:ext>
            </a:extLst>
          </p:cNvPr>
          <p:cNvSpPr txBox="1"/>
          <p:nvPr/>
        </p:nvSpPr>
        <p:spPr>
          <a:xfrm>
            <a:off x="868573" y="6541124"/>
            <a:ext cx="157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12-inch Marshfield Utilities Water Line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D9FB6A2-84F0-23B9-B428-189AD6145411}"/>
              </a:ext>
            </a:extLst>
          </p:cNvPr>
          <p:cNvCxnSpPr>
            <a:cxnSpLocks/>
          </p:cNvCxnSpPr>
          <p:nvPr/>
        </p:nvCxnSpPr>
        <p:spPr>
          <a:xfrm flipV="1">
            <a:off x="462757" y="6995370"/>
            <a:ext cx="377338" cy="1935"/>
          </a:xfrm>
          <a:prstGeom prst="line">
            <a:avLst/>
          </a:prstGeom>
          <a:ln w="28575">
            <a:solidFill>
              <a:srgbClr val="78CB38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1E3AD6D-97E3-C789-10F8-28EA694B9C3B}"/>
              </a:ext>
            </a:extLst>
          </p:cNvPr>
          <p:cNvSpPr txBox="1"/>
          <p:nvPr/>
        </p:nvSpPr>
        <p:spPr>
          <a:xfrm>
            <a:off x="866970" y="6830242"/>
            <a:ext cx="157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18-inch Marshfield Utilities Wastewater Line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BD1AD8F-5495-509A-47FC-F2E647E9493C}"/>
              </a:ext>
            </a:extLst>
          </p:cNvPr>
          <p:cNvGrpSpPr/>
          <p:nvPr/>
        </p:nvGrpSpPr>
        <p:grpSpPr>
          <a:xfrm>
            <a:off x="934898" y="1386245"/>
            <a:ext cx="7535862" cy="5578815"/>
            <a:chOff x="934898" y="1386245"/>
            <a:chExt cx="7535862" cy="5578815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5265EA9-975D-D2F7-2FB9-73CC596A6F52}"/>
                </a:ext>
              </a:extLst>
            </p:cNvPr>
            <p:cNvGrpSpPr/>
            <p:nvPr/>
          </p:nvGrpSpPr>
          <p:grpSpPr>
            <a:xfrm>
              <a:off x="934898" y="1386245"/>
              <a:ext cx="1532244" cy="2845413"/>
              <a:chOff x="934898" y="1386245"/>
              <a:chExt cx="1532244" cy="2845413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6E0A8D00-DC7C-3FE1-E2BC-8FB189154A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898" y="1386245"/>
                <a:ext cx="0" cy="2845413"/>
              </a:xfrm>
              <a:prstGeom prst="line">
                <a:avLst/>
              </a:prstGeom>
              <a:ln w="38100">
                <a:solidFill>
                  <a:srgbClr val="E54D48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6E474DE9-787C-D009-21FD-BE9A9F4ACD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898" y="2971800"/>
                <a:ext cx="1495756" cy="0"/>
              </a:xfrm>
              <a:prstGeom prst="line">
                <a:avLst/>
              </a:prstGeom>
              <a:ln w="38100">
                <a:solidFill>
                  <a:srgbClr val="E54D48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7C4A0FF2-A71C-B837-3185-CE10AA956F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48898" y="1905000"/>
                <a:ext cx="18244" cy="1066800"/>
              </a:xfrm>
              <a:prstGeom prst="line">
                <a:avLst/>
              </a:prstGeom>
              <a:ln w="38100">
                <a:solidFill>
                  <a:srgbClr val="E54D48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3E76CCC-C3F8-6E90-996C-A9ED03231BCB}"/>
                </a:ext>
              </a:extLst>
            </p:cNvPr>
            <p:cNvCxnSpPr>
              <a:cxnSpLocks/>
            </p:cNvCxnSpPr>
            <p:nvPr/>
          </p:nvCxnSpPr>
          <p:spPr>
            <a:xfrm>
              <a:off x="2448092" y="6959490"/>
              <a:ext cx="6022668" cy="5570"/>
            </a:xfrm>
            <a:prstGeom prst="line">
              <a:avLst/>
            </a:prstGeom>
            <a:ln w="38100">
              <a:solidFill>
                <a:srgbClr val="E54D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8E12C0B-C952-FA98-495A-85580F86B421}"/>
              </a:ext>
            </a:extLst>
          </p:cNvPr>
          <p:cNvGrpSpPr/>
          <p:nvPr/>
        </p:nvGrpSpPr>
        <p:grpSpPr>
          <a:xfrm>
            <a:off x="431194" y="1426657"/>
            <a:ext cx="7671076" cy="5653046"/>
            <a:chOff x="431194" y="1426657"/>
            <a:chExt cx="7671076" cy="5653046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F7F7D8B-6DBC-25EA-3CA7-EEC57408311E}"/>
                </a:ext>
              </a:extLst>
            </p:cNvPr>
            <p:cNvGrpSpPr/>
            <p:nvPr/>
          </p:nvGrpSpPr>
          <p:grpSpPr>
            <a:xfrm>
              <a:off x="431194" y="1426657"/>
              <a:ext cx="680839" cy="4088915"/>
              <a:chOff x="431194" y="1426657"/>
              <a:chExt cx="680839" cy="4088915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51691646-DC5C-5404-C581-BBE2B98356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2033" y="1426657"/>
                <a:ext cx="0" cy="4088915"/>
              </a:xfrm>
              <a:prstGeom prst="line">
                <a:avLst/>
              </a:prstGeom>
              <a:ln w="57150">
                <a:solidFill>
                  <a:srgbClr val="DFA749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0DF4D7AB-65BB-FA5B-E526-2C0E07D519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1194" y="3648672"/>
                <a:ext cx="680839" cy="0"/>
              </a:xfrm>
              <a:prstGeom prst="line">
                <a:avLst/>
              </a:prstGeom>
              <a:ln w="57150">
                <a:solidFill>
                  <a:srgbClr val="DFA749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0EE901B-C794-D8E4-61A1-B4C2D9B92A8A}"/>
                </a:ext>
              </a:extLst>
            </p:cNvPr>
            <p:cNvGrpSpPr/>
            <p:nvPr/>
          </p:nvGrpSpPr>
          <p:grpSpPr>
            <a:xfrm>
              <a:off x="2396048" y="6753992"/>
              <a:ext cx="5706222" cy="325711"/>
              <a:chOff x="2396048" y="6753992"/>
              <a:chExt cx="5706222" cy="325711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3A694864-A108-C696-7A10-E8E348B9C6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96048" y="6753992"/>
                <a:ext cx="2274703" cy="0"/>
              </a:xfrm>
              <a:prstGeom prst="line">
                <a:avLst/>
              </a:prstGeom>
              <a:ln w="57150">
                <a:solidFill>
                  <a:srgbClr val="DFA749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710BDEF7-A601-D866-470B-14E1657FA4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52833" y="7067147"/>
                <a:ext cx="5649437" cy="12556"/>
              </a:xfrm>
              <a:prstGeom prst="line">
                <a:avLst/>
              </a:prstGeom>
              <a:ln w="57150">
                <a:solidFill>
                  <a:srgbClr val="DFA749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A7E923B-A539-1437-261F-404EFE7C4ADC}"/>
              </a:ext>
            </a:extLst>
          </p:cNvPr>
          <p:cNvGrpSpPr/>
          <p:nvPr/>
        </p:nvGrpSpPr>
        <p:grpSpPr>
          <a:xfrm>
            <a:off x="771613" y="1393781"/>
            <a:ext cx="3899138" cy="5284781"/>
            <a:chOff x="771613" y="1393781"/>
            <a:chExt cx="3899138" cy="5284781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87CBDA7-EBC0-0F52-87F7-2DF7E8D87F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50180" y="1981522"/>
              <a:ext cx="21424" cy="2188376"/>
            </a:xfrm>
            <a:prstGeom prst="line">
              <a:avLst/>
            </a:prstGeom>
            <a:ln w="38100">
              <a:solidFill>
                <a:srgbClr val="5D90C6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B91CA466-562D-A80B-5CEF-918BDFE1D2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331" y="6661265"/>
              <a:ext cx="2218420" cy="17297"/>
            </a:xfrm>
            <a:prstGeom prst="line">
              <a:avLst/>
            </a:prstGeom>
            <a:ln w="38100">
              <a:solidFill>
                <a:srgbClr val="5D90C6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0B897DCA-23A8-321A-E24F-97AC0CAEAD1F}"/>
                </a:ext>
              </a:extLst>
            </p:cNvPr>
            <p:cNvCxnSpPr>
              <a:cxnSpLocks/>
            </p:cNvCxnSpPr>
            <p:nvPr/>
          </p:nvCxnSpPr>
          <p:spPr>
            <a:xfrm>
              <a:off x="1194878" y="1393781"/>
              <a:ext cx="21618" cy="2776117"/>
            </a:xfrm>
            <a:prstGeom prst="line">
              <a:avLst/>
            </a:prstGeom>
            <a:ln w="38100">
              <a:solidFill>
                <a:srgbClr val="5D90C6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E240F1E-29AB-43A6-8A9B-6496D654A9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91796" y="4149682"/>
              <a:ext cx="1300045" cy="10033"/>
            </a:xfrm>
            <a:prstGeom prst="line">
              <a:avLst/>
            </a:prstGeom>
            <a:ln w="38100">
              <a:solidFill>
                <a:srgbClr val="5D90C6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CAEE10B-32EB-FB08-02B5-7861F8AE6D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1613" y="4008439"/>
              <a:ext cx="434074" cy="0"/>
            </a:xfrm>
            <a:prstGeom prst="line">
              <a:avLst/>
            </a:prstGeom>
            <a:ln w="38100">
              <a:solidFill>
                <a:srgbClr val="5D90C6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8D3C4CD-C8B7-2A69-5A55-FC8C490DC9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775" y="4008439"/>
              <a:ext cx="6875" cy="1541675"/>
            </a:xfrm>
            <a:prstGeom prst="line">
              <a:avLst/>
            </a:prstGeom>
            <a:ln w="38100">
              <a:solidFill>
                <a:srgbClr val="5D90C6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04CCDB-D41D-44B1-83AA-62699E73DA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5687" y="3106590"/>
              <a:ext cx="1329428" cy="0"/>
            </a:xfrm>
            <a:prstGeom prst="line">
              <a:avLst/>
            </a:prstGeom>
            <a:ln w="38100">
              <a:solidFill>
                <a:srgbClr val="5D90C6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CD16D3-DAC3-983F-A71A-F3247FC10870}"/>
              </a:ext>
            </a:extLst>
          </p:cNvPr>
          <p:cNvCxnSpPr>
            <a:cxnSpLocks/>
          </p:cNvCxnSpPr>
          <p:nvPr/>
        </p:nvCxnSpPr>
        <p:spPr>
          <a:xfrm>
            <a:off x="988650" y="1363344"/>
            <a:ext cx="0" cy="3203867"/>
          </a:xfrm>
          <a:prstGeom prst="line">
            <a:avLst/>
          </a:prstGeom>
          <a:ln w="38100">
            <a:solidFill>
              <a:srgbClr val="78CB38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5D5CA9B-3F9A-D00E-9494-81E2A0AC497A}"/>
              </a:ext>
            </a:extLst>
          </p:cNvPr>
          <p:cNvCxnSpPr>
            <a:cxnSpLocks/>
          </p:cNvCxnSpPr>
          <p:nvPr/>
        </p:nvCxnSpPr>
        <p:spPr>
          <a:xfrm>
            <a:off x="1112033" y="4241512"/>
            <a:ext cx="1459571" cy="0"/>
          </a:xfrm>
          <a:prstGeom prst="line">
            <a:avLst/>
          </a:prstGeom>
          <a:ln w="38100">
            <a:solidFill>
              <a:srgbClr val="78CB38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AE2695D-4343-952D-2E0A-5165A7F4CF02}"/>
              </a:ext>
            </a:extLst>
          </p:cNvPr>
          <p:cNvCxnSpPr>
            <a:cxnSpLocks/>
          </p:cNvCxnSpPr>
          <p:nvPr/>
        </p:nvCxnSpPr>
        <p:spPr>
          <a:xfrm>
            <a:off x="2618153" y="2971800"/>
            <a:ext cx="2819" cy="1340919"/>
          </a:xfrm>
          <a:prstGeom prst="line">
            <a:avLst/>
          </a:prstGeom>
          <a:ln w="38100">
            <a:solidFill>
              <a:srgbClr val="78CB38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42A112D-3330-419C-5676-5A0AAD58B0C3}"/>
              </a:ext>
            </a:extLst>
          </p:cNvPr>
          <p:cNvCxnSpPr>
            <a:cxnSpLocks/>
          </p:cNvCxnSpPr>
          <p:nvPr/>
        </p:nvCxnSpPr>
        <p:spPr>
          <a:xfrm>
            <a:off x="1096968" y="2900593"/>
            <a:ext cx="1521185" cy="3058"/>
          </a:xfrm>
          <a:prstGeom prst="line">
            <a:avLst/>
          </a:prstGeom>
          <a:ln w="38100">
            <a:solidFill>
              <a:srgbClr val="78CB38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72EEA9E-67B1-AAE9-BE13-2C385A00E58A}"/>
              </a:ext>
            </a:extLst>
          </p:cNvPr>
          <p:cNvCxnSpPr>
            <a:cxnSpLocks/>
          </p:cNvCxnSpPr>
          <p:nvPr/>
        </p:nvCxnSpPr>
        <p:spPr>
          <a:xfrm>
            <a:off x="2453864" y="6611999"/>
            <a:ext cx="2216887" cy="0"/>
          </a:xfrm>
          <a:prstGeom prst="line">
            <a:avLst/>
          </a:prstGeom>
          <a:ln w="38100">
            <a:solidFill>
              <a:srgbClr val="78CB38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F3EC0-5E26-098D-33FE-2ADBD99FB14E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17712" y="1093612"/>
            <a:ext cx="710645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Master Utility Infrastructure Map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D896532-1D59-1625-16DE-4108E50D44EE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2B4870-F1F0-EA56-1104-4473CCF2150E}"/>
              </a:ext>
            </a:extLst>
          </p:cNvPr>
          <p:cNvCxnSpPr>
            <a:cxnSpLocks/>
          </p:cNvCxnSpPr>
          <p:nvPr/>
        </p:nvCxnSpPr>
        <p:spPr>
          <a:xfrm flipV="1">
            <a:off x="1122102" y="1410832"/>
            <a:ext cx="38123" cy="4122548"/>
          </a:xfrm>
          <a:prstGeom prst="line">
            <a:avLst/>
          </a:prstGeom>
          <a:ln w="28575">
            <a:solidFill>
              <a:srgbClr val="F2CFEE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602885A-EBE8-7700-C0C0-DFD36F0D16F3}"/>
              </a:ext>
            </a:extLst>
          </p:cNvPr>
          <p:cNvCxnSpPr>
            <a:cxnSpLocks/>
          </p:cNvCxnSpPr>
          <p:nvPr/>
        </p:nvCxnSpPr>
        <p:spPr>
          <a:xfrm>
            <a:off x="1174356" y="2862185"/>
            <a:ext cx="1443797" cy="16892"/>
          </a:xfrm>
          <a:prstGeom prst="line">
            <a:avLst/>
          </a:prstGeom>
          <a:ln w="28575">
            <a:solidFill>
              <a:srgbClr val="F2CFEE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252792F-5F8E-5184-FB62-CDE6FD1C6576}"/>
              </a:ext>
            </a:extLst>
          </p:cNvPr>
          <p:cNvCxnSpPr>
            <a:cxnSpLocks/>
          </p:cNvCxnSpPr>
          <p:nvPr/>
        </p:nvCxnSpPr>
        <p:spPr>
          <a:xfrm>
            <a:off x="1122102" y="4196760"/>
            <a:ext cx="1443797" cy="16892"/>
          </a:xfrm>
          <a:prstGeom prst="line">
            <a:avLst/>
          </a:prstGeom>
          <a:ln w="28575">
            <a:solidFill>
              <a:srgbClr val="F2CFEE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BE5A226-5C80-5C06-C3AE-D3CB5DFBA003}"/>
              </a:ext>
            </a:extLst>
          </p:cNvPr>
          <p:cNvCxnSpPr>
            <a:cxnSpLocks/>
          </p:cNvCxnSpPr>
          <p:nvPr/>
        </p:nvCxnSpPr>
        <p:spPr>
          <a:xfrm flipH="1">
            <a:off x="2621409" y="2858966"/>
            <a:ext cx="39776" cy="1382546"/>
          </a:xfrm>
          <a:prstGeom prst="line">
            <a:avLst/>
          </a:prstGeom>
          <a:ln w="28575">
            <a:solidFill>
              <a:srgbClr val="F2CFEE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85523B6-D5B7-806A-22A6-19C68FAD83BD}"/>
              </a:ext>
            </a:extLst>
          </p:cNvPr>
          <p:cNvCxnSpPr>
            <a:cxnSpLocks/>
          </p:cNvCxnSpPr>
          <p:nvPr/>
        </p:nvCxnSpPr>
        <p:spPr>
          <a:xfrm>
            <a:off x="2445063" y="7001047"/>
            <a:ext cx="5589336" cy="16827"/>
          </a:xfrm>
          <a:prstGeom prst="line">
            <a:avLst/>
          </a:prstGeom>
          <a:ln w="28575">
            <a:solidFill>
              <a:srgbClr val="F2CFEE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B3FBDDB6-6104-9809-97C7-B314494AFDC2}"/>
              </a:ext>
            </a:extLst>
          </p:cNvPr>
          <p:cNvSpPr txBox="1"/>
          <p:nvPr/>
        </p:nvSpPr>
        <p:spPr>
          <a:xfrm>
            <a:off x="855657" y="7116647"/>
            <a:ext cx="15768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Fiber Line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2EBB75A-689C-1811-AF79-5A8604774208}"/>
              </a:ext>
            </a:extLst>
          </p:cNvPr>
          <p:cNvCxnSpPr>
            <a:cxnSpLocks/>
            <a:endCxn id="60" idx="1"/>
          </p:cNvCxnSpPr>
          <p:nvPr/>
        </p:nvCxnSpPr>
        <p:spPr>
          <a:xfrm>
            <a:off x="462757" y="7224369"/>
            <a:ext cx="392900" cy="0"/>
          </a:xfrm>
          <a:prstGeom prst="line">
            <a:avLst/>
          </a:prstGeom>
          <a:ln w="28575">
            <a:solidFill>
              <a:srgbClr val="F2CFEE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133DACB-50A4-3E25-A6BF-5A6C95D366DD}"/>
              </a:ext>
            </a:extLst>
          </p:cNvPr>
          <p:cNvGrpSpPr/>
          <p:nvPr/>
        </p:nvGrpSpPr>
        <p:grpSpPr>
          <a:xfrm>
            <a:off x="2857642" y="7088224"/>
            <a:ext cx="2456328" cy="368504"/>
            <a:chOff x="2857642" y="7088224"/>
            <a:chExt cx="2456328" cy="3685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3E7F5A-3B05-8C75-198E-B58B3F4205B0}"/>
                </a:ext>
              </a:extLst>
            </p:cNvPr>
            <p:cNvGrpSpPr/>
            <p:nvPr/>
          </p:nvGrpSpPr>
          <p:grpSpPr>
            <a:xfrm>
              <a:off x="2857642" y="7133702"/>
              <a:ext cx="2312051" cy="307777"/>
              <a:chOff x="2857642" y="7133702"/>
              <a:chExt cx="2312051" cy="307777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43B49BA-2E11-D4E0-D02C-E6D2010245CE}"/>
                  </a:ext>
                </a:extLst>
              </p:cNvPr>
              <p:cNvGrpSpPr/>
              <p:nvPr/>
            </p:nvGrpSpPr>
            <p:grpSpPr>
              <a:xfrm>
                <a:off x="2857642" y="7133702"/>
                <a:ext cx="2312051" cy="307777"/>
                <a:chOff x="2857642" y="7133702"/>
                <a:chExt cx="2312051" cy="307777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B14E50AE-35EC-81DF-C69B-0E339D2814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t="4554"/>
                <a:stretch/>
              </p:blipFill>
              <p:spPr>
                <a:xfrm>
                  <a:off x="2857642" y="7133702"/>
                  <a:ext cx="2312051" cy="307777"/>
                </a:xfrm>
                <a:prstGeom prst="rect">
                  <a:avLst/>
                </a:prstGeom>
                <a:ln>
                  <a:solidFill>
                    <a:srgbClr val="530038"/>
                  </a:solidFill>
                </a:ln>
              </p:spPr>
            </p:pic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9B9837A3-B765-3C9F-60E9-81A0DD5E633C}"/>
                    </a:ext>
                  </a:extLst>
                </p:cNvPr>
                <p:cNvSpPr/>
                <p:nvPr/>
              </p:nvSpPr>
              <p:spPr>
                <a:xfrm>
                  <a:off x="2898454" y="7207009"/>
                  <a:ext cx="2078359" cy="1146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AB0A856-7BD1-34E5-C2C8-E484F66A1D07}"/>
                  </a:ext>
                </a:extLst>
              </p:cNvPr>
              <p:cNvSpPr/>
              <p:nvPr/>
            </p:nvSpPr>
            <p:spPr>
              <a:xfrm>
                <a:off x="4944759" y="7300267"/>
                <a:ext cx="182880" cy="914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9A642CF-DEA1-43C3-7CAF-F555F2F4504C}"/>
                </a:ext>
              </a:extLst>
            </p:cNvPr>
            <p:cNvSpPr txBox="1"/>
            <p:nvPr/>
          </p:nvSpPr>
          <p:spPr>
            <a:xfrm>
              <a:off x="2933082" y="7088224"/>
              <a:ext cx="152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F77502D-C0ED-C65B-F8E6-F34447DBCFF5}"/>
                </a:ext>
              </a:extLst>
            </p:cNvPr>
            <p:cNvSpPr txBox="1"/>
            <p:nvPr/>
          </p:nvSpPr>
          <p:spPr>
            <a:xfrm>
              <a:off x="3708738" y="7092071"/>
              <a:ext cx="4111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750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CC9548B-72EE-511A-3FD9-16037A889755}"/>
                </a:ext>
              </a:extLst>
            </p:cNvPr>
            <p:cNvSpPr txBox="1"/>
            <p:nvPr/>
          </p:nvSpPr>
          <p:spPr>
            <a:xfrm>
              <a:off x="4547802" y="7093187"/>
              <a:ext cx="5695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1,500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BB3693D-A6CE-A35F-E2F4-B8CA031BE07D}"/>
                </a:ext>
              </a:extLst>
            </p:cNvPr>
            <p:cNvSpPr txBox="1"/>
            <p:nvPr/>
          </p:nvSpPr>
          <p:spPr>
            <a:xfrm>
              <a:off x="4744430" y="7225896"/>
              <a:ext cx="5695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Feet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617E7BBB-F1BE-F97C-D39C-688FCB192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29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2E233AA-A886-652D-E833-BC8CDE9C3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6" t="21591" r="9013" b="452"/>
          <a:stretch/>
        </p:blipFill>
        <p:spPr>
          <a:xfrm>
            <a:off x="217713" y="1374907"/>
            <a:ext cx="9622972" cy="622228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F3EC0-5E26-098D-33FE-2ADBD99FB14E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4FDF29C6-DD76-ABC3-0114-9CF920D62BCD}"/>
              </a:ext>
            </a:extLst>
          </p:cNvPr>
          <p:cNvSpPr/>
          <p:nvPr/>
        </p:nvSpPr>
        <p:spPr>
          <a:xfrm>
            <a:off x="472964" y="5822498"/>
            <a:ext cx="361950" cy="276999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872007" y="5822498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08743" y="1084961"/>
            <a:ext cx="710645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Electric Utility Infrastructure Map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6E0C4F7-307B-D8E6-EF17-831DEC116D1B}"/>
              </a:ext>
            </a:extLst>
          </p:cNvPr>
          <p:cNvCxnSpPr/>
          <p:nvPr/>
        </p:nvCxnSpPr>
        <p:spPr>
          <a:xfrm>
            <a:off x="475398" y="6337952"/>
            <a:ext cx="361950" cy="0"/>
          </a:xfrm>
          <a:prstGeom prst="line">
            <a:avLst/>
          </a:prstGeom>
          <a:ln w="28575">
            <a:solidFill>
              <a:srgbClr val="52B6D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04D8A9B-BD8E-9C1A-AA66-EC0E7D898146}"/>
              </a:ext>
            </a:extLst>
          </p:cNvPr>
          <p:cNvSpPr txBox="1"/>
          <p:nvPr/>
        </p:nvSpPr>
        <p:spPr>
          <a:xfrm>
            <a:off x="852159" y="6178275"/>
            <a:ext cx="157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7.2/13.2 kV Marshfield Utilities electric line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8DDB559-54C4-ABC8-9123-87EB80BC8C19}"/>
              </a:ext>
            </a:extLst>
          </p:cNvPr>
          <p:cNvCxnSpPr/>
          <p:nvPr/>
        </p:nvCxnSpPr>
        <p:spPr>
          <a:xfrm>
            <a:off x="469394" y="6887190"/>
            <a:ext cx="361950" cy="0"/>
          </a:xfrm>
          <a:prstGeom prst="line">
            <a:avLst/>
          </a:prstGeom>
          <a:ln w="57150">
            <a:solidFill>
              <a:srgbClr val="EFEF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BFE0E6C-92CA-8AB8-51FF-E76B41583794}"/>
              </a:ext>
            </a:extLst>
          </p:cNvPr>
          <p:cNvSpPr txBox="1"/>
          <p:nvPr/>
        </p:nvSpPr>
        <p:spPr>
          <a:xfrm>
            <a:off x="851844" y="6739144"/>
            <a:ext cx="157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115 kV Marshfield Utilities electric line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84D03D-E18E-296B-6EAC-F95E115E4981}"/>
              </a:ext>
            </a:extLst>
          </p:cNvPr>
          <p:cNvSpPr txBox="1"/>
          <p:nvPr/>
        </p:nvSpPr>
        <p:spPr>
          <a:xfrm>
            <a:off x="851844" y="7063091"/>
            <a:ext cx="157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 Utilities Substation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52A47D-FB14-EAA4-CAC8-047EAE1ABE48}"/>
              </a:ext>
            </a:extLst>
          </p:cNvPr>
          <p:cNvSpPr/>
          <p:nvPr/>
        </p:nvSpPr>
        <p:spPr>
          <a:xfrm>
            <a:off x="566482" y="7136807"/>
            <a:ext cx="167774" cy="15303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91CF79-FCE4-76C6-ABE9-947537561EB3}"/>
              </a:ext>
            </a:extLst>
          </p:cNvPr>
          <p:cNvCxnSpPr/>
          <p:nvPr/>
        </p:nvCxnSpPr>
        <p:spPr>
          <a:xfrm>
            <a:off x="469394" y="6652277"/>
            <a:ext cx="361950" cy="0"/>
          </a:xfrm>
          <a:prstGeom prst="line">
            <a:avLst/>
          </a:prstGeom>
          <a:ln w="28575">
            <a:solidFill>
              <a:srgbClr val="52B6D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44258D1-FC0C-6CFC-F5F4-8C2E1DE9FBF2}"/>
              </a:ext>
            </a:extLst>
          </p:cNvPr>
          <p:cNvSpPr txBox="1"/>
          <p:nvPr/>
        </p:nvSpPr>
        <p:spPr>
          <a:xfrm>
            <a:off x="866655" y="6469655"/>
            <a:ext cx="157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extension for distribution service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57534D-05D0-B6FF-02EA-8F61DEC3B796}"/>
              </a:ext>
            </a:extLst>
          </p:cNvPr>
          <p:cNvCxnSpPr>
            <a:cxnSpLocks/>
          </p:cNvCxnSpPr>
          <p:nvPr/>
        </p:nvCxnSpPr>
        <p:spPr>
          <a:xfrm>
            <a:off x="3897078" y="4080527"/>
            <a:ext cx="866416" cy="0"/>
          </a:xfrm>
          <a:prstGeom prst="line">
            <a:avLst/>
          </a:prstGeom>
          <a:ln w="28575">
            <a:solidFill>
              <a:srgbClr val="52B6D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B95ED01-D3F7-4754-BE93-20F6FE21029A}"/>
              </a:ext>
            </a:extLst>
          </p:cNvPr>
          <p:cNvCxnSpPr>
            <a:cxnSpLocks/>
          </p:cNvCxnSpPr>
          <p:nvPr/>
        </p:nvCxnSpPr>
        <p:spPr>
          <a:xfrm flipV="1">
            <a:off x="4763494" y="4080527"/>
            <a:ext cx="0" cy="405520"/>
          </a:xfrm>
          <a:prstGeom prst="line">
            <a:avLst/>
          </a:prstGeom>
          <a:ln w="28575">
            <a:solidFill>
              <a:srgbClr val="52B6D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A0CBC-9ED0-7D27-4994-D30ABDCFBAF8}"/>
              </a:ext>
            </a:extLst>
          </p:cNvPr>
          <p:cNvCxnSpPr>
            <a:cxnSpLocks/>
          </p:cNvCxnSpPr>
          <p:nvPr/>
        </p:nvCxnSpPr>
        <p:spPr>
          <a:xfrm flipH="1">
            <a:off x="4763494" y="4171950"/>
            <a:ext cx="980081" cy="0"/>
          </a:xfrm>
          <a:prstGeom prst="line">
            <a:avLst/>
          </a:prstGeom>
          <a:ln w="28575">
            <a:solidFill>
              <a:srgbClr val="52B6D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DB9E62-C210-BF23-9223-1B70F3BDF424}"/>
              </a:ext>
            </a:extLst>
          </p:cNvPr>
          <p:cNvCxnSpPr>
            <a:cxnSpLocks/>
          </p:cNvCxnSpPr>
          <p:nvPr/>
        </p:nvCxnSpPr>
        <p:spPr>
          <a:xfrm flipV="1">
            <a:off x="5267822" y="3886200"/>
            <a:ext cx="27085" cy="1457325"/>
          </a:xfrm>
          <a:prstGeom prst="line">
            <a:avLst/>
          </a:prstGeom>
          <a:ln w="28575">
            <a:solidFill>
              <a:srgbClr val="52B6D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0F28AE7-B093-5AE7-5846-960C558BF8A7}"/>
              </a:ext>
            </a:extLst>
          </p:cNvPr>
          <p:cNvCxnSpPr>
            <a:cxnSpLocks/>
          </p:cNvCxnSpPr>
          <p:nvPr/>
        </p:nvCxnSpPr>
        <p:spPr>
          <a:xfrm>
            <a:off x="4864580" y="4977616"/>
            <a:ext cx="431826" cy="0"/>
          </a:xfrm>
          <a:prstGeom prst="line">
            <a:avLst/>
          </a:prstGeom>
          <a:ln w="28575">
            <a:solidFill>
              <a:srgbClr val="52B6D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76A9A2E-8483-6A2B-C859-C0067A36A2C4}"/>
              </a:ext>
            </a:extLst>
          </p:cNvPr>
          <p:cNvSpPr/>
          <p:nvPr/>
        </p:nvSpPr>
        <p:spPr>
          <a:xfrm>
            <a:off x="995681" y="5128446"/>
            <a:ext cx="535101" cy="2619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115kv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FCBCD49-FE0C-0FAA-31F0-D7A3B7885225}"/>
              </a:ext>
            </a:extLst>
          </p:cNvPr>
          <p:cNvSpPr/>
          <p:nvPr/>
        </p:nvSpPr>
        <p:spPr>
          <a:xfrm rot="5400000">
            <a:off x="5100804" y="2704634"/>
            <a:ext cx="606000" cy="2177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13.2kV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DF85EFC-C158-444A-A41E-3D2D850E43AF}"/>
              </a:ext>
            </a:extLst>
          </p:cNvPr>
          <p:cNvCxnSpPr/>
          <p:nvPr/>
        </p:nvCxnSpPr>
        <p:spPr>
          <a:xfrm>
            <a:off x="5425440" y="1899644"/>
            <a:ext cx="0" cy="3953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20BF4A9-F745-6559-CE6E-2CFB46BE73E7}"/>
              </a:ext>
            </a:extLst>
          </p:cNvPr>
          <p:cNvSpPr txBox="1"/>
          <p:nvPr/>
        </p:nvSpPr>
        <p:spPr>
          <a:xfrm>
            <a:off x="315263" y="7396956"/>
            <a:ext cx="2121408" cy="215444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Utility Providers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2BDE18-F8BF-5B8C-41DE-39C807A2F571}"/>
              </a:ext>
            </a:extLst>
          </p:cNvPr>
          <p:cNvSpPr/>
          <p:nvPr/>
        </p:nvSpPr>
        <p:spPr>
          <a:xfrm rot="5400000">
            <a:off x="3567868" y="3582976"/>
            <a:ext cx="606000" cy="2177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13.2kV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D5B033A-0D2C-9300-15D0-DF56211FA115}"/>
              </a:ext>
            </a:extLst>
          </p:cNvPr>
          <p:cNvSpPr/>
          <p:nvPr/>
        </p:nvSpPr>
        <p:spPr>
          <a:xfrm rot="3139289">
            <a:off x="4011542" y="5908118"/>
            <a:ext cx="535101" cy="2619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115kv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8C9635F-87DE-8CE9-71B3-71ADA438BCDC}"/>
              </a:ext>
            </a:extLst>
          </p:cNvPr>
          <p:cNvSpPr/>
          <p:nvPr/>
        </p:nvSpPr>
        <p:spPr>
          <a:xfrm>
            <a:off x="5455702" y="6216590"/>
            <a:ext cx="980081" cy="2619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Substation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1741BA0-BE94-DEB1-E5FB-C4F8F96A75E8}"/>
              </a:ext>
            </a:extLst>
          </p:cNvPr>
          <p:cNvCxnSpPr>
            <a:endCxn id="37" idx="1"/>
          </p:cNvCxnSpPr>
          <p:nvPr/>
        </p:nvCxnSpPr>
        <p:spPr>
          <a:xfrm flipV="1">
            <a:off x="4738228" y="6347552"/>
            <a:ext cx="717474" cy="3338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66C0AA7C-080B-4165-2ED1-429F0AF7B2D0}"/>
              </a:ext>
            </a:extLst>
          </p:cNvPr>
          <p:cNvSpPr/>
          <p:nvPr/>
        </p:nvSpPr>
        <p:spPr>
          <a:xfrm>
            <a:off x="731590" y="3775203"/>
            <a:ext cx="980081" cy="2619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Substation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BADE50C-194B-95FB-175E-2A6AA069D324}"/>
              </a:ext>
            </a:extLst>
          </p:cNvPr>
          <p:cNvCxnSpPr>
            <a:cxnSpLocks/>
            <a:stCxn id="49" idx="3"/>
          </p:cNvCxnSpPr>
          <p:nvPr/>
        </p:nvCxnSpPr>
        <p:spPr>
          <a:xfrm>
            <a:off x="1711671" y="3906165"/>
            <a:ext cx="762244" cy="1550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1">
            <a:extLst>
              <a:ext uri="{FF2B5EF4-FFF2-40B4-BE49-F238E27FC236}">
                <a16:creationId xmlns:a16="http://schemas.microsoft.com/office/drawing/2014/main" id="{BE103502-1573-1601-6F30-B17011E661AF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631BB00-1E80-8AAE-6636-A2C4B3A1FCFE}"/>
              </a:ext>
            </a:extLst>
          </p:cNvPr>
          <p:cNvGrpSpPr/>
          <p:nvPr/>
        </p:nvGrpSpPr>
        <p:grpSpPr>
          <a:xfrm>
            <a:off x="2857642" y="7088224"/>
            <a:ext cx="2456328" cy="368504"/>
            <a:chOff x="2857642" y="7088224"/>
            <a:chExt cx="2456328" cy="3685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E796487-F688-6CBA-0E2E-E429347366DA}"/>
                </a:ext>
              </a:extLst>
            </p:cNvPr>
            <p:cNvGrpSpPr/>
            <p:nvPr/>
          </p:nvGrpSpPr>
          <p:grpSpPr>
            <a:xfrm>
              <a:off x="2857642" y="7133702"/>
              <a:ext cx="2312051" cy="307777"/>
              <a:chOff x="2857642" y="7133702"/>
              <a:chExt cx="2312051" cy="307777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79E7B60-99BC-3816-A8DC-FC4F0944BCCB}"/>
                  </a:ext>
                </a:extLst>
              </p:cNvPr>
              <p:cNvGrpSpPr/>
              <p:nvPr/>
            </p:nvGrpSpPr>
            <p:grpSpPr>
              <a:xfrm>
                <a:off x="2857642" y="7133702"/>
                <a:ext cx="2312051" cy="307777"/>
                <a:chOff x="2857642" y="7133702"/>
                <a:chExt cx="2312051" cy="307777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FF56F360-D101-09B4-94FB-901EA209E1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t="4554"/>
                <a:stretch/>
              </p:blipFill>
              <p:spPr>
                <a:xfrm>
                  <a:off x="2857642" y="7133702"/>
                  <a:ext cx="2312051" cy="307777"/>
                </a:xfrm>
                <a:prstGeom prst="rect">
                  <a:avLst/>
                </a:prstGeom>
                <a:ln>
                  <a:solidFill>
                    <a:srgbClr val="530038"/>
                  </a:solidFill>
                </a:ln>
              </p:spPr>
            </p:pic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85827F6-7F14-AD74-483B-6A57ADE537B5}"/>
                    </a:ext>
                  </a:extLst>
                </p:cNvPr>
                <p:cNvSpPr/>
                <p:nvPr/>
              </p:nvSpPr>
              <p:spPr>
                <a:xfrm>
                  <a:off x="2898454" y="7207009"/>
                  <a:ext cx="2078359" cy="1146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7087D7A-91D8-8EAC-30A8-A86330F106E2}"/>
                  </a:ext>
                </a:extLst>
              </p:cNvPr>
              <p:cNvSpPr/>
              <p:nvPr/>
            </p:nvSpPr>
            <p:spPr>
              <a:xfrm>
                <a:off x="4944759" y="7300267"/>
                <a:ext cx="182880" cy="914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E3DF481-E99D-E507-1738-12873BD2EBFC}"/>
                </a:ext>
              </a:extLst>
            </p:cNvPr>
            <p:cNvSpPr txBox="1"/>
            <p:nvPr/>
          </p:nvSpPr>
          <p:spPr>
            <a:xfrm>
              <a:off x="2933082" y="7088224"/>
              <a:ext cx="152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FF76FF9-68A8-812D-7D69-A3F14F738803}"/>
                </a:ext>
              </a:extLst>
            </p:cNvPr>
            <p:cNvSpPr txBox="1"/>
            <p:nvPr/>
          </p:nvSpPr>
          <p:spPr>
            <a:xfrm>
              <a:off x="3585500" y="7092071"/>
              <a:ext cx="53437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1,750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C6D4FB6-D694-2FF9-65D1-DB07FC321C17}"/>
                </a:ext>
              </a:extLst>
            </p:cNvPr>
            <p:cNvSpPr txBox="1"/>
            <p:nvPr/>
          </p:nvSpPr>
          <p:spPr>
            <a:xfrm>
              <a:off x="4547802" y="7093187"/>
              <a:ext cx="5695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3,500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512E9F1-C470-9AF9-DB9B-2E8C2371B512}"/>
                </a:ext>
              </a:extLst>
            </p:cNvPr>
            <p:cNvSpPr txBox="1"/>
            <p:nvPr/>
          </p:nvSpPr>
          <p:spPr>
            <a:xfrm>
              <a:off x="4744430" y="7225896"/>
              <a:ext cx="5695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Feet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DDD36D82-664D-7E99-EE5C-B62F50932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48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2E233AA-A886-652D-E833-BC8CDE9C3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" t="15704" r="13964" b="590"/>
          <a:stretch/>
        </p:blipFill>
        <p:spPr>
          <a:xfrm>
            <a:off x="217713" y="1374907"/>
            <a:ext cx="9622972" cy="622228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F3EC0-5E26-098D-33FE-2ADBD99FB14E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4FDF29C6-DD76-ABC3-0114-9CF920D62BCD}"/>
              </a:ext>
            </a:extLst>
          </p:cNvPr>
          <p:cNvSpPr/>
          <p:nvPr/>
        </p:nvSpPr>
        <p:spPr>
          <a:xfrm>
            <a:off x="472964" y="5822498"/>
            <a:ext cx="361950" cy="276999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872007" y="5822498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08743" y="1084961"/>
            <a:ext cx="640795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Natural Gas Utility Infrastructure Map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8DDB559-54C4-ABC8-9123-87EB80BC8C19}"/>
              </a:ext>
            </a:extLst>
          </p:cNvPr>
          <p:cNvCxnSpPr/>
          <p:nvPr/>
        </p:nvCxnSpPr>
        <p:spPr>
          <a:xfrm>
            <a:off x="489557" y="6334519"/>
            <a:ext cx="361950" cy="0"/>
          </a:xfrm>
          <a:prstGeom prst="line">
            <a:avLst/>
          </a:prstGeom>
          <a:ln w="57150">
            <a:solidFill>
              <a:srgbClr val="DFA74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BFE0E6C-92CA-8AB8-51FF-E76B41583794}"/>
              </a:ext>
            </a:extLst>
          </p:cNvPr>
          <p:cNvSpPr txBox="1"/>
          <p:nvPr/>
        </p:nvSpPr>
        <p:spPr>
          <a:xfrm>
            <a:off x="872007" y="6186473"/>
            <a:ext cx="1576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8-inch We Energies Natural Gas Line operating at 20 – 60 psig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EA1BC00-4720-8F4A-B8E1-19F372C5E496}"/>
              </a:ext>
            </a:extLst>
          </p:cNvPr>
          <p:cNvCxnSpPr/>
          <p:nvPr/>
        </p:nvCxnSpPr>
        <p:spPr>
          <a:xfrm>
            <a:off x="460434" y="7075687"/>
            <a:ext cx="361950" cy="0"/>
          </a:xfrm>
          <a:prstGeom prst="line">
            <a:avLst/>
          </a:prstGeom>
          <a:ln w="57150">
            <a:solidFill>
              <a:srgbClr val="DFA749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8764769-F250-7FF7-4555-1AFEC2A8A616}"/>
              </a:ext>
            </a:extLst>
          </p:cNvPr>
          <p:cNvSpPr txBox="1"/>
          <p:nvPr/>
        </p:nvSpPr>
        <p:spPr>
          <a:xfrm>
            <a:off x="900662" y="6898973"/>
            <a:ext cx="1576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extension of natural gas line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D03AC78-0B56-0929-76C9-89582E3635DD}"/>
              </a:ext>
            </a:extLst>
          </p:cNvPr>
          <p:cNvGrpSpPr/>
          <p:nvPr/>
        </p:nvGrpSpPr>
        <p:grpSpPr>
          <a:xfrm>
            <a:off x="1536822" y="2594239"/>
            <a:ext cx="4769648" cy="4045552"/>
            <a:chOff x="1536822" y="2594239"/>
            <a:chExt cx="4769648" cy="4045552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9FABF78-EE2C-C782-8C18-93078C6E7F01}"/>
                </a:ext>
              </a:extLst>
            </p:cNvPr>
            <p:cNvSpPr/>
            <p:nvPr/>
          </p:nvSpPr>
          <p:spPr>
            <a:xfrm>
              <a:off x="2680855" y="3075709"/>
              <a:ext cx="2649681" cy="3564082"/>
            </a:xfrm>
            <a:custGeom>
              <a:avLst/>
              <a:gdLst>
                <a:gd name="connsiteX0" fmla="*/ 0 w 2649681"/>
                <a:gd name="connsiteY0" fmla="*/ 0 h 3564082"/>
                <a:gd name="connsiteX1" fmla="*/ 1132609 w 2649681"/>
                <a:gd name="connsiteY1" fmla="*/ 0 h 3564082"/>
                <a:gd name="connsiteX2" fmla="*/ 1153390 w 2649681"/>
                <a:gd name="connsiteY2" fmla="*/ 457200 h 3564082"/>
                <a:gd name="connsiteX3" fmla="*/ 2597727 w 2649681"/>
                <a:gd name="connsiteY3" fmla="*/ 477982 h 3564082"/>
                <a:gd name="connsiteX4" fmla="*/ 2649681 w 2649681"/>
                <a:gd name="connsiteY4" fmla="*/ 3564082 h 356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9681" h="3564082">
                  <a:moveTo>
                    <a:pt x="0" y="0"/>
                  </a:moveTo>
                  <a:lnTo>
                    <a:pt x="1132609" y="0"/>
                  </a:lnTo>
                  <a:lnTo>
                    <a:pt x="1153390" y="457200"/>
                  </a:lnTo>
                  <a:lnTo>
                    <a:pt x="2597727" y="477982"/>
                  </a:lnTo>
                  <a:lnTo>
                    <a:pt x="2649681" y="3564082"/>
                  </a:lnTo>
                </a:path>
              </a:pathLst>
            </a:custGeom>
            <a:noFill/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F6B7AD8-A00F-AADC-47A4-BFFA8CA534AB}"/>
                </a:ext>
              </a:extLst>
            </p:cNvPr>
            <p:cNvCxnSpPr>
              <a:stCxn id="13" idx="2"/>
            </p:cNvCxnSpPr>
            <p:nvPr/>
          </p:nvCxnSpPr>
          <p:spPr>
            <a:xfrm>
              <a:off x="3834245" y="3532909"/>
              <a:ext cx="10980" cy="953138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66AFDDF-3083-561C-97D6-A934DCB85655}"/>
                </a:ext>
              </a:extLst>
            </p:cNvPr>
            <p:cNvCxnSpPr>
              <a:cxnSpLocks/>
            </p:cNvCxnSpPr>
            <p:nvPr/>
          </p:nvCxnSpPr>
          <p:spPr>
            <a:xfrm>
              <a:off x="4333009" y="5821146"/>
              <a:ext cx="967711" cy="4740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81D2C56-F987-7320-AEF5-AB323A9524B2}"/>
                </a:ext>
              </a:extLst>
            </p:cNvPr>
            <p:cNvCxnSpPr>
              <a:cxnSpLocks/>
            </p:cNvCxnSpPr>
            <p:nvPr/>
          </p:nvCxnSpPr>
          <p:spPr>
            <a:xfrm>
              <a:off x="5338759" y="3532909"/>
              <a:ext cx="967711" cy="4740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EBC831A-C326-FA33-8347-0193BFCA3D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0291" y="2594239"/>
              <a:ext cx="0" cy="913386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8A1A958-2FA2-49B6-984E-8641A60F80C9}"/>
                </a:ext>
              </a:extLst>
            </p:cNvPr>
            <p:cNvCxnSpPr>
              <a:cxnSpLocks/>
              <a:endCxn id="13" idx="0"/>
            </p:cNvCxnSpPr>
            <p:nvPr/>
          </p:nvCxnSpPr>
          <p:spPr>
            <a:xfrm>
              <a:off x="1536822" y="3031056"/>
              <a:ext cx="1144033" cy="44653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121244E-B773-22B8-A2A6-73CF2E677133}"/>
              </a:ext>
            </a:extLst>
          </p:cNvPr>
          <p:cNvSpPr txBox="1"/>
          <p:nvPr/>
        </p:nvSpPr>
        <p:spPr>
          <a:xfrm>
            <a:off x="315263" y="7396956"/>
            <a:ext cx="2121408" cy="215444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Utility Providers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0A57578-71B3-0C66-7872-19688B919C04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9BB733-5743-0F58-BD54-4AAF6E06CF36}"/>
              </a:ext>
            </a:extLst>
          </p:cNvPr>
          <p:cNvSpPr/>
          <p:nvPr/>
        </p:nvSpPr>
        <p:spPr>
          <a:xfrm>
            <a:off x="6698678" y="6365783"/>
            <a:ext cx="1186677" cy="2619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8-inch [line type]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E40EBF7-563E-A6E2-796B-518EBA987C70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5981204" y="6496745"/>
            <a:ext cx="717474" cy="3338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C3AE899-715F-65A7-A65C-9AB2D2FB680F}"/>
              </a:ext>
            </a:extLst>
          </p:cNvPr>
          <p:cNvSpPr/>
          <p:nvPr/>
        </p:nvSpPr>
        <p:spPr>
          <a:xfrm>
            <a:off x="2299937" y="1559244"/>
            <a:ext cx="1228571" cy="2619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8 -inch [line type]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52AD026-F937-0865-3522-0AE160298B02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1582463" y="1690206"/>
            <a:ext cx="717474" cy="3338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1FF1ADF-100A-1B71-45B1-1A9EC824AC71}"/>
              </a:ext>
            </a:extLst>
          </p:cNvPr>
          <p:cNvGrpSpPr/>
          <p:nvPr/>
        </p:nvGrpSpPr>
        <p:grpSpPr>
          <a:xfrm>
            <a:off x="2857642" y="7088224"/>
            <a:ext cx="2456328" cy="368504"/>
            <a:chOff x="2857642" y="7088224"/>
            <a:chExt cx="2456328" cy="368504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2AE083F-0931-1D14-9DFA-3584A7E5A3A7}"/>
                </a:ext>
              </a:extLst>
            </p:cNvPr>
            <p:cNvGrpSpPr/>
            <p:nvPr/>
          </p:nvGrpSpPr>
          <p:grpSpPr>
            <a:xfrm>
              <a:off x="2857642" y="7133702"/>
              <a:ext cx="2312051" cy="307777"/>
              <a:chOff x="2857642" y="7133702"/>
              <a:chExt cx="2312051" cy="307777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3CDCD95F-EA47-87B3-FA50-44EFF9DCE657}"/>
                  </a:ext>
                </a:extLst>
              </p:cNvPr>
              <p:cNvGrpSpPr/>
              <p:nvPr/>
            </p:nvGrpSpPr>
            <p:grpSpPr>
              <a:xfrm>
                <a:off x="2857642" y="7133702"/>
                <a:ext cx="2312051" cy="307777"/>
                <a:chOff x="2857642" y="7133702"/>
                <a:chExt cx="2312051" cy="307777"/>
              </a:xfrm>
            </p:grpSpPr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901AA3D8-BBDD-B1C9-8D7C-5A1671F603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t="4554"/>
                <a:stretch/>
              </p:blipFill>
              <p:spPr>
                <a:xfrm>
                  <a:off x="2857642" y="7133702"/>
                  <a:ext cx="2312051" cy="307777"/>
                </a:xfrm>
                <a:prstGeom prst="rect">
                  <a:avLst/>
                </a:prstGeom>
                <a:ln>
                  <a:solidFill>
                    <a:srgbClr val="530038"/>
                  </a:solidFill>
                </a:ln>
              </p:spPr>
            </p:pic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EE1C8072-A65B-F0DB-2F7B-F21737A6ACE0}"/>
                    </a:ext>
                  </a:extLst>
                </p:cNvPr>
                <p:cNvSpPr/>
                <p:nvPr/>
              </p:nvSpPr>
              <p:spPr>
                <a:xfrm>
                  <a:off x="2898454" y="7207009"/>
                  <a:ext cx="2078359" cy="1146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D19756A-2528-FE2F-1B32-AAB058CCA393}"/>
                  </a:ext>
                </a:extLst>
              </p:cNvPr>
              <p:cNvSpPr/>
              <p:nvPr/>
            </p:nvSpPr>
            <p:spPr>
              <a:xfrm>
                <a:off x="4944759" y="7300267"/>
                <a:ext cx="182880" cy="914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21CBD8B-F611-8CF3-38CE-7D80DACCF5D9}"/>
                </a:ext>
              </a:extLst>
            </p:cNvPr>
            <p:cNvSpPr txBox="1"/>
            <p:nvPr/>
          </p:nvSpPr>
          <p:spPr>
            <a:xfrm>
              <a:off x="2933082" y="7088224"/>
              <a:ext cx="152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248603A-681A-4279-5A1A-5B2AC44E3C99}"/>
                </a:ext>
              </a:extLst>
            </p:cNvPr>
            <p:cNvSpPr txBox="1"/>
            <p:nvPr/>
          </p:nvSpPr>
          <p:spPr>
            <a:xfrm>
              <a:off x="3708738" y="7092071"/>
              <a:ext cx="4111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750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BD37521-6027-DCDA-AC56-FDF1E9CAAE8A}"/>
                </a:ext>
              </a:extLst>
            </p:cNvPr>
            <p:cNvSpPr txBox="1"/>
            <p:nvPr/>
          </p:nvSpPr>
          <p:spPr>
            <a:xfrm>
              <a:off x="4547802" y="7093187"/>
              <a:ext cx="5695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1,500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F0570D7-0183-6BCF-3745-293016E013E3}"/>
                </a:ext>
              </a:extLst>
            </p:cNvPr>
            <p:cNvSpPr txBox="1"/>
            <p:nvPr/>
          </p:nvSpPr>
          <p:spPr>
            <a:xfrm>
              <a:off x="4744430" y="7225896"/>
              <a:ext cx="5695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Feet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3427AB4-BCEB-7763-0991-439F14E35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0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226F60-749C-8C6F-06CD-1BE057A858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23485" t="22138" r="20951" b="14373"/>
          <a:stretch/>
        </p:blipFill>
        <p:spPr>
          <a:xfrm>
            <a:off x="217711" y="1377660"/>
            <a:ext cx="9622973" cy="624031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F3EC0-5E26-098D-33FE-2ADBD99FB14E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4FDF29C6-DD76-ABC3-0114-9CF920D62BCD}"/>
              </a:ext>
            </a:extLst>
          </p:cNvPr>
          <p:cNvSpPr/>
          <p:nvPr/>
        </p:nvSpPr>
        <p:spPr>
          <a:xfrm>
            <a:off x="472964" y="5822498"/>
            <a:ext cx="361950" cy="276999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872007" y="5822498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08743" y="1084961"/>
            <a:ext cx="602060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Water Utility Infrastructure Map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8DDB559-54C4-ABC8-9123-87EB80BC8C19}"/>
              </a:ext>
            </a:extLst>
          </p:cNvPr>
          <p:cNvCxnSpPr/>
          <p:nvPr/>
        </p:nvCxnSpPr>
        <p:spPr>
          <a:xfrm>
            <a:off x="489557" y="6334519"/>
            <a:ext cx="361950" cy="0"/>
          </a:xfrm>
          <a:prstGeom prst="line">
            <a:avLst/>
          </a:prstGeom>
          <a:ln w="57150">
            <a:solidFill>
              <a:srgbClr val="468F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BFE0E6C-92CA-8AB8-51FF-E76B41583794}"/>
              </a:ext>
            </a:extLst>
          </p:cNvPr>
          <p:cNvSpPr txBox="1"/>
          <p:nvPr/>
        </p:nvSpPr>
        <p:spPr>
          <a:xfrm>
            <a:off x="872007" y="6186473"/>
            <a:ext cx="1576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12-inch Marshfield Utilities Water Line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2B807B1-2A62-BD34-D70C-A975D3DD2936}"/>
              </a:ext>
            </a:extLst>
          </p:cNvPr>
          <p:cNvGrpSpPr/>
          <p:nvPr/>
        </p:nvGrpSpPr>
        <p:grpSpPr>
          <a:xfrm>
            <a:off x="2680855" y="2623267"/>
            <a:ext cx="3625615" cy="4045552"/>
            <a:chOff x="2680855" y="2594239"/>
            <a:chExt cx="3625615" cy="4045552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9FABF78-EE2C-C782-8C18-93078C6E7F01}"/>
                </a:ext>
              </a:extLst>
            </p:cNvPr>
            <p:cNvSpPr/>
            <p:nvPr/>
          </p:nvSpPr>
          <p:spPr>
            <a:xfrm>
              <a:off x="2680855" y="3075709"/>
              <a:ext cx="2649681" cy="3564082"/>
            </a:xfrm>
            <a:custGeom>
              <a:avLst/>
              <a:gdLst>
                <a:gd name="connsiteX0" fmla="*/ 0 w 2649681"/>
                <a:gd name="connsiteY0" fmla="*/ 0 h 3564082"/>
                <a:gd name="connsiteX1" fmla="*/ 1132609 w 2649681"/>
                <a:gd name="connsiteY1" fmla="*/ 0 h 3564082"/>
                <a:gd name="connsiteX2" fmla="*/ 1153390 w 2649681"/>
                <a:gd name="connsiteY2" fmla="*/ 457200 h 3564082"/>
                <a:gd name="connsiteX3" fmla="*/ 2597727 w 2649681"/>
                <a:gd name="connsiteY3" fmla="*/ 477982 h 3564082"/>
                <a:gd name="connsiteX4" fmla="*/ 2649681 w 2649681"/>
                <a:gd name="connsiteY4" fmla="*/ 3564082 h 356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9681" h="3564082">
                  <a:moveTo>
                    <a:pt x="0" y="0"/>
                  </a:moveTo>
                  <a:lnTo>
                    <a:pt x="1132609" y="0"/>
                  </a:lnTo>
                  <a:lnTo>
                    <a:pt x="1153390" y="457200"/>
                  </a:lnTo>
                  <a:lnTo>
                    <a:pt x="2597727" y="477982"/>
                  </a:lnTo>
                  <a:lnTo>
                    <a:pt x="2649681" y="3564082"/>
                  </a:lnTo>
                </a:path>
              </a:pathLst>
            </a:custGeom>
            <a:noFill/>
            <a:ln w="38100">
              <a:solidFill>
                <a:srgbClr val="468FE5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F6B7AD8-A00F-AADC-47A4-BFFA8CA534AB}"/>
                </a:ext>
              </a:extLst>
            </p:cNvPr>
            <p:cNvCxnSpPr>
              <a:stCxn id="13" idx="2"/>
            </p:cNvCxnSpPr>
            <p:nvPr/>
          </p:nvCxnSpPr>
          <p:spPr>
            <a:xfrm>
              <a:off x="3834245" y="3532909"/>
              <a:ext cx="10980" cy="953138"/>
            </a:xfrm>
            <a:prstGeom prst="line">
              <a:avLst/>
            </a:prstGeom>
            <a:noFill/>
            <a:ln w="38100">
              <a:solidFill>
                <a:srgbClr val="468FE5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66AFDDF-3083-561C-97D6-A934DCB85655}"/>
                </a:ext>
              </a:extLst>
            </p:cNvPr>
            <p:cNvCxnSpPr>
              <a:cxnSpLocks/>
            </p:cNvCxnSpPr>
            <p:nvPr/>
          </p:nvCxnSpPr>
          <p:spPr>
            <a:xfrm>
              <a:off x="4333009" y="5821146"/>
              <a:ext cx="967711" cy="4740"/>
            </a:xfrm>
            <a:prstGeom prst="line">
              <a:avLst/>
            </a:prstGeom>
            <a:noFill/>
            <a:ln w="38100">
              <a:solidFill>
                <a:srgbClr val="468FE5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81D2C56-F987-7320-AEF5-AB323A9524B2}"/>
                </a:ext>
              </a:extLst>
            </p:cNvPr>
            <p:cNvCxnSpPr>
              <a:cxnSpLocks/>
            </p:cNvCxnSpPr>
            <p:nvPr/>
          </p:nvCxnSpPr>
          <p:spPr>
            <a:xfrm>
              <a:off x="5338759" y="3532909"/>
              <a:ext cx="967711" cy="4740"/>
            </a:xfrm>
            <a:prstGeom prst="line">
              <a:avLst/>
            </a:prstGeom>
            <a:noFill/>
            <a:ln w="38100">
              <a:solidFill>
                <a:srgbClr val="468FE5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EBC831A-C326-FA33-8347-0193BFCA3D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0291" y="2594239"/>
              <a:ext cx="0" cy="913386"/>
            </a:xfrm>
            <a:prstGeom prst="line">
              <a:avLst/>
            </a:prstGeom>
            <a:noFill/>
            <a:ln w="38100">
              <a:solidFill>
                <a:srgbClr val="468FE5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EA1BC00-4720-8F4A-B8E1-19F372C5E496}"/>
              </a:ext>
            </a:extLst>
          </p:cNvPr>
          <p:cNvCxnSpPr/>
          <p:nvPr/>
        </p:nvCxnSpPr>
        <p:spPr>
          <a:xfrm>
            <a:off x="460783" y="6892632"/>
            <a:ext cx="361950" cy="0"/>
          </a:xfrm>
          <a:prstGeom prst="line">
            <a:avLst/>
          </a:prstGeom>
          <a:ln w="57150">
            <a:solidFill>
              <a:srgbClr val="468FE5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8764769-F250-7FF7-4555-1AFEC2A8A616}"/>
              </a:ext>
            </a:extLst>
          </p:cNvPr>
          <p:cNvSpPr txBox="1"/>
          <p:nvPr/>
        </p:nvSpPr>
        <p:spPr>
          <a:xfrm>
            <a:off x="901011" y="6715918"/>
            <a:ext cx="1576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extension of water 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2239EC-9300-A66D-7F8E-B66485072FF3}"/>
              </a:ext>
            </a:extLst>
          </p:cNvPr>
          <p:cNvSpPr txBox="1"/>
          <p:nvPr/>
        </p:nvSpPr>
        <p:spPr>
          <a:xfrm>
            <a:off x="315263" y="7396956"/>
            <a:ext cx="2121408" cy="215444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Utility Providers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0FA49D8-29D0-5236-DAB1-55C28E0F3EDF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9DC4B0-607B-49A7-D670-DF677896A56A}"/>
              </a:ext>
            </a:extLst>
          </p:cNvPr>
          <p:cNvSpPr/>
          <p:nvPr/>
        </p:nvSpPr>
        <p:spPr>
          <a:xfrm>
            <a:off x="2299938" y="1559244"/>
            <a:ext cx="631392" cy="2619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12-inch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A818E07-789A-72B4-C97F-28E983503398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1582463" y="1690206"/>
            <a:ext cx="717475" cy="3338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3554E67-CB5B-78EC-CDA9-E0DE68D2F54E}"/>
              </a:ext>
            </a:extLst>
          </p:cNvPr>
          <p:cNvSpPr/>
          <p:nvPr/>
        </p:nvSpPr>
        <p:spPr>
          <a:xfrm>
            <a:off x="5990774" y="6186473"/>
            <a:ext cx="631392" cy="2619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12-inch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DDAB5AA-EDD7-DC80-741D-7A3CDFBA1DDC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5273299" y="6317435"/>
            <a:ext cx="717475" cy="3338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9846E3B-166A-6D34-E475-49B19BEA82CB}"/>
              </a:ext>
            </a:extLst>
          </p:cNvPr>
          <p:cNvSpPr txBox="1"/>
          <p:nvPr/>
        </p:nvSpPr>
        <p:spPr>
          <a:xfrm>
            <a:off x="4744430" y="7225896"/>
            <a:ext cx="5695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Feet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5BBA14C-590C-2548-4937-19D28AD3CA85}"/>
              </a:ext>
            </a:extLst>
          </p:cNvPr>
          <p:cNvGrpSpPr/>
          <p:nvPr/>
        </p:nvGrpSpPr>
        <p:grpSpPr>
          <a:xfrm>
            <a:off x="2857642" y="7088224"/>
            <a:ext cx="2456328" cy="368504"/>
            <a:chOff x="2857642" y="7088224"/>
            <a:chExt cx="2456328" cy="36850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B3BF32E-E17A-DC9E-F57F-53B3C4C8192A}"/>
                </a:ext>
              </a:extLst>
            </p:cNvPr>
            <p:cNvGrpSpPr/>
            <p:nvPr/>
          </p:nvGrpSpPr>
          <p:grpSpPr>
            <a:xfrm>
              <a:off x="2857642" y="7133702"/>
              <a:ext cx="2312051" cy="307777"/>
              <a:chOff x="2857642" y="7133702"/>
              <a:chExt cx="2312051" cy="307777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B60BD82B-530F-0CAA-00E8-1DC30E8AD43F}"/>
                  </a:ext>
                </a:extLst>
              </p:cNvPr>
              <p:cNvGrpSpPr/>
              <p:nvPr/>
            </p:nvGrpSpPr>
            <p:grpSpPr>
              <a:xfrm>
                <a:off x="2857642" y="7133702"/>
                <a:ext cx="2312051" cy="307777"/>
                <a:chOff x="2857642" y="7133702"/>
                <a:chExt cx="2312051" cy="307777"/>
              </a:xfrm>
            </p:grpSpPr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99173B2A-CBA0-55CB-CC2E-F24A03BCEC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t="4554"/>
                <a:stretch/>
              </p:blipFill>
              <p:spPr>
                <a:xfrm>
                  <a:off x="2857642" y="7133702"/>
                  <a:ext cx="2312051" cy="307777"/>
                </a:xfrm>
                <a:prstGeom prst="rect">
                  <a:avLst/>
                </a:prstGeom>
                <a:ln>
                  <a:solidFill>
                    <a:srgbClr val="530038"/>
                  </a:solidFill>
                </a:ln>
              </p:spPr>
            </p:pic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ACD20FDE-757A-6637-8403-D415B799FC7D}"/>
                    </a:ext>
                  </a:extLst>
                </p:cNvPr>
                <p:cNvSpPr/>
                <p:nvPr/>
              </p:nvSpPr>
              <p:spPr>
                <a:xfrm>
                  <a:off x="2898454" y="7207009"/>
                  <a:ext cx="2078359" cy="1146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FC9A1E2-9DC8-4883-8B64-406DB0A2D71B}"/>
                  </a:ext>
                </a:extLst>
              </p:cNvPr>
              <p:cNvSpPr/>
              <p:nvPr/>
            </p:nvSpPr>
            <p:spPr>
              <a:xfrm>
                <a:off x="4944759" y="7300267"/>
                <a:ext cx="182880" cy="914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141E94B-76AD-C094-40C1-B534A65CC2FF}"/>
                </a:ext>
              </a:extLst>
            </p:cNvPr>
            <p:cNvSpPr txBox="1"/>
            <p:nvPr/>
          </p:nvSpPr>
          <p:spPr>
            <a:xfrm>
              <a:off x="2933082" y="7088224"/>
              <a:ext cx="152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D5C5593-50E0-C03E-9C14-6EBA927CE1AF}"/>
                </a:ext>
              </a:extLst>
            </p:cNvPr>
            <p:cNvSpPr txBox="1"/>
            <p:nvPr/>
          </p:nvSpPr>
          <p:spPr>
            <a:xfrm>
              <a:off x="3708738" y="7092071"/>
              <a:ext cx="4111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750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2BBBDB6-BD78-FE6B-5F17-959AB1897FFA}"/>
                </a:ext>
              </a:extLst>
            </p:cNvPr>
            <p:cNvSpPr txBox="1"/>
            <p:nvPr/>
          </p:nvSpPr>
          <p:spPr>
            <a:xfrm>
              <a:off x="4547802" y="7093187"/>
              <a:ext cx="5695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1,500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889699C-EDC8-68A8-D8B4-C5448F78B7C3}"/>
                </a:ext>
              </a:extLst>
            </p:cNvPr>
            <p:cNvSpPr txBox="1"/>
            <p:nvPr/>
          </p:nvSpPr>
          <p:spPr>
            <a:xfrm>
              <a:off x="4744430" y="7225896"/>
              <a:ext cx="5695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Feet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F9F31F9-28F4-5747-B2A8-8B0E4D6AF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89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F28707-321E-1800-9543-0259CD63CD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20722" t="4240" r="15875" b="12904"/>
          <a:stretch/>
        </p:blipFill>
        <p:spPr>
          <a:xfrm>
            <a:off x="217712" y="1377660"/>
            <a:ext cx="9622972" cy="623109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F3EC0-5E26-098D-33FE-2ADBD99FB14E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4FDF29C6-DD76-ABC3-0114-9CF920D62BCD}"/>
              </a:ext>
            </a:extLst>
          </p:cNvPr>
          <p:cNvSpPr/>
          <p:nvPr/>
        </p:nvSpPr>
        <p:spPr>
          <a:xfrm>
            <a:off x="472964" y="5822498"/>
            <a:ext cx="361950" cy="276999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872007" y="5822498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08743" y="1084961"/>
            <a:ext cx="628730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Wastewater Utility Infrastructure Map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8DDB559-54C4-ABC8-9123-87EB80BC8C19}"/>
              </a:ext>
            </a:extLst>
          </p:cNvPr>
          <p:cNvCxnSpPr/>
          <p:nvPr/>
        </p:nvCxnSpPr>
        <p:spPr>
          <a:xfrm>
            <a:off x="489557" y="6334519"/>
            <a:ext cx="361950" cy="0"/>
          </a:xfrm>
          <a:prstGeom prst="line">
            <a:avLst/>
          </a:prstGeom>
          <a:ln w="57150">
            <a:solidFill>
              <a:srgbClr val="7FD5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BFE0E6C-92CA-8AB8-51FF-E76B41583794}"/>
              </a:ext>
            </a:extLst>
          </p:cNvPr>
          <p:cNvSpPr txBox="1"/>
          <p:nvPr/>
        </p:nvSpPr>
        <p:spPr>
          <a:xfrm>
            <a:off x="872007" y="6186473"/>
            <a:ext cx="15768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18-inch Marshfield Utilities Wastewater Gravity Main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2B807B1-2A62-BD34-D70C-A975D3DD2936}"/>
              </a:ext>
            </a:extLst>
          </p:cNvPr>
          <p:cNvGrpSpPr/>
          <p:nvPr/>
        </p:nvGrpSpPr>
        <p:grpSpPr>
          <a:xfrm>
            <a:off x="2689078" y="2608753"/>
            <a:ext cx="3617392" cy="4080857"/>
            <a:chOff x="2689078" y="2594239"/>
            <a:chExt cx="3617392" cy="408085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9FABF78-EE2C-C782-8C18-93078C6E7F01}"/>
                </a:ext>
              </a:extLst>
            </p:cNvPr>
            <p:cNvSpPr/>
            <p:nvPr/>
          </p:nvSpPr>
          <p:spPr>
            <a:xfrm>
              <a:off x="2689078" y="3111014"/>
              <a:ext cx="2649681" cy="3564082"/>
            </a:xfrm>
            <a:custGeom>
              <a:avLst/>
              <a:gdLst>
                <a:gd name="connsiteX0" fmla="*/ 0 w 2649681"/>
                <a:gd name="connsiteY0" fmla="*/ 0 h 3564082"/>
                <a:gd name="connsiteX1" fmla="*/ 1132609 w 2649681"/>
                <a:gd name="connsiteY1" fmla="*/ 0 h 3564082"/>
                <a:gd name="connsiteX2" fmla="*/ 1153390 w 2649681"/>
                <a:gd name="connsiteY2" fmla="*/ 457200 h 3564082"/>
                <a:gd name="connsiteX3" fmla="*/ 2597727 w 2649681"/>
                <a:gd name="connsiteY3" fmla="*/ 477982 h 3564082"/>
                <a:gd name="connsiteX4" fmla="*/ 2649681 w 2649681"/>
                <a:gd name="connsiteY4" fmla="*/ 3564082 h 356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9681" h="3564082">
                  <a:moveTo>
                    <a:pt x="0" y="0"/>
                  </a:moveTo>
                  <a:lnTo>
                    <a:pt x="1132609" y="0"/>
                  </a:lnTo>
                  <a:lnTo>
                    <a:pt x="1153390" y="457200"/>
                  </a:lnTo>
                  <a:lnTo>
                    <a:pt x="2597727" y="477982"/>
                  </a:lnTo>
                  <a:lnTo>
                    <a:pt x="2649681" y="3564082"/>
                  </a:lnTo>
                </a:path>
              </a:pathLst>
            </a:custGeom>
            <a:noFill/>
            <a:ln w="38100">
              <a:solidFill>
                <a:srgbClr val="7FD52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F6B7AD8-A00F-AADC-47A4-BFFA8CA534AB}"/>
                </a:ext>
              </a:extLst>
            </p:cNvPr>
            <p:cNvCxnSpPr>
              <a:stCxn id="13" idx="2"/>
            </p:cNvCxnSpPr>
            <p:nvPr/>
          </p:nvCxnSpPr>
          <p:spPr>
            <a:xfrm>
              <a:off x="3842468" y="3568214"/>
              <a:ext cx="10980" cy="953138"/>
            </a:xfrm>
            <a:prstGeom prst="line">
              <a:avLst/>
            </a:prstGeom>
            <a:noFill/>
            <a:ln w="38100">
              <a:solidFill>
                <a:srgbClr val="7FD52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66AFDDF-3083-561C-97D6-A934DCB85655}"/>
                </a:ext>
              </a:extLst>
            </p:cNvPr>
            <p:cNvCxnSpPr>
              <a:cxnSpLocks/>
            </p:cNvCxnSpPr>
            <p:nvPr/>
          </p:nvCxnSpPr>
          <p:spPr>
            <a:xfrm>
              <a:off x="4333009" y="5821146"/>
              <a:ext cx="967711" cy="4740"/>
            </a:xfrm>
            <a:prstGeom prst="line">
              <a:avLst/>
            </a:prstGeom>
            <a:noFill/>
            <a:ln w="38100">
              <a:solidFill>
                <a:srgbClr val="7FD52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81D2C56-F987-7320-AEF5-AB323A9524B2}"/>
                </a:ext>
              </a:extLst>
            </p:cNvPr>
            <p:cNvCxnSpPr>
              <a:cxnSpLocks/>
            </p:cNvCxnSpPr>
            <p:nvPr/>
          </p:nvCxnSpPr>
          <p:spPr>
            <a:xfrm>
              <a:off x="5338759" y="3532909"/>
              <a:ext cx="967711" cy="4740"/>
            </a:xfrm>
            <a:prstGeom prst="line">
              <a:avLst/>
            </a:prstGeom>
            <a:noFill/>
            <a:ln w="38100">
              <a:solidFill>
                <a:srgbClr val="7FD52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EBC831A-C326-FA33-8347-0193BFCA3D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0291" y="2594239"/>
              <a:ext cx="0" cy="913386"/>
            </a:xfrm>
            <a:prstGeom prst="line">
              <a:avLst/>
            </a:prstGeom>
            <a:noFill/>
            <a:ln w="38100">
              <a:solidFill>
                <a:srgbClr val="7FD52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EA1BC00-4720-8F4A-B8E1-19F372C5E496}"/>
              </a:ext>
            </a:extLst>
          </p:cNvPr>
          <p:cNvCxnSpPr/>
          <p:nvPr/>
        </p:nvCxnSpPr>
        <p:spPr>
          <a:xfrm>
            <a:off x="460783" y="6892632"/>
            <a:ext cx="361950" cy="0"/>
          </a:xfrm>
          <a:prstGeom prst="line">
            <a:avLst/>
          </a:prstGeom>
          <a:ln w="57150">
            <a:solidFill>
              <a:srgbClr val="7FD52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8764769-F250-7FF7-4555-1AFEC2A8A616}"/>
              </a:ext>
            </a:extLst>
          </p:cNvPr>
          <p:cNvSpPr txBox="1"/>
          <p:nvPr/>
        </p:nvSpPr>
        <p:spPr>
          <a:xfrm>
            <a:off x="901011" y="6715918"/>
            <a:ext cx="1576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extension of wastewater 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A2FAA-8298-5430-0382-F04126821458}"/>
              </a:ext>
            </a:extLst>
          </p:cNvPr>
          <p:cNvSpPr txBox="1"/>
          <p:nvPr/>
        </p:nvSpPr>
        <p:spPr>
          <a:xfrm>
            <a:off x="315263" y="7396956"/>
            <a:ext cx="2121408" cy="215444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Utility Providers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299BAFE-91AF-1C42-14C8-ECD1FCD5A560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34EBD6-3B4F-5E18-F6D8-4807D62B14F0}"/>
              </a:ext>
            </a:extLst>
          </p:cNvPr>
          <p:cNvSpPr/>
          <p:nvPr/>
        </p:nvSpPr>
        <p:spPr>
          <a:xfrm>
            <a:off x="2299938" y="1559244"/>
            <a:ext cx="1153267" cy="2619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18-inch [gravity]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87E1B1A-DA8D-CDF2-D7EB-B36B6ED21E95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1582463" y="1690206"/>
            <a:ext cx="717475" cy="3338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F7459FC1-EBD2-CD7E-E6B0-834A95119E79}"/>
              </a:ext>
            </a:extLst>
          </p:cNvPr>
          <p:cNvSpPr/>
          <p:nvPr/>
        </p:nvSpPr>
        <p:spPr>
          <a:xfrm>
            <a:off x="5504574" y="6154332"/>
            <a:ext cx="1153267" cy="2619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18-inch [gravity]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8F0203B-9222-CEDA-7A30-D6766108FF44}"/>
              </a:ext>
            </a:extLst>
          </p:cNvPr>
          <p:cNvCxnSpPr>
            <a:cxnSpLocks/>
            <a:endCxn id="40" idx="1"/>
          </p:cNvCxnSpPr>
          <p:nvPr/>
        </p:nvCxnSpPr>
        <p:spPr>
          <a:xfrm flipV="1">
            <a:off x="4787099" y="6285294"/>
            <a:ext cx="717475" cy="3338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13D9FA-3A42-2311-B3C9-B9FE7C0EEB5E}"/>
              </a:ext>
            </a:extLst>
          </p:cNvPr>
          <p:cNvGrpSpPr/>
          <p:nvPr/>
        </p:nvGrpSpPr>
        <p:grpSpPr>
          <a:xfrm>
            <a:off x="2857642" y="7088224"/>
            <a:ext cx="2456328" cy="368504"/>
            <a:chOff x="2857642" y="7088224"/>
            <a:chExt cx="2456328" cy="36850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B6599CC-3044-22E5-E389-8F87D333C25D}"/>
                </a:ext>
              </a:extLst>
            </p:cNvPr>
            <p:cNvGrpSpPr/>
            <p:nvPr/>
          </p:nvGrpSpPr>
          <p:grpSpPr>
            <a:xfrm>
              <a:off x="2857642" y="7133702"/>
              <a:ext cx="2312051" cy="307777"/>
              <a:chOff x="2857642" y="7133702"/>
              <a:chExt cx="2312051" cy="307777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D9003AA5-1CE2-CDE3-352D-493860C65A7D}"/>
                  </a:ext>
                </a:extLst>
              </p:cNvPr>
              <p:cNvGrpSpPr/>
              <p:nvPr/>
            </p:nvGrpSpPr>
            <p:grpSpPr>
              <a:xfrm>
                <a:off x="2857642" y="7133702"/>
                <a:ext cx="2312051" cy="307777"/>
                <a:chOff x="2857642" y="7133702"/>
                <a:chExt cx="2312051" cy="307777"/>
              </a:xfrm>
            </p:grpSpPr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D5F15759-18E2-38B0-68DD-8CDC88DE83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t="4554"/>
                <a:stretch/>
              </p:blipFill>
              <p:spPr>
                <a:xfrm>
                  <a:off x="2857642" y="7133702"/>
                  <a:ext cx="2312051" cy="307777"/>
                </a:xfrm>
                <a:prstGeom prst="rect">
                  <a:avLst/>
                </a:prstGeom>
                <a:ln>
                  <a:solidFill>
                    <a:srgbClr val="530038"/>
                  </a:solidFill>
                </a:ln>
              </p:spPr>
            </p:pic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41B94F-4434-4DFA-6069-87623738EAFB}"/>
                    </a:ext>
                  </a:extLst>
                </p:cNvPr>
                <p:cNvSpPr/>
                <p:nvPr/>
              </p:nvSpPr>
              <p:spPr>
                <a:xfrm>
                  <a:off x="2898454" y="7207009"/>
                  <a:ext cx="2078359" cy="1146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87A0793-22EA-8100-48F0-8E16D4B8B0C6}"/>
                  </a:ext>
                </a:extLst>
              </p:cNvPr>
              <p:cNvSpPr/>
              <p:nvPr/>
            </p:nvSpPr>
            <p:spPr>
              <a:xfrm>
                <a:off x="4944759" y="7300267"/>
                <a:ext cx="182880" cy="914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1354B32-C84C-8C45-7E84-0699AC6A1EC3}"/>
                </a:ext>
              </a:extLst>
            </p:cNvPr>
            <p:cNvSpPr txBox="1"/>
            <p:nvPr/>
          </p:nvSpPr>
          <p:spPr>
            <a:xfrm>
              <a:off x="2933082" y="7088224"/>
              <a:ext cx="152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1A02140-6DCE-1EE5-BD81-D2E7D4483BD6}"/>
                </a:ext>
              </a:extLst>
            </p:cNvPr>
            <p:cNvSpPr txBox="1"/>
            <p:nvPr/>
          </p:nvSpPr>
          <p:spPr>
            <a:xfrm>
              <a:off x="3708738" y="7092071"/>
              <a:ext cx="4111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750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670CDAF-E7B3-26FE-AE86-BF7D280A48F1}"/>
                </a:ext>
              </a:extLst>
            </p:cNvPr>
            <p:cNvSpPr txBox="1"/>
            <p:nvPr/>
          </p:nvSpPr>
          <p:spPr>
            <a:xfrm>
              <a:off x="4547802" y="7093187"/>
              <a:ext cx="5695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1,500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14AF6AC-6D96-6E42-BF9E-793E92CA5BC9}"/>
                </a:ext>
              </a:extLst>
            </p:cNvPr>
            <p:cNvSpPr txBox="1"/>
            <p:nvPr/>
          </p:nvSpPr>
          <p:spPr>
            <a:xfrm>
              <a:off x="4744430" y="7225896"/>
              <a:ext cx="5695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Feet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6C85DF8-993A-EE3B-68B1-988C69235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00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2E233AA-A886-652D-E833-BC8CDE9C3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 b="30"/>
          <a:stretch/>
        </p:blipFill>
        <p:spPr>
          <a:xfrm>
            <a:off x="217714" y="1337434"/>
            <a:ext cx="9622972" cy="62713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4FDF29C6-DD76-ABC3-0114-9CF920D62BCD}"/>
              </a:ext>
            </a:extLst>
          </p:cNvPr>
          <p:cNvSpPr/>
          <p:nvPr/>
        </p:nvSpPr>
        <p:spPr>
          <a:xfrm>
            <a:off x="472964" y="5873529"/>
            <a:ext cx="361950" cy="276999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872007" y="5873529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A9D2D-F530-7B28-31BF-F87EAA3878A7}"/>
              </a:ext>
            </a:extLst>
          </p:cNvPr>
          <p:cNvSpPr txBox="1"/>
          <p:nvPr/>
        </p:nvSpPr>
        <p:spPr>
          <a:xfrm>
            <a:off x="320346" y="7396956"/>
            <a:ext cx="2112264" cy="215444"/>
          </a:xfrm>
          <a:prstGeom prst="rect">
            <a:avLst/>
          </a:prstGeom>
          <a:solidFill>
            <a:srgbClr val="530038"/>
          </a:solidFill>
          <a:ln w="12700"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ESRI – October 2022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3974FC-0CEA-DA8C-65A7-5DFE9A3F9256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04030" y="1093979"/>
            <a:ext cx="558245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Satellite Aerial Imagery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BB0061DA-A70B-43BF-100B-A75113FD75F5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2A5A1A3-CCEA-737A-091F-C6DAF81F5C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961" b="10241"/>
          <a:stretch/>
        </p:blipFill>
        <p:spPr>
          <a:xfrm>
            <a:off x="2674528" y="7130070"/>
            <a:ext cx="2011680" cy="287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72C3C0-DFE3-DA9B-F4D1-484CA4331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68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7AEA6E-67C7-0086-591C-2DB9662D0E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5278" t="13304" r="24942" b="8752"/>
          <a:stretch/>
        </p:blipFill>
        <p:spPr>
          <a:xfrm>
            <a:off x="217715" y="1363329"/>
            <a:ext cx="9622972" cy="626996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F3EC0-5E26-098D-33FE-2ADBD99FB14E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4FDF29C6-DD76-ABC3-0114-9CF920D62BCD}"/>
              </a:ext>
            </a:extLst>
          </p:cNvPr>
          <p:cNvSpPr/>
          <p:nvPr/>
        </p:nvSpPr>
        <p:spPr>
          <a:xfrm>
            <a:off x="472964" y="5822498"/>
            <a:ext cx="361950" cy="276999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872007" y="5822498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08743" y="1084961"/>
            <a:ext cx="628730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Telecom Infrastructure Map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8DDB559-54C4-ABC8-9123-87EB80BC8C19}"/>
              </a:ext>
            </a:extLst>
          </p:cNvPr>
          <p:cNvCxnSpPr/>
          <p:nvPr/>
        </p:nvCxnSpPr>
        <p:spPr>
          <a:xfrm>
            <a:off x="489557" y="6334519"/>
            <a:ext cx="361950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BFE0E6C-92CA-8AB8-51FF-E76B41583794}"/>
              </a:ext>
            </a:extLst>
          </p:cNvPr>
          <p:cNvSpPr txBox="1"/>
          <p:nvPr/>
        </p:nvSpPr>
        <p:spPr>
          <a:xfrm>
            <a:off x="872007" y="6186473"/>
            <a:ext cx="1576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Fiber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2B807B1-2A62-BD34-D70C-A975D3DD2936}"/>
              </a:ext>
            </a:extLst>
          </p:cNvPr>
          <p:cNvGrpSpPr/>
          <p:nvPr/>
        </p:nvGrpSpPr>
        <p:grpSpPr>
          <a:xfrm>
            <a:off x="2689078" y="2608753"/>
            <a:ext cx="3617392" cy="4080857"/>
            <a:chOff x="2689078" y="2594239"/>
            <a:chExt cx="3617392" cy="408085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9FABF78-EE2C-C782-8C18-93078C6E7F01}"/>
                </a:ext>
              </a:extLst>
            </p:cNvPr>
            <p:cNvSpPr/>
            <p:nvPr/>
          </p:nvSpPr>
          <p:spPr>
            <a:xfrm>
              <a:off x="2689078" y="3111014"/>
              <a:ext cx="2649681" cy="3564082"/>
            </a:xfrm>
            <a:custGeom>
              <a:avLst/>
              <a:gdLst>
                <a:gd name="connsiteX0" fmla="*/ 0 w 2649681"/>
                <a:gd name="connsiteY0" fmla="*/ 0 h 3564082"/>
                <a:gd name="connsiteX1" fmla="*/ 1132609 w 2649681"/>
                <a:gd name="connsiteY1" fmla="*/ 0 h 3564082"/>
                <a:gd name="connsiteX2" fmla="*/ 1153390 w 2649681"/>
                <a:gd name="connsiteY2" fmla="*/ 457200 h 3564082"/>
                <a:gd name="connsiteX3" fmla="*/ 2597727 w 2649681"/>
                <a:gd name="connsiteY3" fmla="*/ 477982 h 3564082"/>
                <a:gd name="connsiteX4" fmla="*/ 2649681 w 2649681"/>
                <a:gd name="connsiteY4" fmla="*/ 3564082 h 356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9681" h="3564082">
                  <a:moveTo>
                    <a:pt x="0" y="0"/>
                  </a:moveTo>
                  <a:lnTo>
                    <a:pt x="1132609" y="0"/>
                  </a:lnTo>
                  <a:lnTo>
                    <a:pt x="1153390" y="457200"/>
                  </a:lnTo>
                  <a:lnTo>
                    <a:pt x="2597727" y="477982"/>
                  </a:lnTo>
                  <a:lnTo>
                    <a:pt x="2649681" y="3564082"/>
                  </a:lnTo>
                </a:path>
              </a:pathLst>
            </a:custGeom>
            <a:noFill/>
            <a:ln w="38100">
              <a:solidFill>
                <a:schemeClr val="accent5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F6B7AD8-A00F-AADC-47A4-BFFA8CA534AB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3842468" y="3568214"/>
              <a:ext cx="10980" cy="953138"/>
            </a:xfrm>
            <a:prstGeom prst="line">
              <a:avLst/>
            </a:prstGeom>
            <a:noFill/>
            <a:ln w="38100">
              <a:solidFill>
                <a:schemeClr val="accent5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66AFDDF-3083-561C-97D6-A934DCB85655}"/>
                </a:ext>
              </a:extLst>
            </p:cNvPr>
            <p:cNvCxnSpPr>
              <a:cxnSpLocks/>
            </p:cNvCxnSpPr>
            <p:nvPr/>
          </p:nvCxnSpPr>
          <p:spPr>
            <a:xfrm>
              <a:off x="4333009" y="5821146"/>
              <a:ext cx="967711" cy="4740"/>
            </a:xfrm>
            <a:prstGeom prst="line">
              <a:avLst/>
            </a:prstGeom>
            <a:noFill/>
            <a:ln w="38100">
              <a:solidFill>
                <a:schemeClr val="accent5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81D2C56-F987-7320-AEF5-AB323A9524B2}"/>
                </a:ext>
              </a:extLst>
            </p:cNvPr>
            <p:cNvCxnSpPr>
              <a:cxnSpLocks/>
            </p:cNvCxnSpPr>
            <p:nvPr/>
          </p:nvCxnSpPr>
          <p:spPr>
            <a:xfrm>
              <a:off x="5338759" y="3532909"/>
              <a:ext cx="967711" cy="4740"/>
            </a:xfrm>
            <a:prstGeom prst="line">
              <a:avLst/>
            </a:prstGeom>
            <a:noFill/>
            <a:ln w="38100">
              <a:solidFill>
                <a:schemeClr val="accent5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EBC831A-C326-FA33-8347-0193BFCA3D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0291" y="2594239"/>
              <a:ext cx="0" cy="913386"/>
            </a:xfrm>
            <a:prstGeom prst="line">
              <a:avLst/>
            </a:prstGeom>
            <a:noFill/>
            <a:ln w="38100">
              <a:solidFill>
                <a:schemeClr val="accent5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EA1BC00-4720-8F4A-B8E1-19F372C5E496}"/>
              </a:ext>
            </a:extLst>
          </p:cNvPr>
          <p:cNvCxnSpPr/>
          <p:nvPr/>
        </p:nvCxnSpPr>
        <p:spPr>
          <a:xfrm>
            <a:off x="472964" y="6679024"/>
            <a:ext cx="361950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8764769-F250-7FF7-4555-1AFEC2A8A616}"/>
              </a:ext>
            </a:extLst>
          </p:cNvPr>
          <p:cNvSpPr txBox="1"/>
          <p:nvPr/>
        </p:nvSpPr>
        <p:spPr>
          <a:xfrm>
            <a:off x="880964" y="6514715"/>
            <a:ext cx="1576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extension of Fiber within park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A2FAA-8298-5430-0382-F04126821458}"/>
              </a:ext>
            </a:extLst>
          </p:cNvPr>
          <p:cNvSpPr txBox="1"/>
          <p:nvPr/>
        </p:nvSpPr>
        <p:spPr>
          <a:xfrm>
            <a:off x="315263" y="7396956"/>
            <a:ext cx="2121408" cy="215444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Utility Providers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A56B3DD-4F96-7BF7-2C1B-FBB52AA377F0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D38A3B-E771-A993-8FA2-E64774309C90}"/>
              </a:ext>
            </a:extLst>
          </p:cNvPr>
          <p:cNvSpPr/>
          <p:nvPr/>
        </p:nvSpPr>
        <p:spPr>
          <a:xfrm>
            <a:off x="2267663" y="1559243"/>
            <a:ext cx="1228571" cy="4001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[Provider Name] &amp; [Capacity]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9376B8D-7851-60E7-2D27-863B70D6CA2E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1550189" y="1759298"/>
            <a:ext cx="717474" cy="2648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95F4D5B-411C-7E70-1441-0AE545A21805}"/>
              </a:ext>
            </a:extLst>
          </p:cNvPr>
          <p:cNvSpPr/>
          <p:nvPr/>
        </p:nvSpPr>
        <p:spPr>
          <a:xfrm>
            <a:off x="7377614" y="5635605"/>
            <a:ext cx="1228571" cy="4001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[Provider Name] &amp; [Capacity]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7232FAD-385F-63B1-3FFB-36FA0D385439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6982690" y="5835660"/>
            <a:ext cx="394924" cy="9349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F7C64B9-1A79-0E13-82D2-4BD9C3120C9E}"/>
              </a:ext>
            </a:extLst>
          </p:cNvPr>
          <p:cNvGrpSpPr/>
          <p:nvPr/>
        </p:nvGrpSpPr>
        <p:grpSpPr>
          <a:xfrm>
            <a:off x="2857642" y="7088224"/>
            <a:ext cx="2456328" cy="368504"/>
            <a:chOff x="2857642" y="7088224"/>
            <a:chExt cx="2456328" cy="36850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83A5388-F019-368E-8C06-4676C04DED10}"/>
                </a:ext>
              </a:extLst>
            </p:cNvPr>
            <p:cNvGrpSpPr/>
            <p:nvPr/>
          </p:nvGrpSpPr>
          <p:grpSpPr>
            <a:xfrm>
              <a:off x="2857642" y="7133702"/>
              <a:ext cx="2312051" cy="307777"/>
              <a:chOff x="2857642" y="7133702"/>
              <a:chExt cx="2312051" cy="307777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5AAAE6B6-2B51-BD2F-FAA9-67EB57CE3C84}"/>
                  </a:ext>
                </a:extLst>
              </p:cNvPr>
              <p:cNvGrpSpPr/>
              <p:nvPr/>
            </p:nvGrpSpPr>
            <p:grpSpPr>
              <a:xfrm>
                <a:off x="2857642" y="7133702"/>
                <a:ext cx="2312051" cy="307777"/>
                <a:chOff x="2857642" y="7133702"/>
                <a:chExt cx="2312051" cy="307777"/>
              </a:xfrm>
            </p:grpSpPr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0173B9D7-992D-8CB2-9D04-62C9D1D9E0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t="4554"/>
                <a:stretch/>
              </p:blipFill>
              <p:spPr>
                <a:xfrm>
                  <a:off x="2857642" y="7133702"/>
                  <a:ext cx="2312051" cy="307777"/>
                </a:xfrm>
                <a:prstGeom prst="rect">
                  <a:avLst/>
                </a:prstGeom>
                <a:ln>
                  <a:solidFill>
                    <a:srgbClr val="530038"/>
                  </a:solidFill>
                </a:ln>
              </p:spPr>
            </p:pic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8EE65D3-79FE-F9B4-7F75-C19BC9D43031}"/>
                    </a:ext>
                  </a:extLst>
                </p:cNvPr>
                <p:cNvSpPr/>
                <p:nvPr/>
              </p:nvSpPr>
              <p:spPr>
                <a:xfrm>
                  <a:off x="2898454" y="7207009"/>
                  <a:ext cx="2078359" cy="1146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DE7A8F0-D3C0-4D84-57BC-4EF30795EC7C}"/>
                  </a:ext>
                </a:extLst>
              </p:cNvPr>
              <p:cNvSpPr/>
              <p:nvPr/>
            </p:nvSpPr>
            <p:spPr>
              <a:xfrm>
                <a:off x="4944759" y="7300267"/>
                <a:ext cx="182880" cy="914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0189DA6-9B22-E001-4F1A-E0C3B8BACA22}"/>
                </a:ext>
              </a:extLst>
            </p:cNvPr>
            <p:cNvSpPr txBox="1"/>
            <p:nvPr/>
          </p:nvSpPr>
          <p:spPr>
            <a:xfrm>
              <a:off x="2933082" y="7088224"/>
              <a:ext cx="152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6265F30-4AFD-FC5D-C7D1-68EF9264AD4C}"/>
                </a:ext>
              </a:extLst>
            </p:cNvPr>
            <p:cNvSpPr txBox="1"/>
            <p:nvPr/>
          </p:nvSpPr>
          <p:spPr>
            <a:xfrm>
              <a:off x="3708738" y="7092071"/>
              <a:ext cx="4111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750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FC5A098-57DA-80B2-6C52-E76679BCBDB4}"/>
                </a:ext>
              </a:extLst>
            </p:cNvPr>
            <p:cNvSpPr txBox="1"/>
            <p:nvPr/>
          </p:nvSpPr>
          <p:spPr>
            <a:xfrm>
              <a:off x="4547802" y="7093187"/>
              <a:ext cx="5695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1,500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98AB18B-F6D4-2CE4-7E9E-B77B0C0D9C94}"/>
                </a:ext>
              </a:extLst>
            </p:cNvPr>
            <p:cNvSpPr txBox="1"/>
            <p:nvPr/>
          </p:nvSpPr>
          <p:spPr>
            <a:xfrm>
              <a:off x="4744430" y="7225896"/>
              <a:ext cx="5695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Feet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7601736-3157-FDF5-8C73-1EA99A37D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54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2E233AA-A886-652D-E833-BC8CDE9C3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" t="12100" r="15065"/>
          <a:stretch/>
        </p:blipFill>
        <p:spPr>
          <a:xfrm>
            <a:off x="217714" y="1316778"/>
            <a:ext cx="9622972" cy="62919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726427-B4C3-3544-FC3F-EBD90331F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F3EC0-5E26-098D-33FE-2ADBD99FB14E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08743" y="1084961"/>
            <a:ext cx="588725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Master Conceptual Plan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4B61E1-8722-0A49-89A6-90D454F0EE1A}"/>
              </a:ext>
            </a:extLst>
          </p:cNvPr>
          <p:cNvSpPr txBox="1"/>
          <p:nvPr/>
        </p:nvSpPr>
        <p:spPr>
          <a:xfrm>
            <a:off x="313689" y="7418472"/>
            <a:ext cx="2115362" cy="200055"/>
          </a:xfrm>
          <a:prstGeom prst="rect">
            <a:avLst/>
          </a:prstGeom>
          <a:solidFill>
            <a:srgbClr val="53003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ESRI – October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6B6AAD-71B0-A6F9-1999-46F8AD65795C}"/>
              </a:ext>
            </a:extLst>
          </p:cNvPr>
          <p:cNvSpPr txBox="1"/>
          <p:nvPr/>
        </p:nvSpPr>
        <p:spPr>
          <a:xfrm>
            <a:off x="4212872" y="2643922"/>
            <a:ext cx="9799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Lot A: </a:t>
            </a:r>
          </a:p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7 acres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A4B601-4AE3-71C9-6C45-53CBD0CF3FE0}"/>
              </a:ext>
            </a:extLst>
          </p:cNvPr>
          <p:cNvSpPr txBox="1"/>
          <p:nvPr/>
        </p:nvSpPr>
        <p:spPr>
          <a:xfrm>
            <a:off x="4881444" y="2624443"/>
            <a:ext cx="9799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Lot B: </a:t>
            </a:r>
          </a:p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9 acres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944B2F-CAD4-2A45-F9FE-4DF9B230A25A}"/>
              </a:ext>
            </a:extLst>
          </p:cNvPr>
          <p:cNvSpPr txBox="1"/>
          <p:nvPr/>
        </p:nvSpPr>
        <p:spPr>
          <a:xfrm>
            <a:off x="5765549" y="2792743"/>
            <a:ext cx="9799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Lot C: </a:t>
            </a:r>
          </a:p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11 acres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D7D772-26DB-F2EA-7CF2-9EB222BA2300}"/>
              </a:ext>
            </a:extLst>
          </p:cNvPr>
          <p:cNvSpPr txBox="1"/>
          <p:nvPr/>
        </p:nvSpPr>
        <p:spPr>
          <a:xfrm>
            <a:off x="4192958" y="3556259"/>
            <a:ext cx="9799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Lot D: </a:t>
            </a:r>
          </a:p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7 acres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2CC572-B710-C5C9-E612-EA067A5849D4}"/>
              </a:ext>
            </a:extLst>
          </p:cNvPr>
          <p:cNvSpPr txBox="1"/>
          <p:nvPr/>
        </p:nvSpPr>
        <p:spPr>
          <a:xfrm>
            <a:off x="4881444" y="3528277"/>
            <a:ext cx="9799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Lot E: </a:t>
            </a:r>
          </a:p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9 acres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139FD0-CD52-A6EE-6B8D-6270991312AA}"/>
              </a:ext>
            </a:extLst>
          </p:cNvPr>
          <p:cNvSpPr txBox="1"/>
          <p:nvPr/>
        </p:nvSpPr>
        <p:spPr>
          <a:xfrm>
            <a:off x="5932267" y="3710415"/>
            <a:ext cx="9799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Lot F: </a:t>
            </a:r>
          </a:p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21 acres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C44823-5DFF-A821-C199-17D4C9CE20D3}"/>
              </a:ext>
            </a:extLst>
          </p:cNvPr>
          <p:cNvSpPr txBox="1"/>
          <p:nvPr/>
        </p:nvSpPr>
        <p:spPr>
          <a:xfrm>
            <a:off x="4123709" y="4642587"/>
            <a:ext cx="9799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Lot G: </a:t>
            </a:r>
          </a:p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13 acres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CCA52E-FB4F-5C20-4413-66FC3396DFAB}"/>
              </a:ext>
            </a:extLst>
          </p:cNvPr>
          <p:cNvSpPr txBox="1"/>
          <p:nvPr/>
        </p:nvSpPr>
        <p:spPr>
          <a:xfrm>
            <a:off x="4881444" y="4636231"/>
            <a:ext cx="9799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Lot H: </a:t>
            </a:r>
          </a:p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13 acres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D0146B-E430-9A66-9DAD-E06EA69FD0C9}"/>
              </a:ext>
            </a:extLst>
          </p:cNvPr>
          <p:cNvSpPr txBox="1"/>
          <p:nvPr/>
        </p:nvSpPr>
        <p:spPr>
          <a:xfrm>
            <a:off x="5990494" y="4932589"/>
            <a:ext cx="9799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Lot I: </a:t>
            </a:r>
          </a:p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21 acres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AC0FF8-2DB7-124D-5E75-E210E95919EC}"/>
              </a:ext>
            </a:extLst>
          </p:cNvPr>
          <p:cNvSpPr txBox="1"/>
          <p:nvPr/>
        </p:nvSpPr>
        <p:spPr>
          <a:xfrm>
            <a:off x="5048264" y="5744185"/>
            <a:ext cx="979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latin typeface="Verdana" panose="020B0604030504040204" pitchFamily="34" charset="0"/>
                <a:ea typeface="Verdana" panose="020B0604030504040204" pitchFamily="34" charset="0"/>
              </a:rPr>
              <a:t>Lot J: </a:t>
            </a:r>
          </a:p>
          <a:p>
            <a:pPr algn="ctr"/>
            <a:r>
              <a:rPr lang="en-US" sz="900">
                <a:latin typeface="Verdana" panose="020B0604030504040204" pitchFamily="34" charset="0"/>
                <a:ea typeface="Verdana" panose="020B0604030504040204" pitchFamily="34" charset="0"/>
              </a:rPr>
              <a:t>3 acres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72EAF5-F643-B017-1DB6-E1269BDA2B4D}"/>
              </a:ext>
            </a:extLst>
          </p:cNvPr>
          <p:cNvSpPr txBox="1"/>
          <p:nvPr/>
        </p:nvSpPr>
        <p:spPr>
          <a:xfrm>
            <a:off x="5765549" y="5773815"/>
            <a:ext cx="9799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Lot K: </a:t>
            </a:r>
          </a:p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9 acres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B310D1-E822-54BA-20AF-F4D5F2DBA795}"/>
              </a:ext>
            </a:extLst>
          </p:cNvPr>
          <p:cNvSpPr txBox="1"/>
          <p:nvPr/>
        </p:nvSpPr>
        <p:spPr>
          <a:xfrm>
            <a:off x="6489416" y="1583311"/>
            <a:ext cx="979903" cy="57708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road and utility ROW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77ED28D-374E-4384-DE1E-32B1FF06C9F3}"/>
              </a:ext>
            </a:extLst>
          </p:cNvPr>
          <p:cNvCxnSpPr>
            <a:cxnSpLocks/>
          </p:cNvCxnSpPr>
          <p:nvPr/>
        </p:nvCxnSpPr>
        <p:spPr>
          <a:xfrm flipV="1">
            <a:off x="5861347" y="1858014"/>
            <a:ext cx="619098" cy="5701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A7590C7-291C-9993-2506-DA2A4AAB3B6B}"/>
              </a:ext>
            </a:extLst>
          </p:cNvPr>
          <p:cNvSpPr txBox="1"/>
          <p:nvPr/>
        </p:nvSpPr>
        <p:spPr>
          <a:xfrm>
            <a:off x="2787230" y="4932589"/>
            <a:ext cx="979903" cy="57708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Rail spur ROW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C38AE9E-7DEB-E18E-AAE6-59E2B5BB07FD}"/>
              </a:ext>
            </a:extLst>
          </p:cNvPr>
          <p:cNvCxnSpPr>
            <a:cxnSpLocks/>
            <a:stCxn id="47" idx="0"/>
          </p:cNvCxnSpPr>
          <p:nvPr/>
        </p:nvCxnSpPr>
        <p:spPr>
          <a:xfrm flipV="1">
            <a:off x="3277182" y="4310743"/>
            <a:ext cx="349970" cy="6218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88CEAF14-30B4-E605-4DAE-94B3A3D9282B}"/>
              </a:ext>
            </a:extLst>
          </p:cNvPr>
          <p:cNvSpPr/>
          <p:nvPr/>
        </p:nvSpPr>
        <p:spPr>
          <a:xfrm>
            <a:off x="315277" y="4455629"/>
            <a:ext cx="2108200" cy="2987040"/>
          </a:xfrm>
          <a:prstGeom prst="rect">
            <a:avLst/>
          </a:prstGeom>
          <a:solidFill>
            <a:srgbClr val="530038"/>
          </a:solidFill>
          <a:ln w="127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91354F5-A676-ACA6-F72E-CB173A9D8610}"/>
              </a:ext>
            </a:extLst>
          </p:cNvPr>
          <p:cNvSpPr txBox="1"/>
          <p:nvPr/>
        </p:nvSpPr>
        <p:spPr>
          <a:xfrm>
            <a:off x="333522" y="4454382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sp>
        <p:nvSpPr>
          <p:cNvPr id="54" name="Flowchart: Manual Input 53">
            <a:extLst>
              <a:ext uri="{FF2B5EF4-FFF2-40B4-BE49-F238E27FC236}">
                <a16:creationId xmlns:a16="http://schemas.microsoft.com/office/drawing/2014/main" id="{02D0FE88-C653-F26B-34C4-5BC71C83C814}"/>
              </a:ext>
            </a:extLst>
          </p:cNvPr>
          <p:cNvSpPr/>
          <p:nvPr/>
        </p:nvSpPr>
        <p:spPr>
          <a:xfrm>
            <a:off x="450659" y="4766199"/>
            <a:ext cx="271260" cy="215444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BFC1FC6-F2DD-DB79-92BD-26A06723B67B}"/>
              </a:ext>
            </a:extLst>
          </p:cNvPr>
          <p:cNvSpPr txBox="1"/>
          <p:nvPr/>
        </p:nvSpPr>
        <p:spPr>
          <a:xfrm>
            <a:off x="735056" y="5878715"/>
            <a:ext cx="16690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7.2/13.2 kV Existing electric line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4834A29-CA0D-CDEE-53B0-CD59010BB6AE}"/>
              </a:ext>
            </a:extLst>
          </p:cNvPr>
          <p:cNvSpPr txBox="1"/>
          <p:nvPr/>
        </p:nvSpPr>
        <p:spPr>
          <a:xfrm>
            <a:off x="729482" y="6190277"/>
            <a:ext cx="16464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8-inch Existing Natural Gas Line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73483D-C2F5-23F0-FB7B-AD49578F3E9B}"/>
              </a:ext>
            </a:extLst>
          </p:cNvPr>
          <p:cNvSpPr txBox="1"/>
          <p:nvPr/>
        </p:nvSpPr>
        <p:spPr>
          <a:xfrm>
            <a:off x="726155" y="6498070"/>
            <a:ext cx="15768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12-inch Existing Water Line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65D20EC-57E9-4273-7459-1AEBE58CCCFF}"/>
              </a:ext>
            </a:extLst>
          </p:cNvPr>
          <p:cNvSpPr txBox="1"/>
          <p:nvPr/>
        </p:nvSpPr>
        <p:spPr>
          <a:xfrm>
            <a:off x="716853" y="6804873"/>
            <a:ext cx="169428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18-inch Existing Wastewater 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748196" y="4723247"/>
            <a:ext cx="16401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(~123 developable acres)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3DEE286-6E9D-C262-5902-943B22DB3731}"/>
              </a:ext>
            </a:extLst>
          </p:cNvPr>
          <p:cNvSpPr txBox="1"/>
          <p:nvPr/>
        </p:nvSpPr>
        <p:spPr>
          <a:xfrm>
            <a:off x="7117043" y="3248094"/>
            <a:ext cx="1234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2">
                    <a:lumMod val="25000"/>
                  </a:schemeClr>
                </a:solidFill>
              </a:rPr>
              <a:t>wetlands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A318264-89B8-77BD-DC12-6ACD8547007C}"/>
              </a:ext>
            </a:extLst>
          </p:cNvPr>
          <p:cNvSpPr txBox="1"/>
          <p:nvPr/>
        </p:nvSpPr>
        <p:spPr>
          <a:xfrm>
            <a:off x="741651" y="5058440"/>
            <a:ext cx="1646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Wetland Areas (2020 Wetland Delineation)</a:t>
            </a:r>
            <a:endParaRPr lang="en-US" sz="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90F21E6-A549-14EF-6D70-F5A43E4292C6}"/>
              </a:ext>
            </a:extLst>
          </p:cNvPr>
          <p:cNvCxnSpPr>
            <a:cxnSpLocks/>
          </p:cNvCxnSpPr>
          <p:nvPr/>
        </p:nvCxnSpPr>
        <p:spPr>
          <a:xfrm>
            <a:off x="435703" y="5524568"/>
            <a:ext cx="308326" cy="0"/>
          </a:xfrm>
          <a:prstGeom prst="line">
            <a:avLst/>
          </a:prstGeom>
          <a:ln w="57150">
            <a:solidFill>
              <a:srgbClr val="4A4A4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0B4209C4-3F92-C275-12BE-98C0FB1A48F5}"/>
              </a:ext>
            </a:extLst>
          </p:cNvPr>
          <p:cNvSpPr txBox="1"/>
          <p:nvPr/>
        </p:nvSpPr>
        <p:spPr>
          <a:xfrm>
            <a:off x="744029" y="5418818"/>
            <a:ext cx="15768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road and utility ROW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E0EF6CC-7A12-D3C6-E05D-9D4CCE62958C}"/>
              </a:ext>
            </a:extLst>
          </p:cNvPr>
          <p:cNvCxnSpPr>
            <a:cxnSpLocks/>
          </p:cNvCxnSpPr>
          <p:nvPr/>
        </p:nvCxnSpPr>
        <p:spPr>
          <a:xfrm>
            <a:off x="435703" y="5831130"/>
            <a:ext cx="310641" cy="0"/>
          </a:xfrm>
          <a:prstGeom prst="line">
            <a:avLst/>
          </a:prstGeom>
          <a:ln w="57150">
            <a:solidFill>
              <a:srgbClr val="BE414A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3A9160C7-7DAF-D42E-8879-4F3C6D9AB96D}"/>
              </a:ext>
            </a:extLst>
          </p:cNvPr>
          <p:cNvSpPr txBox="1"/>
          <p:nvPr/>
        </p:nvSpPr>
        <p:spPr>
          <a:xfrm>
            <a:off x="742317" y="5726529"/>
            <a:ext cx="1576892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rail spur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63BC330-DDA1-1005-AAEC-215FB9788F14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50659" y="5101414"/>
            <a:ext cx="274320" cy="274320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749DD4B-2307-D2BD-0E78-4AEC266DA0DE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13832FCA-8139-C4C4-3EA8-8F6336587F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043356"/>
              </p:ext>
            </p:extLst>
          </p:nvPr>
        </p:nvGraphicFramePr>
        <p:xfrm>
          <a:off x="6022406" y="6768845"/>
          <a:ext cx="1779527" cy="685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26840">
                  <a:extLst>
                    <a:ext uri="{9D8B030D-6E8A-4147-A177-3AD203B41FA5}">
                      <a16:colId xmlns:a16="http://schemas.microsoft.com/office/drawing/2014/main" val="459251676"/>
                    </a:ext>
                  </a:extLst>
                </a:gridCol>
                <a:gridCol w="452687">
                  <a:extLst>
                    <a:ext uri="{9D8B030D-6E8A-4147-A177-3AD203B41FA5}">
                      <a16:colId xmlns:a16="http://schemas.microsoft.com/office/drawing/2014/main" val="222148931"/>
                    </a:ext>
                  </a:extLst>
                </a:gridCol>
              </a:tblGrid>
              <a:tr h="221865">
                <a:tc>
                  <a:txBody>
                    <a:bodyPr/>
                    <a:lstStyle/>
                    <a:p>
                      <a:r>
                        <a:rPr lang="en-US" sz="900" dirty="0"/>
                        <a:t>Total Lot acreage: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123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684174"/>
                  </a:ext>
                </a:extLst>
              </a:tr>
              <a:tr h="221865">
                <a:tc>
                  <a:txBody>
                    <a:bodyPr/>
                    <a:lstStyle/>
                    <a:p>
                      <a:r>
                        <a:rPr lang="en-US" sz="900" dirty="0"/>
                        <a:t>Developable acreage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123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801387"/>
                  </a:ext>
                </a:extLst>
              </a:tr>
              <a:tr h="221865">
                <a:tc>
                  <a:txBody>
                    <a:bodyPr/>
                    <a:lstStyle/>
                    <a:p>
                      <a:r>
                        <a:rPr lang="en-US" sz="900" dirty="0"/>
                        <a:t>Total acreage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145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67261"/>
                  </a:ext>
                </a:extLst>
              </a:tr>
            </a:tbl>
          </a:graphicData>
        </a:graphic>
      </p:graphicFrame>
      <p:grpSp>
        <p:nvGrpSpPr>
          <p:cNvPr id="76" name="Group 75">
            <a:extLst>
              <a:ext uri="{FF2B5EF4-FFF2-40B4-BE49-F238E27FC236}">
                <a16:creationId xmlns:a16="http://schemas.microsoft.com/office/drawing/2014/main" id="{CD906715-AC98-0B85-D3D2-6C446E4589F0}"/>
              </a:ext>
            </a:extLst>
          </p:cNvPr>
          <p:cNvGrpSpPr/>
          <p:nvPr/>
        </p:nvGrpSpPr>
        <p:grpSpPr>
          <a:xfrm>
            <a:off x="3497887" y="2739309"/>
            <a:ext cx="3710633" cy="3597007"/>
            <a:chOff x="3497887" y="2739309"/>
            <a:chExt cx="3710633" cy="359700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C21013E-A571-6C50-319E-7D61D283C65F}"/>
                </a:ext>
              </a:extLst>
            </p:cNvPr>
            <p:cNvGrpSpPr/>
            <p:nvPr/>
          </p:nvGrpSpPr>
          <p:grpSpPr>
            <a:xfrm>
              <a:off x="3497887" y="2739309"/>
              <a:ext cx="967592" cy="1416858"/>
              <a:chOff x="3452167" y="2777409"/>
              <a:chExt cx="967592" cy="1416858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82A890B-635C-5DB6-DECC-1925969C24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52167" y="2777409"/>
                <a:ext cx="967592" cy="15334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1740879-14B6-3245-58BE-C5F60FDD96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04612" y="2777409"/>
                <a:ext cx="15147" cy="1416858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72AC283-8C27-3900-2918-F0B50934B114}"/>
                </a:ext>
              </a:extLst>
            </p:cNvPr>
            <p:cNvCxnSpPr>
              <a:cxnSpLocks/>
            </p:cNvCxnSpPr>
            <p:nvPr/>
          </p:nvCxnSpPr>
          <p:spPr>
            <a:xfrm>
              <a:off x="4442525" y="3227036"/>
              <a:ext cx="2765995" cy="11028"/>
            </a:xfrm>
            <a:prstGeom prst="line">
              <a:avLst/>
            </a:prstGeom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ADC7859-0AC3-AD0C-482A-A5814A78A6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0575" y="5505026"/>
              <a:ext cx="659196" cy="8351"/>
            </a:xfrm>
            <a:prstGeom prst="line">
              <a:avLst/>
            </a:prstGeom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2D07081-2516-E31A-9FB1-068A1F910393}"/>
                </a:ext>
              </a:extLst>
            </p:cNvPr>
            <p:cNvCxnSpPr>
              <a:cxnSpLocks/>
            </p:cNvCxnSpPr>
            <p:nvPr/>
          </p:nvCxnSpPr>
          <p:spPr>
            <a:xfrm>
              <a:off x="5723823" y="3264559"/>
              <a:ext cx="0" cy="3071757"/>
            </a:xfrm>
            <a:prstGeom prst="line">
              <a:avLst/>
            </a:prstGeom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2A779A5-31DF-6D3F-832C-F7A252B884B3}"/>
              </a:ext>
            </a:extLst>
          </p:cNvPr>
          <p:cNvGrpSpPr/>
          <p:nvPr/>
        </p:nvGrpSpPr>
        <p:grpSpPr>
          <a:xfrm>
            <a:off x="3515806" y="2716112"/>
            <a:ext cx="3710633" cy="3597007"/>
            <a:chOff x="3497887" y="2739309"/>
            <a:chExt cx="3710633" cy="3597007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C8A3D05-E43C-9ECB-882B-2DA70ACA94A8}"/>
                </a:ext>
              </a:extLst>
            </p:cNvPr>
            <p:cNvGrpSpPr/>
            <p:nvPr/>
          </p:nvGrpSpPr>
          <p:grpSpPr>
            <a:xfrm>
              <a:off x="3497887" y="2739309"/>
              <a:ext cx="967592" cy="1416858"/>
              <a:chOff x="3452167" y="2777409"/>
              <a:chExt cx="967592" cy="1416858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03A36303-B0B7-5E25-EE23-14A6EA1F26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52167" y="2777409"/>
                <a:ext cx="967592" cy="15334"/>
              </a:xfrm>
              <a:prstGeom prst="line">
                <a:avLst/>
              </a:prstGeom>
              <a:ln w="1270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59B50BE7-C01C-B688-0E00-D3A024EC66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04612" y="2777409"/>
                <a:ext cx="15147" cy="1416858"/>
              </a:xfrm>
              <a:prstGeom prst="line">
                <a:avLst/>
              </a:prstGeom>
              <a:ln w="1270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7AD44F7-2E95-F0F9-8BDE-1C85B27DBED7}"/>
                </a:ext>
              </a:extLst>
            </p:cNvPr>
            <p:cNvCxnSpPr>
              <a:cxnSpLocks/>
            </p:cNvCxnSpPr>
            <p:nvPr/>
          </p:nvCxnSpPr>
          <p:spPr>
            <a:xfrm>
              <a:off x="4442525" y="3227036"/>
              <a:ext cx="2765995" cy="11028"/>
            </a:xfrm>
            <a:prstGeom prst="line">
              <a:avLst/>
            </a:prstGeom>
            <a:ln w="12700">
              <a:solidFill>
                <a:srgbClr val="FFC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BB4349C4-2A81-AE00-64EE-B9A71A81EE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0575" y="5505026"/>
              <a:ext cx="659196" cy="8351"/>
            </a:xfrm>
            <a:prstGeom prst="line">
              <a:avLst/>
            </a:prstGeom>
            <a:ln w="12700">
              <a:solidFill>
                <a:srgbClr val="FFC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514248E-14C9-2F10-291D-EF3FE2F3AC96}"/>
                </a:ext>
              </a:extLst>
            </p:cNvPr>
            <p:cNvCxnSpPr>
              <a:cxnSpLocks/>
            </p:cNvCxnSpPr>
            <p:nvPr/>
          </p:nvCxnSpPr>
          <p:spPr>
            <a:xfrm>
              <a:off x="5723823" y="3264559"/>
              <a:ext cx="0" cy="3071757"/>
            </a:xfrm>
            <a:prstGeom prst="line">
              <a:avLst/>
            </a:prstGeom>
            <a:ln w="12700">
              <a:solidFill>
                <a:srgbClr val="FFC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DDF8E06-6F50-05F1-A81E-0F8958FE4786}"/>
              </a:ext>
            </a:extLst>
          </p:cNvPr>
          <p:cNvGrpSpPr/>
          <p:nvPr/>
        </p:nvGrpSpPr>
        <p:grpSpPr>
          <a:xfrm>
            <a:off x="3534856" y="2700918"/>
            <a:ext cx="3710633" cy="3597007"/>
            <a:chOff x="3497887" y="2739309"/>
            <a:chExt cx="3710633" cy="3597007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CDD5BE80-5390-E10B-BDD1-7DAAD6FF67B0}"/>
                </a:ext>
              </a:extLst>
            </p:cNvPr>
            <p:cNvGrpSpPr/>
            <p:nvPr/>
          </p:nvGrpSpPr>
          <p:grpSpPr>
            <a:xfrm>
              <a:off x="3497887" y="2739309"/>
              <a:ext cx="967592" cy="1416858"/>
              <a:chOff x="3452167" y="2777409"/>
              <a:chExt cx="967592" cy="1416858"/>
            </a:xfrm>
          </p:grpSpPr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153510F0-8AC1-CBFA-8E00-01AA7C7DD7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52167" y="2777409"/>
                <a:ext cx="967592" cy="15334"/>
              </a:xfrm>
              <a:prstGeom prst="line">
                <a:avLst/>
              </a:prstGeom>
              <a:ln w="12700">
                <a:solidFill>
                  <a:srgbClr val="5494DE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B6A1E8A-8AF8-C39F-FE01-93ABC6F711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04612" y="2777409"/>
                <a:ext cx="15147" cy="1416858"/>
              </a:xfrm>
              <a:prstGeom prst="line">
                <a:avLst/>
              </a:prstGeom>
              <a:ln w="12700">
                <a:solidFill>
                  <a:srgbClr val="5494DE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6FB29EE-8009-2190-6BF5-72BFC7FB6CF2}"/>
                </a:ext>
              </a:extLst>
            </p:cNvPr>
            <p:cNvCxnSpPr>
              <a:cxnSpLocks/>
            </p:cNvCxnSpPr>
            <p:nvPr/>
          </p:nvCxnSpPr>
          <p:spPr>
            <a:xfrm>
              <a:off x="4442525" y="3227036"/>
              <a:ext cx="2765995" cy="11028"/>
            </a:xfrm>
            <a:prstGeom prst="line">
              <a:avLst/>
            </a:prstGeom>
            <a:ln w="12700">
              <a:solidFill>
                <a:srgbClr val="5494DE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C67AED-EBA8-33DA-0301-D6CDDAF881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0575" y="5505026"/>
              <a:ext cx="659196" cy="8351"/>
            </a:xfrm>
            <a:prstGeom prst="line">
              <a:avLst/>
            </a:prstGeom>
            <a:ln w="12700">
              <a:solidFill>
                <a:srgbClr val="5494DE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5E43CDC-D51A-CB94-CADA-80F61B8D623E}"/>
                </a:ext>
              </a:extLst>
            </p:cNvPr>
            <p:cNvCxnSpPr>
              <a:cxnSpLocks/>
            </p:cNvCxnSpPr>
            <p:nvPr/>
          </p:nvCxnSpPr>
          <p:spPr>
            <a:xfrm>
              <a:off x="5723823" y="3264559"/>
              <a:ext cx="0" cy="3071757"/>
            </a:xfrm>
            <a:prstGeom prst="line">
              <a:avLst/>
            </a:prstGeom>
            <a:ln w="12700">
              <a:solidFill>
                <a:srgbClr val="5494DE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4B20741C-2D9B-5C02-4F65-6216D62815F4}"/>
              </a:ext>
            </a:extLst>
          </p:cNvPr>
          <p:cNvGrpSpPr/>
          <p:nvPr/>
        </p:nvGrpSpPr>
        <p:grpSpPr>
          <a:xfrm>
            <a:off x="3425460" y="2813939"/>
            <a:ext cx="3710633" cy="3578675"/>
            <a:chOff x="3497887" y="2739309"/>
            <a:chExt cx="3710633" cy="3578675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33ED23DE-1D29-1E0A-62F3-5B2F6B0BA082}"/>
                </a:ext>
              </a:extLst>
            </p:cNvPr>
            <p:cNvGrpSpPr/>
            <p:nvPr/>
          </p:nvGrpSpPr>
          <p:grpSpPr>
            <a:xfrm>
              <a:off x="3497887" y="2739309"/>
              <a:ext cx="967592" cy="1416858"/>
              <a:chOff x="3452167" y="2777409"/>
              <a:chExt cx="967592" cy="1416858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DDFF7364-7370-273E-5C77-9730E289C2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52167" y="2777409"/>
                <a:ext cx="967592" cy="15334"/>
              </a:xfrm>
              <a:prstGeom prst="line">
                <a:avLst/>
              </a:prstGeom>
              <a:ln w="12700">
                <a:solidFill>
                  <a:srgbClr val="7ED31F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04D3C311-6E62-2169-F40B-B38016673F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04612" y="2777409"/>
                <a:ext cx="15147" cy="1416858"/>
              </a:xfrm>
              <a:prstGeom prst="line">
                <a:avLst/>
              </a:prstGeom>
              <a:ln w="12700">
                <a:solidFill>
                  <a:srgbClr val="7ED31F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5B39FAA-51B8-B2E0-00E5-CBFB4FB2CFC9}"/>
                </a:ext>
              </a:extLst>
            </p:cNvPr>
            <p:cNvCxnSpPr>
              <a:cxnSpLocks/>
            </p:cNvCxnSpPr>
            <p:nvPr/>
          </p:nvCxnSpPr>
          <p:spPr>
            <a:xfrm>
              <a:off x="4442525" y="3227036"/>
              <a:ext cx="2765995" cy="11028"/>
            </a:xfrm>
            <a:prstGeom prst="line">
              <a:avLst/>
            </a:prstGeom>
            <a:ln w="12700">
              <a:solidFill>
                <a:srgbClr val="7ED31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F277165-A3F3-8BC2-284F-74228963BB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0575" y="5501874"/>
              <a:ext cx="811974" cy="11503"/>
            </a:xfrm>
            <a:prstGeom prst="line">
              <a:avLst/>
            </a:prstGeom>
            <a:ln w="12700">
              <a:solidFill>
                <a:srgbClr val="7ED31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A033C403-5D70-3DDD-1278-65CC6F8B218A}"/>
                </a:ext>
              </a:extLst>
            </p:cNvPr>
            <p:cNvCxnSpPr>
              <a:cxnSpLocks/>
            </p:cNvCxnSpPr>
            <p:nvPr/>
          </p:nvCxnSpPr>
          <p:spPr>
            <a:xfrm>
              <a:off x="5872549" y="3246227"/>
              <a:ext cx="0" cy="3071757"/>
            </a:xfrm>
            <a:prstGeom prst="line">
              <a:avLst/>
            </a:prstGeom>
            <a:ln w="12700">
              <a:solidFill>
                <a:srgbClr val="7ED31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3D180C-2BD7-F19E-DB73-5E46CA32AC39}"/>
              </a:ext>
            </a:extLst>
          </p:cNvPr>
          <p:cNvSpPr txBox="1"/>
          <p:nvPr/>
        </p:nvSpPr>
        <p:spPr>
          <a:xfrm>
            <a:off x="744029" y="5576932"/>
            <a:ext cx="1576892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Existing rail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599A7F4-EE5B-9732-D903-D8C751D765DF}"/>
              </a:ext>
            </a:extLst>
          </p:cNvPr>
          <p:cNvSpPr txBox="1"/>
          <p:nvPr/>
        </p:nvSpPr>
        <p:spPr>
          <a:xfrm>
            <a:off x="729482" y="6036647"/>
            <a:ext cx="16690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electric distribution line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1B81AB84-2819-7449-4603-6149A2EC1EDF}"/>
              </a:ext>
            </a:extLst>
          </p:cNvPr>
          <p:cNvCxnSpPr>
            <a:cxnSpLocks/>
          </p:cNvCxnSpPr>
          <p:nvPr/>
        </p:nvCxnSpPr>
        <p:spPr>
          <a:xfrm>
            <a:off x="442163" y="6145201"/>
            <a:ext cx="306614" cy="0"/>
          </a:xfrm>
          <a:prstGeom prst="line">
            <a:avLst/>
          </a:prstGeom>
          <a:ln w="12700">
            <a:solidFill>
              <a:srgbClr val="E54D48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0D3D44E3-1489-3CA5-3BA4-4C41184ECB4C}"/>
              </a:ext>
            </a:extLst>
          </p:cNvPr>
          <p:cNvCxnSpPr>
            <a:cxnSpLocks/>
          </p:cNvCxnSpPr>
          <p:nvPr/>
        </p:nvCxnSpPr>
        <p:spPr>
          <a:xfrm>
            <a:off x="435703" y="5983208"/>
            <a:ext cx="308326" cy="0"/>
          </a:xfrm>
          <a:prstGeom prst="line">
            <a:avLst/>
          </a:prstGeom>
          <a:ln w="57150">
            <a:solidFill>
              <a:srgbClr val="E54D4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1674A77F-16AC-8318-BA98-8E6C63CCB447}"/>
              </a:ext>
            </a:extLst>
          </p:cNvPr>
          <p:cNvCxnSpPr>
            <a:cxnSpLocks/>
          </p:cNvCxnSpPr>
          <p:nvPr/>
        </p:nvCxnSpPr>
        <p:spPr>
          <a:xfrm>
            <a:off x="435689" y="6306439"/>
            <a:ext cx="308326" cy="0"/>
          </a:xfrm>
          <a:prstGeom prst="line">
            <a:avLst/>
          </a:prstGeom>
          <a:ln w="57150">
            <a:solidFill>
              <a:srgbClr val="DFA74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53406193-64B9-53B6-3A5A-151DA6E91145}"/>
              </a:ext>
            </a:extLst>
          </p:cNvPr>
          <p:cNvSpPr txBox="1"/>
          <p:nvPr/>
        </p:nvSpPr>
        <p:spPr>
          <a:xfrm>
            <a:off x="729481" y="6344197"/>
            <a:ext cx="16464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Natural Gas Extension</a:t>
            </a: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A2E9A00E-61CB-7FB9-DA8F-C9113C031A83}"/>
              </a:ext>
            </a:extLst>
          </p:cNvPr>
          <p:cNvCxnSpPr>
            <a:cxnSpLocks/>
          </p:cNvCxnSpPr>
          <p:nvPr/>
        </p:nvCxnSpPr>
        <p:spPr>
          <a:xfrm>
            <a:off x="442163" y="6452688"/>
            <a:ext cx="306614" cy="0"/>
          </a:xfrm>
          <a:prstGeom prst="line">
            <a:avLst/>
          </a:prstGeom>
          <a:ln w="12700">
            <a:solidFill>
              <a:srgbClr val="DFA749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3" name="Picture 132">
            <a:extLst>
              <a:ext uri="{FF2B5EF4-FFF2-40B4-BE49-F238E27FC236}">
                <a16:creationId xmlns:a16="http://schemas.microsoft.com/office/drawing/2014/main" id="{E029E864-36F2-7697-103D-D2088E696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779" y="5652357"/>
            <a:ext cx="301872" cy="55421"/>
          </a:xfrm>
          <a:prstGeom prst="rect">
            <a:avLst/>
          </a:prstGeom>
        </p:spPr>
      </p:pic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52F298B3-3E1C-1528-C868-93B46EF07494}"/>
              </a:ext>
            </a:extLst>
          </p:cNvPr>
          <p:cNvCxnSpPr>
            <a:cxnSpLocks/>
          </p:cNvCxnSpPr>
          <p:nvPr/>
        </p:nvCxnSpPr>
        <p:spPr>
          <a:xfrm>
            <a:off x="440451" y="6606479"/>
            <a:ext cx="308326" cy="0"/>
          </a:xfrm>
          <a:prstGeom prst="line">
            <a:avLst/>
          </a:prstGeom>
          <a:ln w="57150">
            <a:solidFill>
              <a:srgbClr val="5D90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AA5D44EB-E4A8-1359-A48B-705DE7E89D88}"/>
              </a:ext>
            </a:extLst>
          </p:cNvPr>
          <p:cNvCxnSpPr>
            <a:cxnSpLocks/>
          </p:cNvCxnSpPr>
          <p:nvPr/>
        </p:nvCxnSpPr>
        <p:spPr>
          <a:xfrm>
            <a:off x="442163" y="6757493"/>
            <a:ext cx="306614" cy="0"/>
          </a:xfrm>
          <a:prstGeom prst="line">
            <a:avLst/>
          </a:prstGeom>
          <a:ln w="12700">
            <a:solidFill>
              <a:srgbClr val="5D90C6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D9CB6308-2694-73C0-68AA-2EC647560EC2}"/>
              </a:ext>
            </a:extLst>
          </p:cNvPr>
          <p:cNvSpPr txBox="1"/>
          <p:nvPr/>
        </p:nvSpPr>
        <p:spPr>
          <a:xfrm>
            <a:off x="723849" y="6653197"/>
            <a:ext cx="15768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Water Line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FCC30437-A81E-FCE5-3D0F-A9EBCEA00394}"/>
              </a:ext>
            </a:extLst>
          </p:cNvPr>
          <p:cNvCxnSpPr>
            <a:cxnSpLocks/>
          </p:cNvCxnSpPr>
          <p:nvPr/>
        </p:nvCxnSpPr>
        <p:spPr>
          <a:xfrm>
            <a:off x="440451" y="6905292"/>
            <a:ext cx="308326" cy="0"/>
          </a:xfrm>
          <a:prstGeom prst="line">
            <a:avLst/>
          </a:prstGeom>
          <a:ln w="57150">
            <a:solidFill>
              <a:srgbClr val="78CB3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6EFBAC43-31E0-8B47-20E7-BB9DC8C548D9}"/>
              </a:ext>
            </a:extLst>
          </p:cNvPr>
          <p:cNvCxnSpPr>
            <a:cxnSpLocks/>
          </p:cNvCxnSpPr>
          <p:nvPr/>
        </p:nvCxnSpPr>
        <p:spPr>
          <a:xfrm>
            <a:off x="442163" y="7066812"/>
            <a:ext cx="306614" cy="0"/>
          </a:xfrm>
          <a:prstGeom prst="line">
            <a:avLst/>
          </a:prstGeom>
          <a:ln w="12700">
            <a:solidFill>
              <a:srgbClr val="78CB38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096BCA58-15A3-8038-009B-6CD318B60BA3}"/>
              </a:ext>
            </a:extLst>
          </p:cNvPr>
          <p:cNvSpPr txBox="1"/>
          <p:nvPr/>
        </p:nvSpPr>
        <p:spPr>
          <a:xfrm>
            <a:off x="726578" y="6961179"/>
            <a:ext cx="15768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Wastewater Line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EBA5531-57BF-3BB7-EF87-9484F0524C81}"/>
              </a:ext>
            </a:extLst>
          </p:cNvPr>
          <p:cNvSpPr txBox="1"/>
          <p:nvPr/>
        </p:nvSpPr>
        <p:spPr>
          <a:xfrm>
            <a:off x="716853" y="7120918"/>
            <a:ext cx="169428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Existing Fiber line</a:t>
            </a: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573C03E0-0C3F-68E3-382D-6F229BB6603E}"/>
              </a:ext>
            </a:extLst>
          </p:cNvPr>
          <p:cNvCxnSpPr>
            <a:cxnSpLocks/>
          </p:cNvCxnSpPr>
          <p:nvPr/>
        </p:nvCxnSpPr>
        <p:spPr>
          <a:xfrm>
            <a:off x="440451" y="7221337"/>
            <a:ext cx="308326" cy="0"/>
          </a:xfrm>
          <a:prstGeom prst="line">
            <a:avLst/>
          </a:prstGeom>
          <a:ln w="57150">
            <a:solidFill>
              <a:srgbClr val="F2CFE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5B424540-0411-E228-BF42-9BFE0E84A644}"/>
              </a:ext>
            </a:extLst>
          </p:cNvPr>
          <p:cNvCxnSpPr>
            <a:cxnSpLocks/>
          </p:cNvCxnSpPr>
          <p:nvPr/>
        </p:nvCxnSpPr>
        <p:spPr>
          <a:xfrm>
            <a:off x="442163" y="7382857"/>
            <a:ext cx="306614" cy="0"/>
          </a:xfrm>
          <a:prstGeom prst="line">
            <a:avLst/>
          </a:prstGeom>
          <a:ln w="12700">
            <a:solidFill>
              <a:srgbClr val="F2CFEE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DBC4C887-CD04-B474-31CA-65F68956ADA4}"/>
              </a:ext>
            </a:extLst>
          </p:cNvPr>
          <p:cNvSpPr txBox="1"/>
          <p:nvPr/>
        </p:nvSpPr>
        <p:spPr>
          <a:xfrm>
            <a:off x="726578" y="7277224"/>
            <a:ext cx="15768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Proposed Fiber line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5BE8FD45-3E56-B0A6-D2C6-137A544E906A}"/>
              </a:ext>
            </a:extLst>
          </p:cNvPr>
          <p:cNvCxnSpPr/>
          <p:nvPr/>
        </p:nvCxnSpPr>
        <p:spPr>
          <a:xfrm>
            <a:off x="2423477" y="6606479"/>
            <a:ext cx="5610922" cy="46718"/>
          </a:xfrm>
          <a:prstGeom prst="line">
            <a:avLst/>
          </a:prstGeom>
          <a:ln>
            <a:solidFill>
              <a:srgbClr val="F2CFE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E0E0C77E-E2C3-1ED7-5D68-1A3F01237AB7}"/>
              </a:ext>
            </a:extLst>
          </p:cNvPr>
          <p:cNvCxnSpPr>
            <a:cxnSpLocks/>
          </p:cNvCxnSpPr>
          <p:nvPr/>
        </p:nvCxnSpPr>
        <p:spPr>
          <a:xfrm flipV="1">
            <a:off x="2274094" y="1369678"/>
            <a:ext cx="26647" cy="3084704"/>
          </a:xfrm>
          <a:prstGeom prst="line">
            <a:avLst/>
          </a:prstGeom>
          <a:ln>
            <a:solidFill>
              <a:srgbClr val="F2CFE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1F71B193-3968-4A94-39E2-C07EEF6A1C09}"/>
              </a:ext>
            </a:extLst>
          </p:cNvPr>
          <p:cNvCxnSpPr>
            <a:cxnSpLocks/>
          </p:cNvCxnSpPr>
          <p:nvPr/>
        </p:nvCxnSpPr>
        <p:spPr>
          <a:xfrm flipV="1">
            <a:off x="3570377" y="2871947"/>
            <a:ext cx="6165" cy="1071828"/>
          </a:xfrm>
          <a:prstGeom prst="line">
            <a:avLst/>
          </a:prstGeom>
          <a:ln>
            <a:solidFill>
              <a:srgbClr val="F2CFE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949A37D4-16C0-8A6E-7BE1-FA36905C682F}"/>
              </a:ext>
            </a:extLst>
          </p:cNvPr>
          <p:cNvCxnSpPr>
            <a:cxnSpLocks/>
          </p:cNvCxnSpPr>
          <p:nvPr/>
        </p:nvCxnSpPr>
        <p:spPr>
          <a:xfrm>
            <a:off x="2279895" y="3939435"/>
            <a:ext cx="1293564" cy="9166"/>
          </a:xfrm>
          <a:prstGeom prst="line">
            <a:avLst/>
          </a:prstGeom>
          <a:ln>
            <a:solidFill>
              <a:srgbClr val="F2CFE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6B25BA57-8B55-DBA8-024A-9C15CBFCCE8A}"/>
              </a:ext>
            </a:extLst>
          </p:cNvPr>
          <p:cNvCxnSpPr>
            <a:cxnSpLocks/>
          </p:cNvCxnSpPr>
          <p:nvPr/>
        </p:nvCxnSpPr>
        <p:spPr>
          <a:xfrm>
            <a:off x="2282974" y="2872236"/>
            <a:ext cx="1293564" cy="9166"/>
          </a:xfrm>
          <a:prstGeom prst="line">
            <a:avLst/>
          </a:prstGeom>
          <a:ln>
            <a:solidFill>
              <a:srgbClr val="F2CFE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B78617B1-E3EF-AD67-02FB-D5B9D18999ED}"/>
              </a:ext>
            </a:extLst>
          </p:cNvPr>
          <p:cNvGrpSpPr/>
          <p:nvPr/>
        </p:nvGrpSpPr>
        <p:grpSpPr>
          <a:xfrm>
            <a:off x="3470648" y="2759390"/>
            <a:ext cx="3710633" cy="3597007"/>
            <a:chOff x="3497887" y="2739309"/>
            <a:chExt cx="3710633" cy="3597007"/>
          </a:xfrm>
        </p:grpSpPr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77A83C38-9F0A-F515-6E48-A75AC39BF5D0}"/>
                </a:ext>
              </a:extLst>
            </p:cNvPr>
            <p:cNvGrpSpPr/>
            <p:nvPr/>
          </p:nvGrpSpPr>
          <p:grpSpPr>
            <a:xfrm>
              <a:off x="3497887" y="2739309"/>
              <a:ext cx="967592" cy="1416858"/>
              <a:chOff x="3452167" y="2777409"/>
              <a:chExt cx="967592" cy="1416858"/>
            </a:xfrm>
          </p:grpSpPr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C82BCB95-7A19-AC6C-9A54-44E44794A9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52167" y="2777409"/>
                <a:ext cx="967592" cy="15334"/>
              </a:xfrm>
              <a:prstGeom prst="line">
                <a:avLst/>
              </a:prstGeom>
              <a:ln w="12700">
                <a:solidFill>
                  <a:srgbClr val="F2CFEE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228611D6-9B15-8856-8AF4-DB65C36514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04612" y="2777409"/>
                <a:ext cx="15147" cy="1416858"/>
              </a:xfrm>
              <a:prstGeom prst="line">
                <a:avLst/>
              </a:prstGeom>
              <a:ln w="12700">
                <a:solidFill>
                  <a:srgbClr val="F2CFEE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44AF2B76-AB8A-5770-D359-8372CDBC96AF}"/>
                </a:ext>
              </a:extLst>
            </p:cNvPr>
            <p:cNvCxnSpPr>
              <a:cxnSpLocks/>
            </p:cNvCxnSpPr>
            <p:nvPr/>
          </p:nvCxnSpPr>
          <p:spPr>
            <a:xfrm>
              <a:off x="4442525" y="3227036"/>
              <a:ext cx="2765995" cy="11028"/>
            </a:xfrm>
            <a:prstGeom prst="line">
              <a:avLst/>
            </a:prstGeom>
            <a:ln w="12700">
              <a:solidFill>
                <a:srgbClr val="F2CFEE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5C7A3626-A1CC-D541-CA53-7183B24203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0575" y="5505026"/>
              <a:ext cx="659196" cy="8351"/>
            </a:xfrm>
            <a:prstGeom prst="line">
              <a:avLst/>
            </a:prstGeom>
            <a:ln w="12700">
              <a:solidFill>
                <a:srgbClr val="F2CFEE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BFFFA802-C5A8-307E-48F4-F93CE6366229}"/>
                </a:ext>
              </a:extLst>
            </p:cNvPr>
            <p:cNvCxnSpPr>
              <a:cxnSpLocks/>
            </p:cNvCxnSpPr>
            <p:nvPr/>
          </p:nvCxnSpPr>
          <p:spPr>
            <a:xfrm>
              <a:off x="5723823" y="3264559"/>
              <a:ext cx="0" cy="3071757"/>
            </a:xfrm>
            <a:prstGeom prst="line">
              <a:avLst/>
            </a:prstGeom>
            <a:ln w="12700">
              <a:solidFill>
                <a:srgbClr val="F2CFEE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38D3FE5-2687-060C-C3CF-2C57157BAE5E}"/>
              </a:ext>
            </a:extLst>
          </p:cNvPr>
          <p:cNvGrpSpPr/>
          <p:nvPr/>
        </p:nvGrpSpPr>
        <p:grpSpPr>
          <a:xfrm>
            <a:off x="2857642" y="7088224"/>
            <a:ext cx="2456328" cy="368504"/>
            <a:chOff x="2857642" y="7088224"/>
            <a:chExt cx="2456328" cy="36850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7A5E734-55F7-C6D5-29FE-007385A7A58D}"/>
                </a:ext>
              </a:extLst>
            </p:cNvPr>
            <p:cNvGrpSpPr/>
            <p:nvPr/>
          </p:nvGrpSpPr>
          <p:grpSpPr>
            <a:xfrm>
              <a:off x="2857642" y="7133702"/>
              <a:ext cx="2312051" cy="307777"/>
              <a:chOff x="2857642" y="7133702"/>
              <a:chExt cx="2312051" cy="307777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8C393329-4B75-0825-751C-2DE4EF72F39D}"/>
                  </a:ext>
                </a:extLst>
              </p:cNvPr>
              <p:cNvGrpSpPr/>
              <p:nvPr/>
            </p:nvGrpSpPr>
            <p:grpSpPr>
              <a:xfrm>
                <a:off x="2857642" y="7133702"/>
                <a:ext cx="2312051" cy="307777"/>
                <a:chOff x="2857642" y="7133702"/>
                <a:chExt cx="2312051" cy="307777"/>
              </a:xfrm>
            </p:grpSpPr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148B9604-3DFB-2135-C836-5474DBF97E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t="4554"/>
                <a:stretch/>
              </p:blipFill>
              <p:spPr>
                <a:xfrm>
                  <a:off x="2857642" y="7133702"/>
                  <a:ext cx="2312051" cy="307777"/>
                </a:xfrm>
                <a:prstGeom prst="rect">
                  <a:avLst/>
                </a:prstGeom>
                <a:ln>
                  <a:solidFill>
                    <a:srgbClr val="530038"/>
                  </a:solidFill>
                </a:ln>
              </p:spPr>
            </p:pic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FA16E-FED8-91FA-8CA8-70AAD425D3CC}"/>
                    </a:ext>
                  </a:extLst>
                </p:cNvPr>
                <p:cNvSpPr/>
                <p:nvPr/>
              </p:nvSpPr>
              <p:spPr>
                <a:xfrm>
                  <a:off x="2898454" y="7207009"/>
                  <a:ext cx="2078359" cy="1146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507C6C67-1473-3F86-1A33-CFFE68E0F1EC}"/>
                  </a:ext>
                </a:extLst>
              </p:cNvPr>
              <p:cNvSpPr/>
              <p:nvPr/>
            </p:nvSpPr>
            <p:spPr>
              <a:xfrm>
                <a:off x="4944759" y="7300267"/>
                <a:ext cx="182880" cy="914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9027FD9-C0C0-E7FD-BFBF-59D2363AFB26}"/>
                </a:ext>
              </a:extLst>
            </p:cNvPr>
            <p:cNvSpPr txBox="1"/>
            <p:nvPr/>
          </p:nvSpPr>
          <p:spPr>
            <a:xfrm>
              <a:off x="2933082" y="7088224"/>
              <a:ext cx="152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280B5C4-FC72-866F-1466-2CAC8CAED36F}"/>
                </a:ext>
              </a:extLst>
            </p:cNvPr>
            <p:cNvSpPr txBox="1"/>
            <p:nvPr/>
          </p:nvSpPr>
          <p:spPr>
            <a:xfrm>
              <a:off x="3708738" y="7092071"/>
              <a:ext cx="4111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750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5B04E6C-1A7A-E7FD-6172-442EEE15D439}"/>
                </a:ext>
              </a:extLst>
            </p:cNvPr>
            <p:cNvSpPr txBox="1"/>
            <p:nvPr/>
          </p:nvSpPr>
          <p:spPr>
            <a:xfrm>
              <a:off x="4547802" y="7093187"/>
              <a:ext cx="5695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1,500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3706B89-5ADF-7C63-48DA-52EE79878083}"/>
                </a:ext>
              </a:extLst>
            </p:cNvPr>
            <p:cNvSpPr txBox="1"/>
            <p:nvPr/>
          </p:nvSpPr>
          <p:spPr>
            <a:xfrm>
              <a:off x="4744430" y="7225896"/>
              <a:ext cx="5695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Feet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3716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58793"/>
            <a:ext cx="2371867" cy="919118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7E9DB40-BA30-77C7-9D17-BDD2E5C7FA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0289" t="10580" r="29812" b="12818"/>
          <a:stretch/>
        </p:blipFill>
        <p:spPr>
          <a:xfrm>
            <a:off x="217715" y="1334246"/>
            <a:ext cx="9622972" cy="626972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EE41D2-BA81-09EB-6C92-4659A26BDB36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1A6AB5-0E16-9F7D-F6DA-1B56F392B45A}"/>
              </a:ext>
            </a:extLst>
          </p:cNvPr>
          <p:cNvSpPr txBox="1"/>
          <p:nvPr/>
        </p:nvSpPr>
        <p:spPr>
          <a:xfrm>
            <a:off x="248268" y="1076979"/>
            <a:ext cx="6317632" cy="276999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USGS Historical Map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10990C-8DCC-784F-4E2C-CFFFC6EB5AC1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chemeClr val="bg1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287E37-4DDE-77E4-1686-950186AA18AE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sp>
        <p:nvSpPr>
          <p:cNvPr id="18" name="Flowchart: Manual Input 17">
            <a:extLst>
              <a:ext uri="{FF2B5EF4-FFF2-40B4-BE49-F238E27FC236}">
                <a16:creationId xmlns:a16="http://schemas.microsoft.com/office/drawing/2014/main" id="{84066D8C-4038-C62C-9A75-CEA0463FA7CF}"/>
              </a:ext>
            </a:extLst>
          </p:cNvPr>
          <p:cNvSpPr/>
          <p:nvPr/>
        </p:nvSpPr>
        <p:spPr>
          <a:xfrm>
            <a:off x="472964" y="5873529"/>
            <a:ext cx="361950" cy="276999"/>
          </a:xfrm>
          <a:prstGeom prst="flowChartManualInpu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786B8E-2A8B-8E35-44A8-A195856B17B9}"/>
              </a:ext>
            </a:extLst>
          </p:cNvPr>
          <p:cNvSpPr txBox="1"/>
          <p:nvPr/>
        </p:nvSpPr>
        <p:spPr>
          <a:xfrm>
            <a:off x="872007" y="5873529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29C7D0-5C84-6503-F570-0EA43748D7DF}"/>
              </a:ext>
            </a:extLst>
          </p:cNvPr>
          <p:cNvSpPr txBox="1"/>
          <p:nvPr/>
        </p:nvSpPr>
        <p:spPr>
          <a:xfrm>
            <a:off x="320346" y="7396956"/>
            <a:ext cx="2112264" cy="215444"/>
          </a:xfrm>
          <a:prstGeom prst="rect">
            <a:avLst/>
          </a:prstGeom>
          <a:solidFill>
            <a:srgbClr val="530038"/>
          </a:solidFill>
          <a:ln w="12700"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U.S. Geological Survey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CCA676E6-B9F6-2600-3225-78A30B3C721A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8D4968-2C20-5A58-1AD5-3DE3229EE0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961" b="10241"/>
          <a:stretch/>
        </p:blipFill>
        <p:spPr>
          <a:xfrm>
            <a:off x="2674528" y="7130070"/>
            <a:ext cx="2011680" cy="287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5AC3C-4446-CC3A-A39A-124C8322F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09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58793"/>
            <a:ext cx="2371867" cy="919118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6313D-DA85-6BDA-8C07-60E73C60A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3" r="9893"/>
          <a:stretch/>
        </p:blipFill>
        <p:spPr>
          <a:xfrm>
            <a:off x="217714" y="1363343"/>
            <a:ext cx="9643565" cy="624939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EE41D2-BA81-09EB-6C92-4659A26BDB36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1A6AB5-0E16-9F7D-F6DA-1B56F392B45A}"/>
              </a:ext>
            </a:extLst>
          </p:cNvPr>
          <p:cNvSpPr txBox="1"/>
          <p:nvPr/>
        </p:nvSpPr>
        <p:spPr>
          <a:xfrm>
            <a:off x="248268" y="1076979"/>
            <a:ext cx="6412882" cy="276999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General Transportation Map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10990C-8DCC-784F-4E2C-CFFFC6EB5AC1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chemeClr val="bg1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287E37-4DDE-77E4-1686-950186AA18AE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87EC290C-AC73-4317-008E-CFEDE3F27E39}"/>
              </a:ext>
            </a:extLst>
          </p:cNvPr>
          <p:cNvSpPr/>
          <p:nvPr/>
        </p:nvSpPr>
        <p:spPr>
          <a:xfrm>
            <a:off x="410144" y="6666244"/>
            <a:ext cx="368490" cy="277000"/>
          </a:xfrm>
          <a:custGeom>
            <a:avLst/>
            <a:gdLst>
              <a:gd name="connsiteX0" fmla="*/ 0 w 1647825"/>
              <a:gd name="connsiteY0" fmla="*/ 0 h 1828800"/>
              <a:gd name="connsiteX1" fmla="*/ 1028700 w 1647825"/>
              <a:gd name="connsiteY1" fmla="*/ 838200 h 1828800"/>
              <a:gd name="connsiteX2" fmla="*/ 323850 w 1647825"/>
              <a:gd name="connsiteY2" fmla="*/ 1238250 h 1828800"/>
              <a:gd name="connsiteX3" fmla="*/ 1647825 w 1647825"/>
              <a:gd name="connsiteY3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828800">
                <a:moveTo>
                  <a:pt x="0" y="0"/>
                </a:moveTo>
                <a:cubicBezTo>
                  <a:pt x="487362" y="315912"/>
                  <a:pt x="974725" y="631825"/>
                  <a:pt x="1028700" y="838200"/>
                </a:cubicBezTo>
                <a:cubicBezTo>
                  <a:pt x="1082675" y="1044575"/>
                  <a:pt x="220662" y="1073150"/>
                  <a:pt x="323850" y="1238250"/>
                </a:cubicBezTo>
                <a:cubicBezTo>
                  <a:pt x="427038" y="1403350"/>
                  <a:pt x="1037431" y="1616075"/>
                  <a:pt x="1647825" y="1828800"/>
                </a:cubicBezTo>
              </a:path>
            </a:pathLst>
          </a:custGeom>
          <a:noFill/>
          <a:ln>
            <a:solidFill>
              <a:srgbClr val="3B64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7D38A0B-5AC6-75EB-806C-EFA61B0AB593}"/>
              </a:ext>
            </a:extLst>
          </p:cNvPr>
          <p:cNvSpPr txBox="1"/>
          <p:nvPr/>
        </p:nvSpPr>
        <p:spPr>
          <a:xfrm>
            <a:off x="693163" y="5851194"/>
            <a:ext cx="1752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Verdana" panose="020B0604030504040204" pitchFamily="34" charset="0"/>
                <a:ea typeface="Verdana" panose="020B0604030504040204" pitchFamily="34" charset="0"/>
              </a:rPr>
              <a:t>Central Wisconsin Airport </a:t>
            </a:r>
            <a:r>
              <a:rPr lang="en-US" sz="700">
                <a:latin typeface="Verdana" panose="020B0604030504040204" pitchFamily="34" charset="0"/>
                <a:ea typeface="Verdana" panose="020B0604030504040204" pitchFamily="34" charset="0"/>
              </a:rPr>
              <a:t>(38 miles from the site)</a:t>
            </a:r>
            <a:endParaRPr lang="en-US" sz="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7A1DE42-D164-1EEA-517B-489ADF239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853" y="6705597"/>
            <a:ext cx="214281" cy="21428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7AA619F-99A6-A655-617E-7B7F31971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55" y="5903312"/>
            <a:ext cx="256510" cy="243507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22A2DEE-F75E-0A47-35B1-7880E551C7DA}"/>
              </a:ext>
            </a:extLst>
          </p:cNvPr>
          <p:cNvSpPr txBox="1"/>
          <p:nvPr/>
        </p:nvSpPr>
        <p:spPr>
          <a:xfrm>
            <a:off x="729080" y="7055956"/>
            <a:ext cx="1651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Verdana" panose="020B0604030504040204" pitchFamily="34" charset="0"/>
                <a:ea typeface="Verdana" panose="020B0604030504040204" pitchFamily="34" charset="0"/>
              </a:rPr>
              <a:t>Railroad </a:t>
            </a:r>
            <a:r>
              <a:rPr lang="en-US" sz="700">
                <a:latin typeface="Verdana" panose="020B0604030504040204" pitchFamily="34" charset="0"/>
                <a:ea typeface="Verdana" panose="020B0604030504040204" pitchFamily="34" charset="0"/>
              </a:rPr>
              <a:t>(potential rail service by Canadian National “CN”)</a:t>
            </a:r>
            <a:endParaRPr lang="en-US" sz="9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9862E8E-371B-72A5-9DEB-245A2D27201B}"/>
              </a:ext>
            </a:extLst>
          </p:cNvPr>
          <p:cNvSpPr txBox="1"/>
          <p:nvPr/>
        </p:nvSpPr>
        <p:spPr>
          <a:xfrm>
            <a:off x="708509" y="6643460"/>
            <a:ext cx="157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Verdana" panose="020B0604030504040204" pitchFamily="34" charset="0"/>
                <a:ea typeface="Verdana" panose="020B0604030504040204" pitchFamily="34" charset="0"/>
              </a:rPr>
              <a:t>Interstate 39 </a:t>
            </a:r>
          </a:p>
          <a:p>
            <a:r>
              <a:rPr lang="en-US" sz="700">
                <a:latin typeface="Verdana" panose="020B0604030504040204" pitchFamily="34" charset="0"/>
                <a:ea typeface="Verdana" panose="020B0604030504040204" pitchFamily="34" charset="0"/>
              </a:rPr>
              <a:t>(28 miles from the site)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AB19B2F-5104-4CA1-61C1-207F36B9B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9117" y="3335159"/>
            <a:ext cx="256510" cy="243507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01B6B4-AE39-839D-8279-F16029EE5F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653" y="7130375"/>
            <a:ext cx="277136" cy="670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C40CF5-C687-2CAA-67DD-37C7103936D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71452" y="3050532"/>
            <a:ext cx="198591" cy="188524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8E6267-BB32-F77C-70F4-3D01D5E4B6D4}"/>
              </a:ext>
            </a:extLst>
          </p:cNvPr>
          <p:cNvSpPr txBox="1"/>
          <p:nvPr/>
        </p:nvSpPr>
        <p:spPr>
          <a:xfrm>
            <a:off x="4235149" y="2869724"/>
            <a:ext cx="1296237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009606"/>
              </a:avLst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 miles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F37677-4FD7-FC2E-53CB-BACB0E15EA57}"/>
              </a:ext>
            </a:extLst>
          </p:cNvPr>
          <p:cNvSpPr txBox="1"/>
          <p:nvPr/>
        </p:nvSpPr>
        <p:spPr>
          <a:xfrm>
            <a:off x="4185149" y="1808275"/>
            <a:ext cx="1296237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546033"/>
              </a:avLst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45 miles</a:t>
            </a:r>
          </a:p>
        </p:txBody>
      </p:sp>
      <p:pic>
        <p:nvPicPr>
          <p:cNvPr id="28" name="Graphic 27" descr="Marker with solid fill">
            <a:extLst>
              <a:ext uri="{FF2B5EF4-FFF2-40B4-BE49-F238E27FC236}">
                <a16:creationId xmlns:a16="http://schemas.microsoft.com/office/drawing/2014/main" id="{8885114F-F1C2-6D7A-C93F-8CC6FF48B4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97615" y="3604106"/>
            <a:ext cx="471306" cy="47130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D3039F3-EED1-7AEE-04CF-4C64DD213F11}"/>
              </a:ext>
            </a:extLst>
          </p:cNvPr>
          <p:cNvSpPr txBox="1"/>
          <p:nvPr/>
        </p:nvSpPr>
        <p:spPr>
          <a:xfrm>
            <a:off x="681134" y="6236088"/>
            <a:ext cx="1692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Chippewa Valley Regional Airport</a:t>
            </a:r>
            <a:endParaRPr lang="en-US" sz="7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6874276-EF9E-B8D5-3AD2-B208B1722C2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2190" y="6324919"/>
            <a:ext cx="198591" cy="188524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03CFBEB-31A4-10F8-F4BA-FB44AA8FCD2F}"/>
              </a:ext>
            </a:extLst>
          </p:cNvPr>
          <p:cNvSpPr txBox="1"/>
          <p:nvPr/>
        </p:nvSpPr>
        <p:spPr>
          <a:xfrm>
            <a:off x="1430033" y="3155710"/>
            <a:ext cx="1137767" cy="276999"/>
          </a:xfrm>
          <a:prstGeom prst="rect">
            <a:avLst/>
          </a:prstGeom>
          <a:solidFill>
            <a:srgbClr val="EEF1C6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Eau Claire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C325DDC-02D2-0D18-1879-DC81C6E9BFFE}"/>
              </a:ext>
            </a:extLst>
          </p:cNvPr>
          <p:cNvSpPr/>
          <p:nvPr/>
        </p:nvSpPr>
        <p:spPr>
          <a:xfrm>
            <a:off x="1338593" y="3275678"/>
            <a:ext cx="91440" cy="914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1DD04D-84DD-0191-3818-D858FA4544EC}"/>
              </a:ext>
            </a:extLst>
          </p:cNvPr>
          <p:cNvSpPr txBox="1"/>
          <p:nvPr/>
        </p:nvSpPr>
        <p:spPr>
          <a:xfrm>
            <a:off x="8314179" y="5130844"/>
            <a:ext cx="1137767" cy="276999"/>
          </a:xfrm>
          <a:prstGeom prst="rect">
            <a:avLst/>
          </a:prstGeom>
          <a:solidFill>
            <a:srgbClr val="EEF1C6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Appleton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E9469BF-FD35-E61C-F647-EA1493B3CE62}"/>
              </a:ext>
            </a:extLst>
          </p:cNvPr>
          <p:cNvSpPr/>
          <p:nvPr/>
        </p:nvSpPr>
        <p:spPr>
          <a:xfrm>
            <a:off x="9360506" y="5232887"/>
            <a:ext cx="91440" cy="914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852E60F-ED8B-2B3C-F6DA-C55011F48E7A}"/>
              </a:ext>
            </a:extLst>
          </p:cNvPr>
          <p:cNvSpPr txBox="1"/>
          <p:nvPr/>
        </p:nvSpPr>
        <p:spPr>
          <a:xfrm>
            <a:off x="2652800" y="7296168"/>
            <a:ext cx="52864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Verdana" panose="020B0604030504040204" pitchFamily="34" charset="0"/>
                <a:ea typeface="Verdana" panose="020B0604030504040204" pitchFamily="34" charset="0"/>
              </a:rPr>
              <a:t>Route to I-39 from Yellowstone Industrial Park</a:t>
            </a: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DEC1B798-7493-00A0-7869-AD515BDAA4EA}"/>
              </a:ext>
            </a:extLst>
          </p:cNvPr>
          <p:cNvSpPr/>
          <p:nvPr/>
        </p:nvSpPr>
        <p:spPr>
          <a:xfrm>
            <a:off x="7051780" y="6399396"/>
            <a:ext cx="366713" cy="1162050"/>
          </a:xfrm>
          <a:custGeom>
            <a:avLst/>
            <a:gdLst>
              <a:gd name="connsiteX0" fmla="*/ 366713 w 366713"/>
              <a:gd name="connsiteY0" fmla="*/ 1162050 h 1162050"/>
              <a:gd name="connsiteX1" fmla="*/ 245269 w 366713"/>
              <a:gd name="connsiteY1" fmla="*/ 912018 h 1162050"/>
              <a:gd name="connsiteX2" fmla="*/ 147638 w 366713"/>
              <a:gd name="connsiteY2" fmla="*/ 685800 h 1162050"/>
              <a:gd name="connsiteX3" fmla="*/ 54769 w 366713"/>
              <a:gd name="connsiteY3" fmla="*/ 495300 h 1162050"/>
              <a:gd name="connsiteX4" fmla="*/ 47625 w 366713"/>
              <a:gd name="connsiteY4" fmla="*/ 376237 h 1162050"/>
              <a:gd name="connsiteX5" fmla="*/ 47625 w 366713"/>
              <a:gd name="connsiteY5" fmla="*/ 335756 h 1162050"/>
              <a:gd name="connsiteX6" fmla="*/ 23813 w 366713"/>
              <a:gd name="connsiteY6" fmla="*/ 264318 h 1162050"/>
              <a:gd name="connsiteX7" fmla="*/ 0 w 366713"/>
              <a:gd name="connsiteY7" fmla="*/ 104775 h 1162050"/>
              <a:gd name="connsiteX8" fmla="*/ 2382 w 366713"/>
              <a:gd name="connsiteY8" fmla="*/ 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713" h="1162050">
                <a:moveTo>
                  <a:pt x="366713" y="1162050"/>
                </a:moveTo>
                <a:lnTo>
                  <a:pt x="245269" y="912018"/>
                </a:lnTo>
                <a:lnTo>
                  <a:pt x="147638" y="685800"/>
                </a:lnTo>
                <a:lnTo>
                  <a:pt x="54769" y="495300"/>
                </a:lnTo>
                <a:lnTo>
                  <a:pt x="47625" y="376237"/>
                </a:lnTo>
                <a:lnTo>
                  <a:pt x="47625" y="335756"/>
                </a:lnTo>
                <a:lnTo>
                  <a:pt x="23813" y="264318"/>
                </a:lnTo>
                <a:lnTo>
                  <a:pt x="0" y="104775"/>
                </a:lnTo>
                <a:lnTo>
                  <a:pt x="2382" y="0"/>
                </a:lnTo>
              </a:path>
            </a:pathLst>
          </a:custGeom>
          <a:noFill/>
          <a:ln>
            <a:solidFill>
              <a:srgbClr val="2F77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9AB3326-6AC2-1140-1EF2-84CDE5BE0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9938" y="6685766"/>
            <a:ext cx="214281" cy="2142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EB246F7-2A83-9932-3E21-9AF7415540EC}"/>
              </a:ext>
            </a:extLst>
          </p:cNvPr>
          <p:cNvSpPr txBox="1"/>
          <p:nvPr/>
        </p:nvSpPr>
        <p:spPr>
          <a:xfrm>
            <a:off x="4905278" y="3769251"/>
            <a:ext cx="1576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Verdana" panose="020B0604030504040204" pitchFamily="34" charset="0"/>
                <a:ea typeface="Verdana" panose="020B0604030504040204" pitchFamily="34" charset="0"/>
              </a:rPr>
              <a:t>Site Location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118F944-6B2D-CDEF-F5B6-D32246FB9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5627" y="5300702"/>
            <a:ext cx="214281" cy="21428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1800FD2-4B79-900E-18A8-4389BBED2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5646" y="2915640"/>
            <a:ext cx="214281" cy="21428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8172CC9-3ADD-3F17-27F7-C31934B310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2404" y="3775150"/>
            <a:ext cx="210312" cy="21031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68A1123-E0DA-D583-BAAB-F2535DDAE6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0025" y="4265198"/>
            <a:ext cx="210312" cy="21031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49AAEAC-62B4-012F-5F70-200BF6B1B5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0184" y="5117906"/>
            <a:ext cx="210312" cy="21031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3DFC6D5-398C-D18D-A215-A3DF9CAF479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2000"/>
            <a:duotone>
              <a:prstClr val="black"/>
              <a:srgbClr val="EEF1C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780238" y="1992941"/>
            <a:ext cx="520727" cy="21591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919F097-A2CE-55EB-25EE-EDA364DECF5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BBEFCC"/>
              </a:clrFrom>
              <a:clrTo>
                <a:srgbClr val="BBEFCC">
                  <a:alpha val="0"/>
                </a:srgbClr>
              </a:clrTo>
            </a:clrChange>
            <a:alphaModFix amt="56000"/>
            <a:duotone>
              <a:prstClr val="black"/>
              <a:srgbClr val="BBEFC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283458" y="4822934"/>
            <a:ext cx="520727" cy="21591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0E90D2A-A0FA-069B-2C3A-14A30E7C89F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47000"/>
            <a:duotone>
              <a:prstClr val="black"/>
              <a:srgbClr val="D6F2D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622903" y="5562493"/>
            <a:ext cx="520727" cy="21591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9B0CC6B-17B0-3EFB-1484-71C645DE5BE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4000"/>
            <a:duotone>
              <a:prstClr val="black"/>
              <a:srgbClr val="CEEEC4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821510" y="2274003"/>
            <a:ext cx="520727" cy="21591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D5DD7F5F-3D06-A71B-0CB8-5C731203578F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EEF1C6">
                <a:tint val="45000"/>
                <a:satMod val="400000"/>
              </a:srgbClr>
            </a:duotone>
            <a:alphaModFix amt="52000"/>
          </a:blip>
          <a:stretch>
            <a:fillRect/>
          </a:stretch>
        </p:blipFill>
        <p:spPr>
          <a:xfrm>
            <a:off x="2084523" y="2779255"/>
            <a:ext cx="520727" cy="21591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775F8DA-71E5-EE04-B77A-6614B9C68ED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48000"/>
          </a:blip>
          <a:stretch>
            <a:fillRect/>
          </a:stretch>
        </p:blipFill>
        <p:spPr>
          <a:xfrm>
            <a:off x="2298496" y="3664053"/>
            <a:ext cx="435351" cy="501379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DFC941CF-413F-35A3-5D6F-CEE4B38935E9}"/>
              </a:ext>
            </a:extLst>
          </p:cNvPr>
          <p:cNvSpPr txBox="1"/>
          <p:nvPr/>
        </p:nvSpPr>
        <p:spPr>
          <a:xfrm>
            <a:off x="320346" y="7396956"/>
            <a:ext cx="2112264" cy="215444"/>
          </a:xfrm>
          <a:prstGeom prst="rect">
            <a:avLst/>
          </a:prstGeom>
          <a:solidFill>
            <a:srgbClr val="530038"/>
          </a:solidFill>
          <a:ln w="12700"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Latapult &amp; Google Maps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56B01041-1EC2-ADF7-437C-31CDBE2A7F60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854755-8434-5FF7-D00B-DED723D02692}"/>
              </a:ext>
            </a:extLst>
          </p:cNvPr>
          <p:cNvGrpSpPr/>
          <p:nvPr/>
        </p:nvGrpSpPr>
        <p:grpSpPr>
          <a:xfrm>
            <a:off x="248268" y="1397541"/>
            <a:ext cx="2202288" cy="307777"/>
            <a:chOff x="248268" y="1397541"/>
            <a:chExt cx="2202288" cy="30777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1CCEB9E-9409-82BD-35E9-5754324C5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t="4554"/>
            <a:stretch/>
          </p:blipFill>
          <p:spPr>
            <a:xfrm>
              <a:off x="248268" y="1397541"/>
              <a:ext cx="2202288" cy="307777"/>
            </a:xfrm>
            <a:prstGeom prst="rect">
              <a:avLst/>
            </a:prstGeom>
            <a:ln>
              <a:solidFill>
                <a:srgbClr val="530038"/>
              </a:solidFill>
            </a:ln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A1A5B12-0377-4A16-F765-FCA4249E1458}"/>
                </a:ext>
              </a:extLst>
            </p:cNvPr>
            <p:cNvSpPr/>
            <p:nvPr/>
          </p:nvSpPr>
          <p:spPr>
            <a:xfrm>
              <a:off x="269143" y="1465133"/>
              <a:ext cx="2018931" cy="106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618349D-16D8-EE71-04E1-FE468A1452CE}"/>
              </a:ext>
            </a:extLst>
          </p:cNvPr>
          <p:cNvSpPr txBox="1"/>
          <p:nvPr/>
        </p:nvSpPr>
        <p:spPr>
          <a:xfrm>
            <a:off x="302018" y="1354867"/>
            <a:ext cx="152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/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D805AF-2003-CE09-0D8E-E6B78F9A2A4F}"/>
              </a:ext>
            </a:extLst>
          </p:cNvPr>
          <p:cNvSpPr txBox="1"/>
          <p:nvPr/>
        </p:nvSpPr>
        <p:spPr>
          <a:xfrm>
            <a:off x="1046192" y="1362561"/>
            <a:ext cx="4648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20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FCC383-1149-FC2D-C5E1-35507E70174C}"/>
              </a:ext>
            </a:extLst>
          </p:cNvPr>
          <p:cNvSpPr txBox="1"/>
          <p:nvPr/>
        </p:nvSpPr>
        <p:spPr>
          <a:xfrm>
            <a:off x="1930107" y="1368355"/>
            <a:ext cx="3752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40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56ADFB-BBD1-8995-639E-4683325C6B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11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CD4D939-A680-3ED7-21D0-5E2D000E72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77" t="3645" r="8081" b="609"/>
          <a:stretch/>
        </p:blipFill>
        <p:spPr>
          <a:xfrm>
            <a:off x="217713" y="1369474"/>
            <a:ext cx="9622973" cy="623927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F3EC0-5E26-098D-33FE-2ADBD99FB14E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4FDF29C6-DD76-ABC3-0114-9CF920D62BCD}"/>
              </a:ext>
            </a:extLst>
          </p:cNvPr>
          <p:cNvSpPr/>
          <p:nvPr/>
        </p:nvSpPr>
        <p:spPr>
          <a:xfrm>
            <a:off x="472964" y="5873529"/>
            <a:ext cx="361950" cy="276999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872007" y="5873529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08743" y="1084961"/>
            <a:ext cx="710645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Nearby Businesses Map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38DE8E5-1E7F-FBF7-665D-D0C9E0175EC5}"/>
              </a:ext>
            </a:extLst>
          </p:cNvPr>
          <p:cNvSpPr/>
          <p:nvPr/>
        </p:nvSpPr>
        <p:spPr>
          <a:xfrm>
            <a:off x="5570582" y="5324991"/>
            <a:ext cx="1960138" cy="1869082"/>
          </a:xfrm>
          <a:custGeom>
            <a:avLst/>
            <a:gdLst>
              <a:gd name="connsiteX0" fmla="*/ 0 w 1969787"/>
              <a:gd name="connsiteY0" fmla="*/ 1587109 h 1869082"/>
              <a:gd name="connsiteX1" fmla="*/ 4028 w 1969787"/>
              <a:gd name="connsiteY1" fmla="*/ 32226 h 1869082"/>
              <a:gd name="connsiteX2" fmla="*/ 1969787 w 1969787"/>
              <a:gd name="connsiteY2" fmla="*/ 0 h 1869082"/>
              <a:gd name="connsiteX3" fmla="*/ 1969787 w 1969787"/>
              <a:gd name="connsiteY3" fmla="*/ 958711 h 1869082"/>
              <a:gd name="connsiteX4" fmla="*/ 1425980 w 1969787"/>
              <a:gd name="connsiteY4" fmla="*/ 942598 h 1869082"/>
              <a:gd name="connsiteX5" fmla="*/ 1446121 w 1969787"/>
              <a:gd name="connsiteY5" fmla="*/ 1861026 h 1869082"/>
              <a:gd name="connsiteX6" fmla="*/ 547834 w 1969787"/>
              <a:gd name="connsiteY6" fmla="*/ 1869082 h 1869082"/>
              <a:gd name="connsiteX7" fmla="*/ 551862 w 1969787"/>
              <a:gd name="connsiteY7" fmla="*/ 1522658 h 1869082"/>
              <a:gd name="connsiteX8" fmla="*/ 0 w 1969787"/>
              <a:gd name="connsiteY8" fmla="*/ 1587109 h 1869082"/>
              <a:gd name="connsiteX0" fmla="*/ 20200 w 1965817"/>
              <a:gd name="connsiteY0" fmla="*/ 1530714 h 1869082"/>
              <a:gd name="connsiteX1" fmla="*/ 58 w 1965817"/>
              <a:gd name="connsiteY1" fmla="*/ 32226 h 1869082"/>
              <a:gd name="connsiteX2" fmla="*/ 1965817 w 1965817"/>
              <a:gd name="connsiteY2" fmla="*/ 0 h 1869082"/>
              <a:gd name="connsiteX3" fmla="*/ 1965817 w 1965817"/>
              <a:gd name="connsiteY3" fmla="*/ 958711 h 1869082"/>
              <a:gd name="connsiteX4" fmla="*/ 1422010 w 1965817"/>
              <a:gd name="connsiteY4" fmla="*/ 942598 h 1869082"/>
              <a:gd name="connsiteX5" fmla="*/ 1442151 w 1965817"/>
              <a:gd name="connsiteY5" fmla="*/ 1861026 h 1869082"/>
              <a:gd name="connsiteX6" fmla="*/ 543864 w 1965817"/>
              <a:gd name="connsiteY6" fmla="*/ 1869082 h 1869082"/>
              <a:gd name="connsiteX7" fmla="*/ 547892 w 1965817"/>
              <a:gd name="connsiteY7" fmla="*/ 1522658 h 1869082"/>
              <a:gd name="connsiteX8" fmla="*/ 20200 w 1965817"/>
              <a:gd name="connsiteY8" fmla="*/ 1530714 h 1869082"/>
              <a:gd name="connsiteX0" fmla="*/ 20200 w 1965817"/>
              <a:gd name="connsiteY0" fmla="*/ 1530714 h 1869082"/>
              <a:gd name="connsiteX1" fmla="*/ 58 w 1965817"/>
              <a:gd name="connsiteY1" fmla="*/ 32226 h 1869082"/>
              <a:gd name="connsiteX2" fmla="*/ 1965817 w 1965817"/>
              <a:gd name="connsiteY2" fmla="*/ 0 h 1869082"/>
              <a:gd name="connsiteX3" fmla="*/ 1965817 w 1965817"/>
              <a:gd name="connsiteY3" fmla="*/ 958711 h 1869082"/>
              <a:gd name="connsiteX4" fmla="*/ 1422010 w 1965817"/>
              <a:gd name="connsiteY4" fmla="*/ 942598 h 1869082"/>
              <a:gd name="connsiteX5" fmla="*/ 1442151 w 1965817"/>
              <a:gd name="connsiteY5" fmla="*/ 1861026 h 1869082"/>
              <a:gd name="connsiteX6" fmla="*/ 543864 w 1965817"/>
              <a:gd name="connsiteY6" fmla="*/ 1869082 h 1869082"/>
              <a:gd name="connsiteX7" fmla="*/ 547892 w 1965817"/>
              <a:gd name="connsiteY7" fmla="*/ 1522658 h 1869082"/>
              <a:gd name="connsiteX8" fmla="*/ 20200 w 1965817"/>
              <a:gd name="connsiteY8" fmla="*/ 1530714 h 1869082"/>
              <a:gd name="connsiteX0" fmla="*/ 20200 w 1965817"/>
              <a:gd name="connsiteY0" fmla="*/ 1530714 h 1869082"/>
              <a:gd name="connsiteX1" fmla="*/ 58 w 1965817"/>
              <a:gd name="connsiteY1" fmla="*/ 32226 h 1869082"/>
              <a:gd name="connsiteX2" fmla="*/ 1965817 w 1965817"/>
              <a:gd name="connsiteY2" fmla="*/ 0 h 1869082"/>
              <a:gd name="connsiteX3" fmla="*/ 1965817 w 1965817"/>
              <a:gd name="connsiteY3" fmla="*/ 958711 h 1869082"/>
              <a:gd name="connsiteX4" fmla="*/ 1422010 w 1965817"/>
              <a:gd name="connsiteY4" fmla="*/ 942598 h 1869082"/>
              <a:gd name="connsiteX5" fmla="*/ 1442151 w 1965817"/>
              <a:gd name="connsiteY5" fmla="*/ 1861026 h 1869082"/>
              <a:gd name="connsiteX6" fmla="*/ 543864 w 1965817"/>
              <a:gd name="connsiteY6" fmla="*/ 1869082 h 1869082"/>
              <a:gd name="connsiteX7" fmla="*/ 547892 w 1965817"/>
              <a:gd name="connsiteY7" fmla="*/ 1522658 h 1869082"/>
              <a:gd name="connsiteX8" fmla="*/ 20200 w 1965817"/>
              <a:gd name="connsiteY8" fmla="*/ 1530714 h 1869082"/>
              <a:gd name="connsiteX0" fmla="*/ 20200 w 1965817"/>
              <a:gd name="connsiteY0" fmla="*/ 1530714 h 1869082"/>
              <a:gd name="connsiteX1" fmla="*/ 58 w 1965817"/>
              <a:gd name="connsiteY1" fmla="*/ 32226 h 1869082"/>
              <a:gd name="connsiteX2" fmla="*/ 1965817 w 1965817"/>
              <a:gd name="connsiteY2" fmla="*/ 0 h 1869082"/>
              <a:gd name="connsiteX3" fmla="*/ 1965817 w 1965817"/>
              <a:gd name="connsiteY3" fmla="*/ 958711 h 1869082"/>
              <a:gd name="connsiteX4" fmla="*/ 1422010 w 1965817"/>
              <a:gd name="connsiteY4" fmla="*/ 942598 h 1869082"/>
              <a:gd name="connsiteX5" fmla="*/ 1442151 w 1965817"/>
              <a:gd name="connsiteY5" fmla="*/ 1861026 h 1869082"/>
              <a:gd name="connsiteX6" fmla="*/ 543864 w 1965817"/>
              <a:gd name="connsiteY6" fmla="*/ 1869082 h 1869082"/>
              <a:gd name="connsiteX7" fmla="*/ 567832 w 1965817"/>
              <a:gd name="connsiteY7" fmla="*/ 1548295 h 1869082"/>
              <a:gd name="connsiteX8" fmla="*/ 20200 w 1965817"/>
              <a:gd name="connsiteY8" fmla="*/ 1530714 h 1869082"/>
              <a:gd name="connsiteX0" fmla="*/ 20200 w 1965817"/>
              <a:gd name="connsiteY0" fmla="*/ 1530714 h 1869082"/>
              <a:gd name="connsiteX1" fmla="*/ 58 w 1965817"/>
              <a:gd name="connsiteY1" fmla="*/ 32226 h 1869082"/>
              <a:gd name="connsiteX2" fmla="*/ 1965817 w 1965817"/>
              <a:gd name="connsiteY2" fmla="*/ 0 h 1869082"/>
              <a:gd name="connsiteX3" fmla="*/ 1965817 w 1965817"/>
              <a:gd name="connsiteY3" fmla="*/ 958711 h 1869082"/>
              <a:gd name="connsiteX4" fmla="*/ 1422010 w 1965817"/>
              <a:gd name="connsiteY4" fmla="*/ 942598 h 1869082"/>
              <a:gd name="connsiteX5" fmla="*/ 1442151 w 1965817"/>
              <a:gd name="connsiteY5" fmla="*/ 1861026 h 1869082"/>
              <a:gd name="connsiteX6" fmla="*/ 543864 w 1965817"/>
              <a:gd name="connsiteY6" fmla="*/ 1869082 h 1869082"/>
              <a:gd name="connsiteX7" fmla="*/ 550741 w 1965817"/>
              <a:gd name="connsiteY7" fmla="*/ 1548295 h 1869082"/>
              <a:gd name="connsiteX8" fmla="*/ 20200 w 1965817"/>
              <a:gd name="connsiteY8" fmla="*/ 1530714 h 1869082"/>
              <a:gd name="connsiteX0" fmla="*/ 20200 w 1965817"/>
              <a:gd name="connsiteY0" fmla="*/ 1530714 h 1869082"/>
              <a:gd name="connsiteX1" fmla="*/ 58 w 1965817"/>
              <a:gd name="connsiteY1" fmla="*/ 32226 h 1869082"/>
              <a:gd name="connsiteX2" fmla="*/ 1965817 w 1965817"/>
              <a:gd name="connsiteY2" fmla="*/ 0 h 1869082"/>
              <a:gd name="connsiteX3" fmla="*/ 1965817 w 1965817"/>
              <a:gd name="connsiteY3" fmla="*/ 958711 h 1869082"/>
              <a:gd name="connsiteX4" fmla="*/ 1422010 w 1965817"/>
              <a:gd name="connsiteY4" fmla="*/ 942598 h 1869082"/>
              <a:gd name="connsiteX5" fmla="*/ 1442151 w 1965817"/>
              <a:gd name="connsiteY5" fmla="*/ 1861026 h 1869082"/>
              <a:gd name="connsiteX6" fmla="*/ 543864 w 1965817"/>
              <a:gd name="connsiteY6" fmla="*/ 1869082 h 1869082"/>
              <a:gd name="connsiteX7" fmla="*/ 550741 w 1965817"/>
              <a:gd name="connsiteY7" fmla="*/ 1548295 h 1869082"/>
              <a:gd name="connsiteX8" fmla="*/ 20200 w 1965817"/>
              <a:gd name="connsiteY8" fmla="*/ 1530714 h 1869082"/>
              <a:gd name="connsiteX0" fmla="*/ 20200 w 1965817"/>
              <a:gd name="connsiteY0" fmla="*/ 1544957 h 1869082"/>
              <a:gd name="connsiteX1" fmla="*/ 58 w 1965817"/>
              <a:gd name="connsiteY1" fmla="*/ 32226 h 1869082"/>
              <a:gd name="connsiteX2" fmla="*/ 1965817 w 1965817"/>
              <a:gd name="connsiteY2" fmla="*/ 0 h 1869082"/>
              <a:gd name="connsiteX3" fmla="*/ 1965817 w 1965817"/>
              <a:gd name="connsiteY3" fmla="*/ 958711 h 1869082"/>
              <a:gd name="connsiteX4" fmla="*/ 1422010 w 1965817"/>
              <a:gd name="connsiteY4" fmla="*/ 942598 h 1869082"/>
              <a:gd name="connsiteX5" fmla="*/ 1442151 w 1965817"/>
              <a:gd name="connsiteY5" fmla="*/ 1861026 h 1869082"/>
              <a:gd name="connsiteX6" fmla="*/ 543864 w 1965817"/>
              <a:gd name="connsiteY6" fmla="*/ 1869082 h 1869082"/>
              <a:gd name="connsiteX7" fmla="*/ 550741 w 1965817"/>
              <a:gd name="connsiteY7" fmla="*/ 1548295 h 1869082"/>
              <a:gd name="connsiteX8" fmla="*/ 20200 w 1965817"/>
              <a:gd name="connsiteY8" fmla="*/ 1544957 h 1869082"/>
              <a:gd name="connsiteX0" fmla="*/ 20200 w 1965817"/>
              <a:gd name="connsiteY0" fmla="*/ 1544957 h 1869082"/>
              <a:gd name="connsiteX1" fmla="*/ 58 w 1965817"/>
              <a:gd name="connsiteY1" fmla="*/ 32226 h 1869082"/>
              <a:gd name="connsiteX2" fmla="*/ 1965817 w 1965817"/>
              <a:gd name="connsiteY2" fmla="*/ 0 h 1869082"/>
              <a:gd name="connsiteX3" fmla="*/ 1965817 w 1965817"/>
              <a:gd name="connsiteY3" fmla="*/ 958711 h 1869082"/>
              <a:gd name="connsiteX4" fmla="*/ 1422010 w 1965817"/>
              <a:gd name="connsiteY4" fmla="*/ 953992 h 1869082"/>
              <a:gd name="connsiteX5" fmla="*/ 1442151 w 1965817"/>
              <a:gd name="connsiteY5" fmla="*/ 1861026 h 1869082"/>
              <a:gd name="connsiteX6" fmla="*/ 543864 w 1965817"/>
              <a:gd name="connsiteY6" fmla="*/ 1869082 h 1869082"/>
              <a:gd name="connsiteX7" fmla="*/ 550741 w 1965817"/>
              <a:gd name="connsiteY7" fmla="*/ 1548295 h 1869082"/>
              <a:gd name="connsiteX8" fmla="*/ 20200 w 1965817"/>
              <a:gd name="connsiteY8" fmla="*/ 1544957 h 1869082"/>
              <a:gd name="connsiteX0" fmla="*/ 14521 w 1960138"/>
              <a:gd name="connsiteY0" fmla="*/ 1544957 h 1869082"/>
              <a:gd name="connsiteX1" fmla="*/ 76 w 1960138"/>
              <a:gd name="connsiteY1" fmla="*/ 6589 h 1869082"/>
              <a:gd name="connsiteX2" fmla="*/ 1960138 w 1960138"/>
              <a:gd name="connsiteY2" fmla="*/ 0 h 1869082"/>
              <a:gd name="connsiteX3" fmla="*/ 1960138 w 1960138"/>
              <a:gd name="connsiteY3" fmla="*/ 958711 h 1869082"/>
              <a:gd name="connsiteX4" fmla="*/ 1416331 w 1960138"/>
              <a:gd name="connsiteY4" fmla="*/ 953992 h 1869082"/>
              <a:gd name="connsiteX5" fmla="*/ 1436472 w 1960138"/>
              <a:gd name="connsiteY5" fmla="*/ 1861026 h 1869082"/>
              <a:gd name="connsiteX6" fmla="*/ 538185 w 1960138"/>
              <a:gd name="connsiteY6" fmla="*/ 1869082 h 1869082"/>
              <a:gd name="connsiteX7" fmla="*/ 545062 w 1960138"/>
              <a:gd name="connsiteY7" fmla="*/ 1548295 h 1869082"/>
              <a:gd name="connsiteX8" fmla="*/ 14521 w 1960138"/>
              <a:gd name="connsiteY8" fmla="*/ 1544957 h 1869082"/>
              <a:gd name="connsiteX0" fmla="*/ 14521 w 1960138"/>
              <a:gd name="connsiteY0" fmla="*/ 1544957 h 1869082"/>
              <a:gd name="connsiteX1" fmla="*/ 76 w 1960138"/>
              <a:gd name="connsiteY1" fmla="*/ 6589 h 1869082"/>
              <a:gd name="connsiteX2" fmla="*/ 1960138 w 1960138"/>
              <a:gd name="connsiteY2" fmla="*/ 0 h 1869082"/>
              <a:gd name="connsiteX3" fmla="*/ 1960138 w 1960138"/>
              <a:gd name="connsiteY3" fmla="*/ 958711 h 1869082"/>
              <a:gd name="connsiteX4" fmla="*/ 1416331 w 1960138"/>
              <a:gd name="connsiteY4" fmla="*/ 953992 h 1869082"/>
              <a:gd name="connsiteX5" fmla="*/ 1436472 w 1960138"/>
              <a:gd name="connsiteY5" fmla="*/ 1861026 h 1869082"/>
              <a:gd name="connsiteX6" fmla="*/ 538185 w 1960138"/>
              <a:gd name="connsiteY6" fmla="*/ 1869082 h 1869082"/>
              <a:gd name="connsiteX7" fmla="*/ 536517 w 1960138"/>
              <a:gd name="connsiteY7" fmla="*/ 1548295 h 1869082"/>
              <a:gd name="connsiteX8" fmla="*/ 14521 w 1960138"/>
              <a:gd name="connsiteY8" fmla="*/ 1544957 h 186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0138" h="1869082">
                <a:moveTo>
                  <a:pt x="14521" y="1544957"/>
                </a:moveTo>
                <a:cubicBezTo>
                  <a:pt x="15864" y="1026663"/>
                  <a:pt x="-1267" y="524883"/>
                  <a:pt x="76" y="6589"/>
                </a:cubicBezTo>
                <a:lnTo>
                  <a:pt x="1960138" y="0"/>
                </a:lnTo>
                <a:lnTo>
                  <a:pt x="1960138" y="958711"/>
                </a:lnTo>
                <a:lnTo>
                  <a:pt x="1416331" y="953992"/>
                </a:lnTo>
                <a:lnTo>
                  <a:pt x="1436472" y="1861026"/>
                </a:lnTo>
                <a:lnTo>
                  <a:pt x="538185" y="1869082"/>
                </a:lnTo>
                <a:cubicBezTo>
                  <a:pt x="539528" y="1753607"/>
                  <a:pt x="535174" y="1663770"/>
                  <a:pt x="536517" y="1548295"/>
                </a:cubicBezTo>
                <a:cubicBezTo>
                  <a:pt x="352563" y="1544142"/>
                  <a:pt x="198475" y="1537717"/>
                  <a:pt x="14521" y="1544957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BA0E45A-17DD-58C0-68FF-E232DE1C7139}"/>
              </a:ext>
            </a:extLst>
          </p:cNvPr>
          <p:cNvSpPr/>
          <p:nvPr/>
        </p:nvSpPr>
        <p:spPr>
          <a:xfrm>
            <a:off x="537603" y="6377914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23AB9CA-CAFA-7BB7-324C-98B673217972}"/>
              </a:ext>
            </a:extLst>
          </p:cNvPr>
          <p:cNvSpPr/>
          <p:nvPr/>
        </p:nvSpPr>
        <p:spPr>
          <a:xfrm>
            <a:off x="606368" y="6449533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CC34BFD-432A-5C52-19B8-8C8737B60701}"/>
              </a:ext>
            </a:extLst>
          </p:cNvPr>
          <p:cNvSpPr txBox="1"/>
          <p:nvPr/>
        </p:nvSpPr>
        <p:spPr>
          <a:xfrm>
            <a:off x="755404" y="6371261"/>
            <a:ext cx="17484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Nearby Manufacturers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99CA0-3152-CC52-01E3-9F19C66EF7B6}"/>
              </a:ext>
            </a:extLst>
          </p:cNvPr>
          <p:cNvSpPr txBox="1"/>
          <p:nvPr/>
        </p:nvSpPr>
        <p:spPr>
          <a:xfrm>
            <a:off x="320346" y="7396956"/>
            <a:ext cx="2112264" cy="215444"/>
          </a:xfrm>
          <a:prstGeom prst="rect">
            <a:avLst/>
          </a:prstGeom>
          <a:solidFill>
            <a:srgbClr val="530038"/>
          </a:solidFill>
          <a:ln w="12700"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Google Maps 2022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20BB8BF-294D-E50F-8CF7-8979192F0716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7EF6E13-E32D-2F2D-CDA1-B05043FEA4BB}"/>
              </a:ext>
            </a:extLst>
          </p:cNvPr>
          <p:cNvSpPr/>
          <p:nvPr/>
        </p:nvSpPr>
        <p:spPr>
          <a:xfrm>
            <a:off x="8331200" y="3436948"/>
            <a:ext cx="939353" cy="3065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Agriculture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A9BA6A9-B5AA-B818-642A-2693F2DB0781}"/>
              </a:ext>
            </a:extLst>
          </p:cNvPr>
          <p:cNvSpPr/>
          <p:nvPr/>
        </p:nvSpPr>
        <p:spPr>
          <a:xfrm>
            <a:off x="5181600" y="1622905"/>
            <a:ext cx="892203" cy="215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Residential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C7D0F23-9BD8-B7CC-DF4B-50FD052D8C40}"/>
              </a:ext>
            </a:extLst>
          </p:cNvPr>
          <p:cNvSpPr/>
          <p:nvPr/>
        </p:nvSpPr>
        <p:spPr>
          <a:xfrm>
            <a:off x="537603" y="4129318"/>
            <a:ext cx="892203" cy="215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Residential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7ED376E-C253-8DC2-F915-9383D317D0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0321" y="7285002"/>
            <a:ext cx="1594445" cy="2352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FC4E19-78E2-24E3-0362-A2629E8E9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1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92BFED-1F0A-28E4-8A1C-9A262C2726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2879" r="24517" b="38"/>
          <a:stretch/>
        </p:blipFill>
        <p:spPr>
          <a:xfrm>
            <a:off x="217714" y="1327726"/>
            <a:ext cx="9622972" cy="628102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F3EC0-5E26-098D-33FE-2ADBD99FB14E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4FDF29C6-DD76-ABC3-0114-9CF920D62BCD}"/>
              </a:ext>
            </a:extLst>
          </p:cNvPr>
          <p:cNvSpPr/>
          <p:nvPr/>
        </p:nvSpPr>
        <p:spPr>
          <a:xfrm>
            <a:off x="472964" y="5873529"/>
            <a:ext cx="361950" cy="276999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872007" y="5873529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08743" y="1084961"/>
            <a:ext cx="710645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Topographic Map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C17F1E5-7DEB-7B26-7EC7-1D1B006362BD}"/>
              </a:ext>
            </a:extLst>
          </p:cNvPr>
          <p:cNvSpPr/>
          <p:nvPr/>
        </p:nvSpPr>
        <p:spPr>
          <a:xfrm>
            <a:off x="496614" y="6325185"/>
            <a:ext cx="375393" cy="276999"/>
          </a:xfrm>
          <a:custGeom>
            <a:avLst/>
            <a:gdLst>
              <a:gd name="connsiteX0" fmla="*/ 0 w 457200"/>
              <a:gd name="connsiteY0" fmla="*/ 138677 h 299934"/>
              <a:gd name="connsiteX1" fmla="*/ 260131 w 457200"/>
              <a:gd name="connsiteY1" fmla="*/ 4670 h 299934"/>
              <a:gd name="connsiteX2" fmla="*/ 181303 w 457200"/>
              <a:gd name="connsiteY2" fmla="*/ 288449 h 299934"/>
              <a:gd name="connsiteX3" fmla="*/ 457200 w 457200"/>
              <a:gd name="connsiteY3" fmla="*/ 217505 h 29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99934">
                <a:moveTo>
                  <a:pt x="0" y="138677"/>
                </a:moveTo>
                <a:cubicBezTo>
                  <a:pt x="114957" y="59192"/>
                  <a:pt x="229914" y="-20292"/>
                  <a:pt x="260131" y="4670"/>
                </a:cubicBezTo>
                <a:cubicBezTo>
                  <a:pt x="290348" y="29632"/>
                  <a:pt x="148458" y="252977"/>
                  <a:pt x="181303" y="288449"/>
                </a:cubicBezTo>
                <a:cubicBezTo>
                  <a:pt x="214148" y="323921"/>
                  <a:pt x="335674" y="270713"/>
                  <a:pt x="457200" y="217505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CF4F1E-54EA-B015-0A50-9563049D090C}"/>
              </a:ext>
            </a:extLst>
          </p:cNvPr>
          <p:cNvSpPr txBox="1"/>
          <p:nvPr/>
        </p:nvSpPr>
        <p:spPr>
          <a:xfrm>
            <a:off x="872007" y="6336726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2-foot intervals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469CCC-D7EF-E8EC-877B-ADC78AFF801E}"/>
              </a:ext>
            </a:extLst>
          </p:cNvPr>
          <p:cNvSpPr txBox="1"/>
          <p:nvPr/>
        </p:nvSpPr>
        <p:spPr>
          <a:xfrm>
            <a:off x="320346" y="7396956"/>
            <a:ext cx="2112264" cy="215444"/>
          </a:xfrm>
          <a:prstGeom prst="rect">
            <a:avLst/>
          </a:prstGeom>
          <a:solidFill>
            <a:srgbClr val="530038"/>
          </a:solidFill>
          <a:ln w="12700"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Latapult 2024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41B5F15-7169-8840-46FD-302A09018816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7C8D33B-8B11-A500-55DF-D94C902857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961" b="10241"/>
          <a:stretch/>
        </p:blipFill>
        <p:spPr>
          <a:xfrm>
            <a:off x="2674528" y="7130070"/>
            <a:ext cx="2011680" cy="2877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03D9E7-2416-1BB0-CCB2-5908EF6BE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76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6407469-9E38-5730-A8E1-7BC2854AD0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2627" t="12120" r="27677" b="13427"/>
          <a:stretch/>
        </p:blipFill>
        <p:spPr>
          <a:xfrm>
            <a:off x="217715" y="1342800"/>
            <a:ext cx="9622972" cy="626595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F3EC0-5E26-098D-33FE-2ADBD99FB14E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4FDF29C6-DD76-ABC3-0114-9CF920D62BCD}"/>
              </a:ext>
            </a:extLst>
          </p:cNvPr>
          <p:cNvSpPr/>
          <p:nvPr/>
        </p:nvSpPr>
        <p:spPr>
          <a:xfrm>
            <a:off x="472964" y="5873529"/>
            <a:ext cx="361950" cy="276999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872007" y="5873529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08743" y="1084961"/>
            <a:ext cx="558245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Tax Parcel 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A9D2D-F530-7B28-31BF-F87EAA3878A7}"/>
              </a:ext>
            </a:extLst>
          </p:cNvPr>
          <p:cNvSpPr txBox="1"/>
          <p:nvPr/>
        </p:nvSpPr>
        <p:spPr>
          <a:xfrm>
            <a:off x="320346" y="7396956"/>
            <a:ext cx="2112264" cy="215444"/>
          </a:xfrm>
          <a:prstGeom prst="rect">
            <a:avLst/>
          </a:prstGeom>
          <a:solidFill>
            <a:srgbClr val="530038"/>
          </a:solidFill>
          <a:ln w="12700"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Latapult 2024</a:t>
            </a:r>
          </a:p>
        </p:txBody>
      </p:sp>
      <p:sp>
        <p:nvSpPr>
          <p:cNvPr id="24" name="Flowchart: Manual Input 23">
            <a:extLst>
              <a:ext uri="{FF2B5EF4-FFF2-40B4-BE49-F238E27FC236}">
                <a16:creationId xmlns:a16="http://schemas.microsoft.com/office/drawing/2014/main" id="{17CF5EF8-B6EC-19C4-69D0-13CEF1D5146D}"/>
              </a:ext>
            </a:extLst>
          </p:cNvPr>
          <p:cNvSpPr/>
          <p:nvPr/>
        </p:nvSpPr>
        <p:spPr>
          <a:xfrm>
            <a:off x="484192" y="6270556"/>
            <a:ext cx="361950" cy="276999"/>
          </a:xfrm>
          <a:prstGeom prst="flowChartManualInpu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76A99A-351C-7691-BC52-0A492CA4E835}"/>
              </a:ext>
            </a:extLst>
          </p:cNvPr>
          <p:cNvSpPr txBox="1"/>
          <p:nvPr/>
        </p:nvSpPr>
        <p:spPr>
          <a:xfrm>
            <a:off x="892346" y="6282097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Parcel Lines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96E0648-AACE-E83D-B462-94135D19984D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B5EBCB-7620-1B4F-F686-85C1F4095F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961" b="10241"/>
          <a:stretch/>
        </p:blipFill>
        <p:spPr>
          <a:xfrm>
            <a:off x="2674528" y="7130070"/>
            <a:ext cx="2011680" cy="287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2A79A1-8773-F82D-DC48-3CA22AC47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61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408305-85C3-DD1B-68CC-7E5B2F9112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3269" t="9397" r="21144" b="6955"/>
          <a:stretch/>
        </p:blipFill>
        <p:spPr>
          <a:xfrm>
            <a:off x="217713" y="1363344"/>
            <a:ext cx="9622972" cy="62454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F3EC0-5E26-098D-33FE-2ADBD99FB14E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4FDF29C6-DD76-ABC3-0114-9CF920D62BCD}"/>
              </a:ext>
            </a:extLst>
          </p:cNvPr>
          <p:cNvSpPr/>
          <p:nvPr/>
        </p:nvSpPr>
        <p:spPr>
          <a:xfrm>
            <a:off x="472964" y="5873529"/>
            <a:ext cx="361950" cy="276999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872007" y="5873529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08743" y="1084961"/>
            <a:ext cx="710645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FEMA Flood Map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8FFCFE-85C5-D0F1-F917-19687F9EBEA3}"/>
              </a:ext>
            </a:extLst>
          </p:cNvPr>
          <p:cNvSpPr/>
          <p:nvPr/>
        </p:nvSpPr>
        <p:spPr>
          <a:xfrm>
            <a:off x="585359" y="6282733"/>
            <a:ext cx="137160" cy="137160"/>
          </a:xfrm>
          <a:prstGeom prst="rect">
            <a:avLst/>
          </a:prstGeom>
          <a:solidFill>
            <a:srgbClr val="6CB9C4"/>
          </a:solidFill>
          <a:ln>
            <a:solidFill>
              <a:srgbClr val="6CB9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7CB5E6-D437-7378-30FC-373A70AAF135}"/>
              </a:ext>
            </a:extLst>
          </p:cNvPr>
          <p:cNvSpPr txBox="1"/>
          <p:nvPr/>
        </p:nvSpPr>
        <p:spPr>
          <a:xfrm>
            <a:off x="812632" y="6161358"/>
            <a:ext cx="1501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1% Annual Chance Flood Hazard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A715-31D6-456B-0B86-845862FD6A13}"/>
              </a:ext>
            </a:extLst>
          </p:cNvPr>
          <p:cNvSpPr txBox="1"/>
          <p:nvPr/>
        </p:nvSpPr>
        <p:spPr>
          <a:xfrm>
            <a:off x="316109" y="7396956"/>
            <a:ext cx="2112264" cy="215444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FEMA Panel 55141C0045CG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010916-DFA7-6FD7-2633-A2CA6C399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59" y="6575490"/>
            <a:ext cx="137160" cy="1371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5092BCE-9C6A-FD58-CE73-6F32E1EE5231}"/>
              </a:ext>
            </a:extLst>
          </p:cNvPr>
          <p:cNvSpPr txBox="1"/>
          <p:nvPr/>
        </p:nvSpPr>
        <p:spPr>
          <a:xfrm>
            <a:off x="820215" y="6475555"/>
            <a:ext cx="1501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0.2% Annual Chance Flood Hazard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59822F6-5920-EDA3-70B3-07AA70DB74FF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09F65A-E1FC-00B4-9A74-F8571B629C8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95486" y="7135661"/>
            <a:ext cx="137160" cy="137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5A036D-B202-3CA7-211C-9C9BEAC6C999}"/>
              </a:ext>
            </a:extLst>
          </p:cNvPr>
          <p:cNvSpPr txBox="1"/>
          <p:nvPr/>
        </p:nvSpPr>
        <p:spPr>
          <a:xfrm>
            <a:off x="817206" y="7038305"/>
            <a:ext cx="1501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Area with Reduced Risk Due to Levee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6CA802-0E32-1B60-93A2-1B8AB403D739}"/>
              </a:ext>
            </a:extLst>
          </p:cNvPr>
          <p:cNvSpPr txBox="1"/>
          <p:nvPr/>
        </p:nvSpPr>
        <p:spPr>
          <a:xfrm>
            <a:off x="817206" y="6817140"/>
            <a:ext cx="15012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Regulatory Floodway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91DFAD8-CB30-941D-8341-096CD7DE0E87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95486" y="6862827"/>
            <a:ext cx="137160" cy="137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063032-4A8E-E752-B90D-5DDE8F6DAD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961" b="10241"/>
          <a:stretch/>
        </p:blipFill>
        <p:spPr>
          <a:xfrm>
            <a:off x="2674528" y="7130070"/>
            <a:ext cx="2011680" cy="2877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3BC3C1D-B3F4-2CAC-EBC8-0E92B592DF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67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EF20-2AF1-F87A-19F6-3966F4B2091F}"/>
              </a:ext>
            </a:extLst>
          </p:cNvPr>
          <p:cNvSpPr/>
          <p:nvPr/>
        </p:nvSpPr>
        <p:spPr>
          <a:xfrm>
            <a:off x="7468819" y="163647"/>
            <a:ext cx="2371867" cy="914264"/>
          </a:xfrm>
          <a:prstGeom prst="rect">
            <a:avLst/>
          </a:prstGeom>
          <a:solidFill>
            <a:srgbClr val="530038"/>
          </a:solidFill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165936-A8C4-AC75-5D16-CD1296E106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0507" t="9330" r="21142" b="6220"/>
          <a:stretch/>
        </p:blipFill>
        <p:spPr>
          <a:xfrm>
            <a:off x="217712" y="1363343"/>
            <a:ext cx="9622972" cy="62454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93A0F0-F193-EF47-8B60-E4C80DC8C0D8}"/>
              </a:ext>
            </a:extLst>
          </p:cNvPr>
          <p:cNvSpPr txBox="1"/>
          <p:nvPr/>
        </p:nvSpPr>
        <p:spPr>
          <a:xfrm>
            <a:off x="8034399" y="7417844"/>
            <a:ext cx="184277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anose="020B0604030504040204" pitchFamily="34" charset="0"/>
                <a:ea typeface="Verdana" panose="020B0604030504040204" pitchFamily="34" charset="0"/>
              </a:rPr>
              <a:t>Map Prepared: September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75096-6DF3-030E-BC38-81C0FB3C427D}"/>
              </a:ext>
            </a:extLst>
          </p:cNvPr>
          <p:cNvSpPr/>
          <p:nvPr/>
        </p:nvSpPr>
        <p:spPr>
          <a:xfrm>
            <a:off x="217714" y="1363344"/>
            <a:ext cx="9622972" cy="6249400"/>
          </a:xfrm>
          <a:prstGeom prst="rect">
            <a:avLst/>
          </a:prstGeom>
          <a:noFill/>
          <a:ln w="38100">
            <a:solidFill>
              <a:srgbClr val="7000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94C98-1E8B-51ED-4C73-B34FABAB728F}"/>
              </a:ext>
            </a:extLst>
          </p:cNvPr>
          <p:cNvSpPr/>
          <p:nvPr/>
        </p:nvSpPr>
        <p:spPr>
          <a:xfrm>
            <a:off x="217714" y="159657"/>
            <a:ext cx="9622972" cy="934322"/>
          </a:xfrm>
          <a:prstGeom prst="rect">
            <a:avLst/>
          </a:prstGeom>
          <a:noFill/>
          <a:ln w="38100"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F3EC0-5E26-098D-33FE-2ADBD99FB14E}"/>
              </a:ext>
            </a:extLst>
          </p:cNvPr>
          <p:cNvSpPr/>
          <p:nvPr/>
        </p:nvSpPr>
        <p:spPr>
          <a:xfrm>
            <a:off x="217714" y="1090954"/>
            <a:ext cx="9622972" cy="272374"/>
          </a:xfrm>
          <a:prstGeom prst="rect">
            <a:avLst/>
          </a:prstGeom>
          <a:solidFill>
            <a:srgbClr val="C97EA7"/>
          </a:solidFill>
          <a:ln w="38100">
            <a:solidFill>
              <a:srgbClr val="C97E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7DB204-363C-5E8F-B5C8-81EBC523ADC9}"/>
              </a:ext>
            </a:extLst>
          </p:cNvPr>
          <p:cNvSpPr/>
          <p:nvPr/>
        </p:nvSpPr>
        <p:spPr>
          <a:xfrm>
            <a:off x="322454" y="5544147"/>
            <a:ext cx="2108200" cy="1922337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7F080-C401-43F1-F351-FA511AAF3CE6}"/>
              </a:ext>
            </a:extLst>
          </p:cNvPr>
          <p:cNvSpPr txBox="1"/>
          <p:nvPr/>
        </p:nvSpPr>
        <p:spPr>
          <a:xfrm>
            <a:off x="331174" y="5544147"/>
            <a:ext cx="210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7747C-C180-2C41-9F5D-A9A72F317027}"/>
              </a:ext>
            </a:extLst>
          </p:cNvPr>
          <p:cNvGrpSpPr/>
          <p:nvPr/>
        </p:nvGrpSpPr>
        <p:grpSpPr>
          <a:xfrm>
            <a:off x="9160108" y="1449855"/>
            <a:ext cx="446218" cy="1051167"/>
            <a:chOff x="9267000" y="1987219"/>
            <a:chExt cx="361935" cy="884672"/>
          </a:xfrm>
        </p:grpSpPr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BBA2EB51-4664-6452-A1F3-FF3B9352BC7F}"/>
                </a:ext>
              </a:extLst>
            </p:cNvPr>
            <p:cNvSpPr/>
            <p:nvPr/>
          </p:nvSpPr>
          <p:spPr>
            <a:xfrm>
              <a:off x="9267000" y="1987219"/>
              <a:ext cx="359924" cy="823351"/>
            </a:xfrm>
            <a:prstGeom prst="flowChartExtract">
              <a:avLst/>
            </a:prstGeom>
            <a:solidFill>
              <a:srgbClr val="5300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AD7FA6C7-6710-0F05-9FA7-929EF8FD04D0}"/>
                </a:ext>
              </a:extLst>
            </p:cNvPr>
            <p:cNvSpPr txBox="1">
              <a:spLocks/>
            </p:cNvSpPr>
            <p:nvPr/>
          </p:nvSpPr>
          <p:spPr>
            <a:xfrm>
              <a:off x="9269011" y="2313869"/>
              <a:ext cx="359924" cy="558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32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</a:p>
          </p:txBody>
        </p:sp>
      </p:grp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4FDF29C6-DD76-ABC3-0114-9CF920D62BCD}"/>
              </a:ext>
            </a:extLst>
          </p:cNvPr>
          <p:cNvSpPr/>
          <p:nvPr/>
        </p:nvSpPr>
        <p:spPr>
          <a:xfrm>
            <a:off x="502834" y="5905637"/>
            <a:ext cx="274320" cy="225999"/>
          </a:xfrm>
          <a:prstGeom prst="flowChartManualInpu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7B64F-2B6E-95D7-CCCB-F6D442A15956}"/>
              </a:ext>
            </a:extLst>
          </p:cNvPr>
          <p:cNvSpPr txBox="1"/>
          <p:nvPr/>
        </p:nvSpPr>
        <p:spPr>
          <a:xfrm>
            <a:off x="774765" y="5912568"/>
            <a:ext cx="1576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Boundary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070ADF3-041E-2DAB-1A49-B23723CBA4EF}"/>
              </a:ext>
            </a:extLst>
          </p:cNvPr>
          <p:cNvSpPr txBox="1">
            <a:spLocks/>
          </p:cNvSpPr>
          <p:nvPr/>
        </p:nvSpPr>
        <p:spPr>
          <a:xfrm>
            <a:off x="424061" y="292254"/>
            <a:ext cx="6512614" cy="78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Yellowstone Industrial Park</a:t>
            </a:r>
          </a:p>
          <a:p>
            <a:pPr>
              <a:spcBef>
                <a:spcPts val="1200"/>
              </a:spcBef>
            </a:pPr>
            <a:r>
              <a:rPr lang="en-US" sz="1050" dirty="0">
                <a:solidFill>
                  <a:srgbClr val="7000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Marshfield, Wood County, Wisconsin; Coordinates: 44.6445, -90.1305 </a:t>
            </a:r>
            <a:endParaRPr lang="en-US" sz="1000" dirty="0">
              <a:solidFill>
                <a:srgbClr val="7000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20DB-958A-5358-7A82-61AF9C54221F}"/>
              </a:ext>
            </a:extLst>
          </p:cNvPr>
          <p:cNvSpPr txBox="1"/>
          <p:nvPr/>
        </p:nvSpPr>
        <p:spPr>
          <a:xfrm>
            <a:off x="208743" y="1084961"/>
            <a:ext cx="7106457" cy="28471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National Wetlands Inventory Map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7CB5E6-D437-7378-30FC-373A70AAF135}"/>
              </a:ext>
            </a:extLst>
          </p:cNvPr>
          <p:cNvSpPr txBox="1"/>
          <p:nvPr/>
        </p:nvSpPr>
        <p:spPr>
          <a:xfrm>
            <a:off x="774765" y="6243339"/>
            <a:ext cx="15012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Forested Wetland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A87BB63-D8E1-F0A6-335A-3F71B92B9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34" y="6216127"/>
            <a:ext cx="274320" cy="2743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5B0AF1D-136B-C267-1BA3-6D6351B2A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991" y="6522600"/>
            <a:ext cx="274320" cy="2743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00C558-9968-3186-6253-1C161DEAAA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16" r="5428"/>
          <a:stretch/>
        </p:blipFill>
        <p:spPr>
          <a:xfrm>
            <a:off x="502834" y="6825810"/>
            <a:ext cx="271932" cy="2743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9CE75BD-B30F-FD49-2108-791B55D09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816" y="7132401"/>
            <a:ext cx="265611" cy="2743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F524843-2927-03A9-E308-8AF4BA1F99CF}"/>
              </a:ext>
            </a:extLst>
          </p:cNvPr>
          <p:cNvSpPr txBox="1"/>
          <p:nvPr/>
        </p:nvSpPr>
        <p:spPr>
          <a:xfrm>
            <a:off x="774766" y="6549638"/>
            <a:ext cx="15012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Non-Forested Wetland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8802221-A6A7-E831-A39A-7E15D108FF07}"/>
              </a:ext>
            </a:extLst>
          </p:cNvPr>
          <p:cNvSpPr txBox="1"/>
          <p:nvPr/>
        </p:nvSpPr>
        <p:spPr>
          <a:xfrm>
            <a:off x="782349" y="6848231"/>
            <a:ext cx="15012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Salt Marsh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07F912-1478-4889-2BC6-847D75A6C82E}"/>
              </a:ext>
            </a:extLst>
          </p:cNvPr>
          <p:cNvSpPr txBox="1"/>
          <p:nvPr/>
        </p:nvSpPr>
        <p:spPr>
          <a:xfrm>
            <a:off x="774765" y="7153036"/>
            <a:ext cx="15012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17434E-0BA6-432D-C0B0-5667311A085A}"/>
              </a:ext>
            </a:extLst>
          </p:cNvPr>
          <p:cNvSpPr txBox="1"/>
          <p:nvPr/>
        </p:nvSpPr>
        <p:spPr>
          <a:xfrm>
            <a:off x="317492" y="7395749"/>
            <a:ext cx="2121881" cy="215444"/>
          </a:xfrm>
          <a:prstGeom prst="rect">
            <a:avLst/>
          </a:prstGeom>
          <a:solidFill>
            <a:srgbClr val="530038"/>
          </a:solidFill>
          <a:ln>
            <a:solidFill>
              <a:srgbClr val="530038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National Wetland Inventory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5B8BE33-E589-AED6-D2BC-DA9ECED4C500}"/>
              </a:ext>
            </a:extLst>
          </p:cNvPr>
          <p:cNvSpPr txBox="1">
            <a:spLocks/>
          </p:cNvSpPr>
          <p:nvPr/>
        </p:nvSpPr>
        <p:spPr>
          <a:xfrm>
            <a:off x="8641658" y="1063166"/>
            <a:ext cx="1207999" cy="306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32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145 acres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6BF8CB7-AA30-1332-2AD9-4AA704DE4C7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961" b="10241"/>
          <a:stretch/>
        </p:blipFill>
        <p:spPr>
          <a:xfrm>
            <a:off x="2674528" y="7130070"/>
            <a:ext cx="2011680" cy="287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26AB3F-C1AA-D921-18FD-4579E808D7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2442" y="6162827"/>
            <a:ext cx="1797115" cy="12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04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5294fd8-5040-41aa-ae08-659efe2cfdb7" xsi:nil="true"/>
    <lcf76f155ced4ddcb4097134ff3c332f xmlns="2887b0ad-f726-4794-bf6f-82aebf90d4d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A8F641AA262B48A7FFF2040B4A03C7" ma:contentTypeVersion="14" ma:contentTypeDescription="Create a new document." ma:contentTypeScope="" ma:versionID="550bb13428832e75a80a34c4cf1a6395">
  <xsd:schema xmlns:xsd="http://www.w3.org/2001/XMLSchema" xmlns:xs="http://www.w3.org/2001/XMLSchema" xmlns:p="http://schemas.microsoft.com/office/2006/metadata/properties" xmlns:ns2="f8f15808-e4a4-412c-ac7b-76ca60733285" xmlns:ns3="2887b0ad-f726-4794-bf6f-82aebf90d4d0" xmlns:ns4="e5294fd8-5040-41aa-ae08-659efe2cfdb7" targetNamespace="http://schemas.microsoft.com/office/2006/metadata/properties" ma:root="true" ma:fieldsID="38658b531919db837600fe63d1c7a03c" ns2:_="" ns3:_="" ns4:_="">
    <xsd:import namespace="f8f15808-e4a4-412c-ac7b-76ca60733285"/>
    <xsd:import namespace="2887b0ad-f726-4794-bf6f-82aebf90d4d0"/>
    <xsd:import namespace="e5294fd8-5040-41aa-ae08-659efe2cfdb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CR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f15808-e4a4-412c-ac7b-76ca6073328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87b0ad-f726-4794-bf6f-82aebf90d4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1402996-41b1-49f0-b66d-8c2b915b12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294fd8-5040-41aa-ae08-659efe2cfdb7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99113655-d623-4e77-9a2b-855ca5eaa042}" ma:internalName="TaxCatchAll" ma:showField="CatchAllData" ma:web="f8f15808-e4a4-412c-ac7b-76ca607332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2212E7-0C9A-45CE-AC36-F1495714D18C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1B5B0D8E-3724-4AB0-A0B9-B7164262262E}">
  <ds:schemaRefs>
    <ds:schemaRef ds:uri="http://purl.org/dc/dcmitype/"/>
    <ds:schemaRef ds:uri="http://schemas.microsoft.com/office/2006/documentManagement/types"/>
    <ds:schemaRef ds:uri="f8f15808-e4a4-412c-ac7b-76ca60733285"/>
    <ds:schemaRef ds:uri="http://purl.org/dc/terms/"/>
    <ds:schemaRef ds:uri="http://schemas.microsoft.com/office/2006/metadata/properties"/>
    <ds:schemaRef ds:uri="http://purl.org/dc/elements/1.1/"/>
    <ds:schemaRef ds:uri="2887b0ad-f726-4794-bf6f-82aebf90d4d0"/>
    <ds:schemaRef ds:uri="http://schemas.microsoft.com/office/infopath/2007/PartnerControls"/>
    <ds:schemaRef ds:uri="http://schemas.openxmlformats.org/package/2006/metadata/core-properties"/>
    <ds:schemaRef ds:uri="e5294fd8-5040-41aa-ae08-659efe2cfdb7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8B6AE38-CC7E-4FFA-84D0-7B4259079038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F3B5059-4BC6-41A8-82A3-E9B6609349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f15808-e4a4-412c-ac7b-76ca60733285"/>
    <ds:schemaRef ds:uri="2887b0ad-f726-4794-bf6f-82aebf90d4d0"/>
    <ds:schemaRef ds:uri="e5294fd8-5040-41aa-ae08-659efe2cfd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1753</TotalTime>
  <Words>1294</Words>
  <Application>Microsoft Office PowerPoint</Application>
  <PresentationFormat>Custom</PresentationFormat>
  <Paragraphs>386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Elijah Moore</dc:creator>
  <cp:lastModifiedBy>Andrew Ratchford</cp:lastModifiedBy>
  <cp:revision>6</cp:revision>
  <cp:lastPrinted>2024-09-06T21:27:24Z</cp:lastPrinted>
  <dcterms:created xsi:type="dcterms:W3CDTF">2024-09-04T14:15:22Z</dcterms:created>
  <dcterms:modified xsi:type="dcterms:W3CDTF">2025-03-17T15:09:33Z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0x01010049A8F641AA262B48A7FFF2040B4A03C7</vt:lpwstr>
  </property>
  <property fmtid="{D5CDD505-2E9C-101B-9397-08002B2CF9AE}" pid="3" name="MediaServiceImageTags">
    <vt:lpwstr/>
  </property>
</Properties>
</file>